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72" r:id="rId5"/>
    <p:sldId id="266" r:id="rId6"/>
    <p:sldId id="267" r:id="rId7"/>
    <p:sldId id="268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33" autoAdjust="0"/>
  </p:normalViewPr>
  <p:slideViewPr>
    <p:cSldViewPr snapToGrid="0">
      <p:cViewPr varScale="1">
        <p:scale>
          <a:sx n="77" d="100"/>
          <a:sy n="77" d="100"/>
        </p:scale>
        <p:origin x="120" y="4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41DAB-44D5-4920-8068-4D9BACF3B810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60735-7A45-4AF2-848D-0A5413001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0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796393"/>
          </a:xfrm>
        </p:spPr>
        <p:txBody>
          <a:bodyPr/>
          <a:lstStyle/>
          <a:p>
            <a:r>
              <a:rPr lang="en-US" dirty="0">
                <a:solidFill>
                  <a:srgbClr val="555246"/>
                </a:solidFill>
                <a:latin typeface="open-sans"/>
              </a:rPr>
              <a:t>Not going to go into detail but:</a:t>
            </a:r>
          </a:p>
          <a:p>
            <a:endParaRPr lang="en-US" dirty="0">
              <a:solidFill>
                <a:srgbClr val="555246"/>
              </a:solidFill>
              <a:latin typeface="open-sans"/>
            </a:endParaRPr>
          </a:p>
          <a:p>
            <a:r>
              <a:rPr lang="en-US" b="1" dirty="0">
                <a:solidFill>
                  <a:srgbClr val="555246"/>
                </a:solidFill>
                <a:latin typeface="open-sans"/>
              </a:rPr>
              <a:t>DFID</a:t>
            </a:r>
            <a:r>
              <a:rPr lang="en-US" dirty="0">
                <a:solidFill>
                  <a:srgbClr val="555246"/>
                </a:solidFill>
                <a:latin typeface="open-sans"/>
              </a:rPr>
              <a:t>: link to their commitments and others</a:t>
            </a:r>
          </a:p>
          <a:p>
            <a:r>
              <a:rPr lang="en-US" b="1" dirty="0">
                <a:solidFill>
                  <a:srgbClr val="555246"/>
                </a:solidFill>
                <a:latin typeface="open-sans"/>
              </a:rPr>
              <a:t>BOND</a:t>
            </a:r>
            <a:r>
              <a:rPr lang="en-US" dirty="0">
                <a:solidFill>
                  <a:srgbClr val="555246"/>
                </a:solidFill>
                <a:latin typeface="open-sans"/>
              </a:rPr>
              <a:t>: 4 </a:t>
            </a:r>
            <a:r>
              <a:rPr lang="en-US" dirty="0" err="1">
                <a:solidFill>
                  <a:srgbClr val="555246"/>
                </a:solidFill>
                <a:latin typeface="open-sans"/>
              </a:rPr>
              <a:t>workstreams</a:t>
            </a:r>
            <a:r>
              <a:rPr lang="en-US" dirty="0">
                <a:solidFill>
                  <a:srgbClr val="555246"/>
                </a:solidFill>
                <a:latin typeface="open-sans"/>
              </a:rPr>
              <a:t> and commitments: </a:t>
            </a:r>
            <a:endParaRPr lang="en-GB" dirty="0">
              <a:solidFill>
                <a:srgbClr val="555246"/>
              </a:solidFill>
              <a:latin typeface="open-san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55246"/>
                </a:solidFill>
                <a:latin typeface="open-sans"/>
              </a:rPr>
              <a:t>Accountability to people we work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55246"/>
                </a:solidFill>
                <a:latin typeface="open-sans"/>
              </a:rPr>
              <a:t>Organisational culture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55246"/>
                </a:solidFill>
                <a:latin typeface="open-sans"/>
              </a:rPr>
              <a:t>The employment cycle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55246"/>
                </a:solidFill>
                <a:latin typeface="open-sans"/>
              </a:rPr>
              <a:t>Reports and complaints mechanism</a:t>
            </a:r>
          </a:p>
          <a:p>
            <a:r>
              <a:rPr lang="en-US" b="1" dirty="0">
                <a:solidFill>
                  <a:srgbClr val="555246"/>
                </a:solidFill>
                <a:latin typeface="open-sans"/>
              </a:rPr>
              <a:t>SCHR:</a:t>
            </a:r>
            <a:r>
              <a:rPr lang="en-US" dirty="0">
                <a:solidFill>
                  <a:srgbClr val="555246"/>
                </a:solidFill>
                <a:latin typeface="open-sans"/>
              </a:rPr>
              <a:t> Kate will explain later</a:t>
            </a:r>
          </a:p>
          <a:p>
            <a:r>
              <a:rPr lang="en-US" b="1" i="0" dirty="0">
                <a:solidFill>
                  <a:srgbClr val="555246"/>
                </a:solidFill>
                <a:effectLst/>
                <a:latin typeface="open-sans"/>
              </a:rPr>
              <a:t>NGO commitments</a:t>
            </a:r>
            <a:r>
              <a:rPr lang="en-US" b="0" i="0" dirty="0">
                <a:solidFill>
                  <a:srgbClr val="555246"/>
                </a:solidFill>
                <a:effectLst/>
                <a:latin typeface="open-sans"/>
              </a:rPr>
              <a:t>: made at DFID Summit</a:t>
            </a:r>
          </a:p>
          <a:p>
            <a:r>
              <a:rPr lang="en-US" b="1" dirty="0">
                <a:solidFill>
                  <a:srgbClr val="555246"/>
                </a:solidFill>
                <a:latin typeface="open-sans"/>
              </a:rPr>
              <a:t>UN: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55246"/>
                </a:solidFill>
                <a:latin typeface="open-sans"/>
              </a:rPr>
              <a:t>SGB Bulletin – 2003 largely stands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555246"/>
                </a:solidFill>
                <a:effectLst/>
                <a:latin typeface="open-sans"/>
              </a:rPr>
              <a:t>UN SEA WG – led by</a:t>
            </a:r>
            <a:r>
              <a:rPr lang="en-US" i="0" baseline="0" dirty="0">
                <a:solidFill>
                  <a:srgbClr val="555246"/>
                </a:solidFill>
                <a:effectLst/>
                <a:latin typeface="open-sans"/>
              </a:rPr>
              <a:t> OSC;</a:t>
            </a:r>
            <a:r>
              <a:rPr lang="en-US" i="0" dirty="0">
                <a:solidFill>
                  <a:srgbClr val="555246"/>
                </a:solidFill>
                <a:effectLst/>
                <a:latin typeface="open-sans"/>
              </a:rPr>
              <a:t> including IP protocol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55246"/>
                </a:solidFill>
                <a:latin typeface="open-sans"/>
              </a:rPr>
              <a:t>UN commitments</a:t>
            </a:r>
          </a:p>
          <a:p>
            <a:r>
              <a:rPr lang="en-US" b="1" i="0" dirty="0">
                <a:solidFill>
                  <a:srgbClr val="555246"/>
                </a:solidFill>
                <a:effectLst/>
                <a:latin typeface="open-sans"/>
              </a:rPr>
              <a:t>IASC: </a:t>
            </a:r>
            <a:r>
              <a:rPr lang="en-US" i="0" dirty="0">
                <a:solidFill>
                  <a:srgbClr val="555246"/>
                </a:solidFill>
                <a:effectLst/>
                <a:latin typeface="open-sans"/>
              </a:rPr>
              <a:t>Restructuring; will have a new results group – Accountability and Inclusion; will include AAP, PSEA, SH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55246"/>
                </a:solidFill>
                <a:latin typeface="open-sans"/>
              </a:rPr>
              <a:t>Task Team – aims to foster culture of COLLECTIVE AAP and PSEA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555246"/>
                </a:solidFill>
                <a:effectLst/>
                <a:latin typeface="open-sans"/>
              </a:rPr>
              <a:t>PSEA Senior Focal Points – first meeting was on 2 Nov – looked at PSEA country package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55246"/>
                </a:solidFill>
                <a:latin typeface="open-sans"/>
              </a:rPr>
              <a:t>SFP led by UNICEF as Champion on PSEA/SH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i="0" dirty="0">
              <a:solidFill>
                <a:srgbClr val="555246"/>
              </a:solidFill>
              <a:effectLst/>
              <a:latin typeface="open-sans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i="0" dirty="0">
                <a:solidFill>
                  <a:srgbClr val="555246"/>
                </a:solidFill>
                <a:effectLst/>
                <a:latin typeface="open-sans"/>
              </a:rPr>
              <a:t>Plus</a:t>
            </a:r>
            <a:r>
              <a:rPr lang="en-US" i="0" baseline="0" dirty="0">
                <a:solidFill>
                  <a:srgbClr val="555246"/>
                </a:solidFill>
                <a:effectLst/>
                <a:latin typeface="open-sans"/>
              </a:rPr>
              <a:t> others: Global </a:t>
            </a:r>
            <a:r>
              <a:rPr lang="en-US" i="0" baseline="0" dirty="0" err="1">
                <a:solidFill>
                  <a:srgbClr val="555246"/>
                </a:solidFill>
                <a:effectLst/>
                <a:latin typeface="open-sans"/>
              </a:rPr>
              <a:t>Ombuds</a:t>
            </a:r>
            <a:r>
              <a:rPr lang="en-US" i="0" baseline="0" dirty="0">
                <a:solidFill>
                  <a:srgbClr val="555246"/>
                </a:solidFill>
                <a:effectLst/>
                <a:latin typeface="open-sans"/>
              </a:rPr>
              <a:t>, CHS </a:t>
            </a:r>
            <a:r>
              <a:rPr lang="en-US" i="0" baseline="0" dirty="0" err="1">
                <a:solidFill>
                  <a:srgbClr val="555246"/>
                </a:solidFill>
                <a:effectLst/>
                <a:latin typeface="open-sans"/>
              </a:rPr>
              <a:t>etc</a:t>
            </a:r>
            <a:endParaRPr lang="en-US" i="0" dirty="0">
              <a:solidFill>
                <a:srgbClr val="555246"/>
              </a:solidFill>
              <a:effectLst/>
              <a:latin typeface="open-san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i="0" dirty="0">
              <a:solidFill>
                <a:srgbClr val="555246"/>
              </a:solidFill>
              <a:effectLst/>
              <a:latin typeface="open-sans"/>
            </a:endParaRPr>
          </a:p>
          <a:p>
            <a:endParaRPr lang="en-GB" b="0" i="0" dirty="0">
              <a:solidFill>
                <a:srgbClr val="555246"/>
              </a:solidFill>
              <a:effectLst/>
              <a:latin typeface="open-san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0735-7A45-4AF2-848D-0A541300143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37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796393"/>
          </a:xfrm>
        </p:spPr>
        <p:txBody>
          <a:bodyPr/>
          <a:lstStyle/>
          <a:p>
            <a:r>
              <a:rPr lang="en-US" dirty="0"/>
              <a:t>Evidence</a:t>
            </a:r>
            <a:r>
              <a:rPr lang="en-US" baseline="0" dirty="0"/>
              <a:t> shows that most </a:t>
            </a:r>
            <a:r>
              <a:rPr lang="en-US" baseline="0" dirty="0" err="1"/>
              <a:t>organisations</a:t>
            </a:r>
            <a:r>
              <a:rPr lang="en-US" baseline="0" dirty="0"/>
              <a:t> have some kind of AAP mechanism in place and PSEA policies and procedures.  We are basing this presentation on the assumption that WVI is one of them; so will not go into details on particular activities and systems….</a:t>
            </a:r>
          </a:p>
          <a:p>
            <a:endParaRPr lang="en-US" baseline="0" dirty="0"/>
          </a:p>
          <a:p>
            <a:r>
              <a:rPr lang="en-US" baseline="0" dirty="0"/>
              <a:t>However, happy to provide support here if there are identified gaps..</a:t>
            </a:r>
          </a:p>
          <a:p>
            <a:r>
              <a:rPr lang="en-US" baseline="0" dirty="0"/>
              <a:t> -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0735-7A45-4AF2-848D-0A541300143B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21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796393"/>
          </a:xfrm>
        </p:spPr>
        <p:txBody>
          <a:bodyPr/>
          <a:lstStyle/>
          <a:p>
            <a:r>
              <a:rPr lang="en-US" dirty="0"/>
              <a:t>Evidence</a:t>
            </a:r>
            <a:r>
              <a:rPr lang="en-US" baseline="0" dirty="0"/>
              <a:t> shows that most </a:t>
            </a:r>
            <a:r>
              <a:rPr lang="en-US" baseline="0" dirty="0" err="1"/>
              <a:t>organisations</a:t>
            </a:r>
            <a:r>
              <a:rPr lang="en-US" baseline="0" dirty="0"/>
              <a:t> have some kind of AAP mechanism in place and PSEA procedures but we consistently hear the following:</a:t>
            </a:r>
          </a:p>
          <a:p>
            <a:r>
              <a:rPr lang="en-US" baseline="0" dirty="0"/>
              <a:t> - Communities do not know about and do not use feedback and complaints mechanisms</a:t>
            </a:r>
          </a:p>
          <a:p>
            <a:r>
              <a:rPr lang="en-US" baseline="0" dirty="0"/>
              <a:t> - Communities do not always differentiate between who the perpetrators are</a:t>
            </a:r>
          </a:p>
          <a:p>
            <a:r>
              <a:rPr lang="en-US" baseline="0" dirty="0"/>
              <a:t> - Mechanisms on the ground are unable to deal with complaints of SEA </a:t>
            </a:r>
          </a:p>
          <a:p>
            <a:r>
              <a:rPr lang="en-US" baseline="0" dirty="0"/>
              <a:t> - Mechanisms on the ground do not know what to do with complaints about other </a:t>
            </a:r>
            <a:r>
              <a:rPr lang="en-US" baseline="0" dirty="0" err="1"/>
              <a:t>organisations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0735-7A45-4AF2-848D-0A541300143B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58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796393"/>
          </a:xfrm>
        </p:spPr>
        <p:txBody>
          <a:bodyPr/>
          <a:lstStyle/>
          <a:p>
            <a:r>
              <a:rPr lang="en-US" dirty="0"/>
              <a:t>From</a:t>
            </a:r>
            <a:r>
              <a:rPr lang="en-US" baseline="0" dirty="0"/>
              <a:t> our perspective there are some ways in which we can work together to change this.  Will focus on 2 areas:  the need to contribute to collective systems and the need to better link AAP and PSEA activities.</a:t>
            </a:r>
          </a:p>
          <a:p>
            <a:endParaRPr lang="en-US" baseline="0" dirty="0"/>
          </a:p>
          <a:p>
            <a:r>
              <a:rPr lang="en-US" baseline="0" dirty="0"/>
              <a:t>This is not to say that other areas (e.g. boosting investigatory capacity </a:t>
            </a:r>
            <a:r>
              <a:rPr lang="en-US" baseline="0" dirty="0" err="1"/>
              <a:t>etc</a:t>
            </a:r>
            <a:r>
              <a:rPr lang="en-US" baseline="0" dirty="0"/>
              <a:t>) are not important; but for the purposes of this presentation; this will be the focus in terms of potential solutions.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0735-7A45-4AF2-848D-0A541300143B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75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796393"/>
          </a:xfrm>
        </p:spPr>
        <p:txBody>
          <a:bodyPr/>
          <a:lstStyle/>
          <a:p>
            <a:r>
              <a:rPr lang="en-US" dirty="0"/>
              <a:t>Underlying everything we have talked about is the critical</a:t>
            </a:r>
            <a:r>
              <a:rPr lang="en-US" baseline="0" dirty="0"/>
              <a:t> need to link AAP and PSEA.</a:t>
            </a:r>
          </a:p>
          <a:p>
            <a:endParaRPr lang="en-US" baseline="0" dirty="0"/>
          </a:p>
          <a:p>
            <a:r>
              <a:rPr lang="en-US" baseline="0" dirty="0"/>
              <a:t>Talk about AAP processes; then PSEA processes and then show the results of collaboration between the 2.</a:t>
            </a:r>
          </a:p>
          <a:p>
            <a:endParaRPr lang="en-US" baseline="0" dirty="0"/>
          </a:p>
          <a:p>
            <a:r>
              <a:rPr lang="en-US" baseline="0" dirty="0"/>
              <a:t>Main point: PSEA – very internally facing processes; AAP – very community based.</a:t>
            </a:r>
          </a:p>
          <a:p>
            <a:r>
              <a:rPr lang="en-US" baseline="0" dirty="0"/>
              <a:t>Who are we trying to safeguard?  Our </a:t>
            </a:r>
            <a:r>
              <a:rPr lang="en-US" baseline="0" dirty="0" err="1"/>
              <a:t>organisations</a:t>
            </a:r>
            <a:r>
              <a:rPr lang="en-US" baseline="0" dirty="0"/>
              <a:t> or the communities? Need to link the PSEA to the AAP to make sure affected people are at the heart…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0735-7A45-4AF2-848D-0A541300143B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796393"/>
          </a:xfrm>
        </p:spPr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the Task Team we are working on this at the moment; there will be a finished 2 pager with the results and recommended actions.</a:t>
            </a:r>
          </a:p>
          <a:p>
            <a:r>
              <a:rPr lang="en-US" baseline="0" dirty="0"/>
              <a:t>But for now some examples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0735-7A45-4AF2-848D-0A541300143B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48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796393"/>
          </a:xfrm>
        </p:spPr>
        <p:txBody>
          <a:bodyPr/>
          <a:lstStyle/>
          <a:p>
            <a:r>
              <a:rPr lang="en-US" dirty="0"/>
              <a:t>And on the a</a:t>
            </a:r>
            <a:r>
              <a:rPr lang="en-US" baseline="0" dirty="0"/>
              <a:t> final note; the Task Team will be able to help with any of this….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0735-7A45-4AF2-848D-0A541300143B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68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79639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0735-7A45-4AF2-848D-0A541300143B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5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5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19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1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6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58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62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1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00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A7977-18F1-4A7C-83FC-DBB154B2282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8765D-C5A8-47AC-A573-CC9A7E7C1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7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27788"/>
            <a:ext cx="9144000" cy="2791506"/>
          </a:xfrm>
          <a:solidFill>
            <a:schemeClr val="accent1">
              <a:lumMod val="20000"/>
              <a:lumOff val="80000"/>
            </a:schemeClr>
          </a:solidFill>
          <a:ln w="730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PSEA </a:t>
            </a:r>
            <a:br>
              <a:rPr lang="en-US" dirty="0"/>
            </a:br>
            <a:r>
              <a:rPr lang="en-US" dirty="0"/>
              <a:t>Priorities and Actions</a:t>
            </a:r>
            <a:br>
              <a:rPr lang="en-US" dirty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66726" y="4534678"/>
            <a:ext cx="73338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b="1" dirty="0"/>
              <a:t>Presentation for World Vison </a:t>
            </a:r>
          </a:p>
          <a:p>
            <a:pPr algn="r"/>
            <a:r>
              <a:rPr lang="en-GB" sz="2400" dirty="0"/>
              <a:t>6 November 2018</a:t>
            </a:r>
          </a:p>
          <a:p>
            <a:pPr algn="r"/>
            <a:r>
              <a:rPr lang="en-GB" sz="2400" dirty="0"/>
              <a:t>IASC AAP PSEA Task Team Coordinator</a:t>
            </a:r>
          </a:p>
          <a:p>
            <a:pPr algn="r"/>
            <a:r>
              <a:rPr lang="en-US" sz="2400" dirty="0"/>
              <a:t>Tanya Axisa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20" y="4534678"/>
            <a:ext cx="2202845" cy="207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58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567" y="205273"/>
            <a:ext cx="9144000" cy="7217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A GLOBAL PRIORITY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772" y="1001682"/>
            <a:ext cx="10748864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Donors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DFID Safeguarding Summit; donor commitments</a:t>
            </a:r>
            <a:r>
              <a:rPr lang="en-US" sz="1600" dirty="0"/>
              <a:t>: https://www.gov.uk/government/publications/donors-commitments-to-tackle-sexual-exploitation-and-abuse-and-sexual-harassment-in-the-international-aid-sector</a:t>
            </a:r>
            <a:endParaRPr lang="en-US" sz="1600" b="1" dirty="0"/>
          </a:p>
          <a:p>
            <a:r>
              <a:rPr lang="en-US" sz="2000" b="1" dirty="0"/>
              <a:t>NGOs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UK NGO Commitments: </a:t>
            </a:r>
            <a:r>
              <a:rPr lang="en-US" sz="1600" dirty="0"/>
              <a:t>https://www.gov.uk/government/publications/uk-non-governmental-organisations-commitments-to-tackle-sexual-exploitation-and-abuse-and-sexual-harassment-in-the-international-aid-sector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Inter-Agency Misconduct Disclosure Scheme</a:t>
            </a:r>
          </a:p>
          <a:p>
            <a:r>
              <a:rPr lang="en-US" sz="2000" b="1" dirty="0"/>
              <a:t>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SGB Bulletin </a:t>
            </a:r>
            <a:r>
              <a:rPr lang="en-US" sz="2000" b="1" dirty="0" err="1">
                <a:solidFill>
                  <a:srgbClr val="C00000"/>
                </a:solidFill>
              </a:rPr>
              <a:t>etc</a:t>
            </a:r>
            <a:r>
              <a:rPr lang="en-US" sz="2000" b="1" dirty="0">
                <a:solidFill>
                  <a:srgbClr val="C00000"/>
                </a:solidFill>
              </a:rPr>
              <a:t>: </a:t>
            </a:r>
            <a:r>
              <a:rPr lang="en-US" sz="1600" dirty="0"/>
              <a:t>https://www.un.org/preventing-sexual-exploitation-and-abuse/content/documents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UN SEA WG: </a:t>
            </a:r>
            <a:r>
              <a:rPr lang="en-US" sz="1600" dirty="0"/>
              <a:t>https://www.un.org/preventing-sexual-exploitation-and-abuse/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UN Commitments: </a:t>
            </a:r>
            <a:r>
              <a:rPr lang="en-US" sz="1600" dirty="0"/>
              <a:t>https://www.gov.uk/government/publications/united-nations-commitments-to-tackle-sexual-exploitation-and-abuse-and-sexual-harassment-in-the-international-aid-sector</a:t>
            </a:r>
          </a:p>
          <a:p>
            <a:r>
              <a:rPr lang="en-US" sz="2000" b="1" dirty="0"/>
              <a:t>IASC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AAP/PSEA Task Team: </a:t>
            </a:r>
            <a:r>
              <a:rPr lang="en-US" sz="1600" dirty="0"/>
              <a:t>https://interagencystandingcommittee.org/accountability-affected-populations-including-protection-sexual-exploitation-and-abuse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PSEA Senior Focal 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UNICEF PSEA/SH Championship</a:t>
            </a:r>
          </a:p>
        </p:txBody>
      </p:sp>
    </p:spTree>
    <p:extLst>
      <p:ext uri="{BB962C8B-B14F-4D97-AF65-F5344CB8AC3E}">
        <p14:creationId xmlns:p14="http://schemas.microsoft.com/office/powerpoint/2010/main" val="16390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567" y="205273"/>
            <a:ext cx="9144000" cy="7217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STATE OF PLAY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772" y="1001682"/>
            <a:ext cx="10748864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OUR ANALYSIS:</a:t>
            </a:r>
          </a:p>
          <a:p>
            <a:endParaRPr lang="en-US" sz="3200" b="1" dirty="0"/>
          </a:p>
          <a:p>
            <a:r>
              <a:rPr lang="en-US" sz="3200" dirty="0"/>
              <a:t>			MOST ORGANISATIONS HAVE 						FEEDBACK/COMPLAINTS MECHANISMS IN 				PLACE</a:t>
            </a:r>
          </a:p>
          <a:p>
            <a:endParaRPr lang="en-US" sz="3200" dirty="0"/>
          </a:p>
          <a:p>
            <a:r>
              <a:rPr lang="en-US" sz="3200" dirty="0"/>
              <a:t>			</a:t>
            </a:r>
          </a:p>
          <a:p>
            <a:r>
              <a:rPr lang="en-US" sz="3200" dirty="0"/>
              <a:t>			MOST ORGANISATIONS HAVE PSEA POLICIES 			AND PROCEDURES IN PLACE</a:t>
            </a:r>
          </a:p>
          <a:p>
            <a:endParaRPr lang="en-US" sz="3200" b="1" dirty="0"/>
          </a:p>
          <a:p>
            <a:r>
              <a:rPr lang="en-US" sz="3200" b="1" dirty="0"/>
              <a:t>BUT…….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043" y="1717303"/>
            <a:ext cx="1871930" cy="153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339" y="3903025"/>
            <a:ext cx="1871634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3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567" y="205273"/>
            <a:ext cx="9144000" cy="7217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CHALLENGES AND GAPS?</a:t>
            </a:r>
            <a:endParaRPr lang="en-GB" sz="40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2418" y="977836"/>
            <a:ext cx="2944950" cy="53975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0180" y="977836"/>
            <a:ext cx="2894175" cy="53975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029" y="965135"/>
            <a:ext cx="2640300" cy="539750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0423" y="977836"/>
            <a:ext cx="2944950" cy="539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4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6204" y="195942"/>
            <a:ext cx="9144000" cy="7217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SOLUTIONS/ACTIONS?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772" y="917706"/>
            <a:ext cx="10748864" cy="5693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1. COLLECTIVE SYSTEMS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Communities can complain about anything and anyone and it will be dealt with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prstClr val="black"/>
                </a:solidFill>
              </a:rPr>
              <a:t>Organisations</a:t>
            </a:r>
            <a:r>
              <a:rPr lang="en-US" sz="2400" dirty="0">
                <a:solidFill>
                  <a:prstClr val="black"/>
                </a:solidFill>
              </a:rPr>
              <a:t> will know how to refer complaints against other </a:t>
            </a:r>
            <a:r>
              <a:rPr lang="en-US" sz="2400" dirty="0" err="1">
                <a:solidFill>
                  <a:prstClr val="black"/>
                </a:solidFill>
              </a:rPr>
              <a:t>organisations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More likely that serious complaints will be acted upon and </a:t>
            </a:r>
            <a:r>
              <a:rPr lang="en-US" sz="2400" dirty="0" err="1">
                <a:solidFill>
                  <a:prstClr val="black"/>
                </a:solidFill>
              </a:rPr>
              <a:t>organisations</a:t>
            </a:r>
            <a:r>
              <a:rPr lang="en-US" sz="2400" dirty="0">
                <a:solidFill>
                  <a:prstClr val="black"/>
                </a:solidFill>
              </a:rPr>
              <a:t> supported (with investigatory capacity </a:t>
            </a:r>
            <a:r>
              <a:rPr lang="en-US" sz="2400" dirty="0" err="1">
                <a:solidFill>
                  <a:prstClr val="black"/>
                </a:solidFill>
              </a:rPr>
              <a:t>etc</a:t>
            </a:r>
            <a:r>
              <a:rPr lang="en-US" sz="2400" dirty="0">
                <a:solidFill>
                  <a:prstClr val="black"/>
                </a:solidFill>
              </a:rPr>
              <a:t>)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What?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Common or coordinated feedback and complaints mechanisms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In-country PSEA networks with SOPs for referrals to other agencies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How?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Have a PSEA focal point in every country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Join in-country PSEA Networks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Contribute to collective AAP/CBCM mechanisms</a:t>
            </a:r>
          </a:p>
        </p:txBody>
      </p:sp>
    </p:spTree>
    <p:extLst>
      <p:ext uri="{BB962C8B-B14F-4D97-AF65-F5344CB8AC3E}">
        <p14:creationId xmlns:p14="http://schemas.microsoft.com/office/powerpoint/2010/main" val="141788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593" y="1042092"/>
            <a:ext cx="5718544" cy="52795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2964" y="289293"/>
            <a:ext cx="1074886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2. LINKING AAP and PSEA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9" y="1698814"/>
            <a:ext cx="1853345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814" y="1024245"/>
            <a:ext cx="5809992" cy="5291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0368" y="1555099"/>
            <a:ext cx="1438781" cy="6767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2639" y="2287527"/>
            <a:ext cx="1572904" cy="920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4185" y="3374436"/>
            <a:ext cx="1469263" cy="4328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59700" y="3915541"/>
            <a:ext cx="1505843" cy="6767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10789" y="4634978"/>
            <a:ext cx="1725318" cy="9205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93908" y="5541260"/>
            <a:ext cx="1048603" cy="6767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58933" y="1660155"/>
            <a:ext cx="1853345" cy="11766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83115" y="1622832"/>
            <a:ext cx="1414395" cy="4328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90103" y="2409458"/>
            <a:ext cx="1127858" cy="6767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09795" y="3290419"/>
            <a:ext cx="1219306" cy="6767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15909" y="4202124"/>
            <a:ext cx="1609483" cy="4328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434768" y="4887677"/>
            <a:ext cx="1530229" cy="6767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16145" y="5733422"/>
            <a:ext cx="1207113" cy="43285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39914" y="6359927"/>
            <a:ext cx="6724471" cy="53649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10800000">
            <a:off x="5500963" y="5852430"/>
            <a:ext cx="402371" cy="580517"/>
          </a:xfrm>
          <a:prstGeom prst="rect">
            <a:avLst/>
          </a:prstGeom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977844" y="1695863"/>
            <a:ext cx="1810669" cy="8047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419545" y="2689018"/>
            <a:ext cx="2956816" cy="101812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331539" y="3767902"/>
            <a:ext cx="3084843" cy="8047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557110" y="4609875"/>
            <a:ext cx="2633700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3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119" y="329877"/>
            <a:ext cx="1074886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Examples of Collaborative AAP and PSEA Actions: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5" y="1551295"/>
            <a:ext cx="5560034" cy="2298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118" y="1551295"/>
            <a:ext cx="5499069" cy="22435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85" y="3993886"/>
            <a:ext cx="5560034" cy="27495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5118" y="3993886"/>
            <a:ext cx="5499069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26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567" y="205273"/>
            <a:ext cx="9144000" cy="7217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SUMMARY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772" y="1001682"/>
            <a:ext cx="10748864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ORGANISATION LEVEL: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Important to make both AAP and PSEA systems more robust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Navigate the global policy developments and adapt internal procedures (</a:t>
            </a:r>
            <a:r>
              <a:rPr lang="en-US" sz="3200" dirty="0" err="1">
                <a:solidFill>
                  <a:prstClr val="black"/>
                </a:solidFill>
              </a:rPr>
              <a:t>esp</a:t>
            </a:r>
            <a:r>
              <a:rPr lang="en-US" sz="3200" dirty="0">
                <a:solidFill>
                  <a:prstClr val="black"/>
                </a:solidFill>
              </a:rPr>
              <a:t> PSEA)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Make the appropriate links between AAP and PSEA to ensure affected people are at the heart of all PSEA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AND: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Where possible, contribute to </a:t>
            </a:r>
            <a:r>
              <a:rPr lang="en-US" sz="3200" b="1" dirty="0">
                <a:solidFill>
                  <a:prstClr val="black"/>
                </a:solidFill>
              </a:rPr>
              <a:t>COLLECTIVE</a:t>
            </a:r>
            <a:r>
              <a:rPr lang="en-US" sz="3200" dirty="0">
                <a:solidFill>
                  <a:prstClr val="black"/>
                </a:solidFill>
              </a:rPr>
              <a:t> AAP and PSEA initiatives </a:t>
            </a:r>
          </a:p>
        </p:txBody>
      </p:sp>
    </p:spTree>
    <p:extLst>
      <p:ext uri="{BB962C8B-B14F-4D97-AF65-F5344CB8AC3E}">
        <p14:creationId xmlns:p14="http://schemas.microsoft.com/office/powerpoint/2010/main" val="223311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567" y="205273"/>
            <a:ext cx="9144000" cy="7217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QUESTIONS?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772" y="1001682"/>
            <a:ext cx="10748864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764" y="1020343"/>
            <a:ext cx="10748864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021" y="1912776"/>
            <a:ext cx="6997958" cy="349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815</Words>
  <Application>Microsoft Office PowerPoint</Application>
  <PresentationFormat>Widescreen</PresentationFormat>
  <Paragraphs>124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open-sans</vt:lpstr>
      <vt:lpstr>Office Theme</vt:lpstr>
      <vt:lpstr>      PSEA  Priorities and Actions </vt:lpstr>
      <vt:lpstr>A GLOBAL PRIORITY</vt:lpstr>
      <vt:lpstr>STATE OF PLAY</vt:lpstr>
      <vt:lpstr>CHALLENGES AND GAPS?</vt:lpstr>
      <vt:lpstr>SOLUTIONS/ACTIONS?</vt:lpstr>
      <vt:lpstr>PowerPoint Presentation</vt:lpstr>
      <vt:lpstr>PowerPoint Presentation</vt:lpstr>
      <vt:lpstr>SUMMARY</vt:lpstr>
      <vt:lpstr>QUESTIONS?</vt:lpstr>
    </vt:vector>
  </TitlesOfParts>
  <Company>UNHCR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PSEA</dc:title>
  <dc:creator>Tanya Axisa</dc:creator>
  <cp:lastModifiedBy>HILEMAN Alexandra</cp:lastModifiedBy>
  <cp:revision>23</cp:revision>
  <dcterms:created xsi:type="dcterms:W3CDTF">2018-10-29T16:00:19Z</dcterms:created>
  <dcterms:modified xsi:type="dcterms:W3CDTF">2018-11-22T08:48:22Z</dcterms:modified>
</cp:coreProperties>
</file>