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906000" cy="6858000" type="A4"/>
  <p:notesSz cx="9874250" cy="6797675"/>
  <p:defaultTextStyle>
    <a:defPPr>
      <a:defRPr lang="en-US"/>
    </a:defPPr>
    <a:lvl1pPr marL="0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908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816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724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631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48" autoAdjust="0"/>
    <p:restoredTop sz="94660"/>
  </p:normalViewPr>
  <p:slideViewPr>
    <p:cSldViewPr>
      <p:cViewPr varScale="1">
        <p:scale>
          <a:sx n="62" d="100"/>
          <a:sy n="62" d="100"/>
        </p:scale>
        <p:origin x="77" y="427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027" y="1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F2428-8D4F-4D9B-A21E-64AD89463376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97213" y="509588"/>
            <a:ext cx="36798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6965" y="3229277"/>
            <a:ext cx="7900322" cy="305862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027" y="6456379"/>
            <a:ext cx="4279918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7E250-3EF3-4C37-B653-86D81F0043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542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4139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71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76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617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949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317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5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60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375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170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21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82" tIns="47891" rIns="95782" bIns="47891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82" tIns="47891" rIns="95782" bIns="4789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CED8-435E-4C97-B5C4-7735C88DB6C1}" type="datetimeFigureOut">
              <a:rPr lang="en-GB" smtClean="0"/>
              <a:t>28/07/2020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E9C33-FA83-4087-91B6-9CD9592461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534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816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81" indent="-359181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225" indent="-299317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talishkh@unhcr.or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deboeck@iom.in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talishkh@unhcr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deboeck@iom.in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talishkh@unhcr.or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Ldeboeck@iom.in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12" t="10498" r="25152" b="21593"/>
          <a:stretch/>
        </p:blipFill>
        <p:spPr>
          <a:xfrm>
            <a:off x="0" y="1112386"/>
            <a:ext cx="4763022" cy="447685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4555" y="6184659"/>
            <a:ext cx="5041446" cy="681497"/>
          </a:xfrm>
          <a:prstGeom prst="rect">
            <a:avLst/>
          </a:prstGeom>
          <a:pattFill prst="pct50">
            <a:fgClr>
              <a:schemeClr val="bg1"/>
            </a:fgClr>
            <a:bgClr>
              <a:schemeClr val="accent4">
                <a:lumMod val="60000"/>
                <a:lumOff val="40000"/>
              </a:schemeClr>
            </a:bgClr>
          </a:pattFill>
        </p:spPr>
        <p:txBody>
          <a:bodyPr wrap="square" lIns="68406" tIns="34203" rIns="68406" bIns="34203" rtlCol="0">
            <a:spAutoFit/>
          </a:bodyPr>
          <a:lstStyle/>
          <a:p>
            <a:pPr algn="r" rtl="1"/>
            <a:r>
              <a:rPr lang="ar-YE" sz="800" dirty="0"/>
              <a:t>للابلاغ</a:t>
            </a:r>
            <a:r>
              <a:rPr lang="ar-SA" sz="800" dirty="0"/>
              <a:t>، يرجى الاتصال ب</a:t>
            </a:r>
            <a:r>
              <a:rPr lang="en-GB" sz="800" dirty="0"/>
              <a:t>:</a:t>
            </a:r>
            <a:endParaRPr lang="en-US" sz="800" dirty="0"/>
          </a:p>
          <a:p>
            <a:pPr algn="r" rtl="1"/>
            <a:r>
              <a:rPr lang="ar-SA" sz="800" dirty="0"/>
              <a:t>ر</a:t>
            </a:r>
            <a:r>
              <a:rPr lang="ar-YE" sz="800" dirty="0"/>
              <a:t>ئيس البعثة </a:t>
            </a:r>
            <a:r>
              <a:rPr lang="ar-SA" sz="800" dirty="0"/>
              <a:t>أو</a:t>
            </a:r>
            <a:endParaRPr lang="en-US" sz="800" dirty="0"/>
          </a:p>
          <a:p>
            <a:pPr algn="r" rtl="1"/>
            <a:r>
              <a:rPr lang="ar-YE" sz="800" dirty="0"/>
              <a:t>السيدة فيكتوريا</a:t>
            </a:r>
            <a:r>
              <a:rPr lang="ar-SA" sz="800" dirty="0"/>
              <a:t>، </a:t>
            </a:r>
            <a:r>
              <a:rPr lang="ar-YE" sz="800" dirty="0"/>
              <a:t>/ مسئول البرنامج في </a:t>
            </a:r>
            <a:r>
              <a:rPr lang="ar-SA" sz="800" dirty="0"/>
              <a:t>اليمن و</a:t>
            </a:r>
            <a:endParaRPr lang="en-US" sz="800" dirty="0"/>
          </a:p>
          <a:p>
            <a:pPr algn="r" rtl="1"/>
            <a:r>
              <a:rPr lang="ar-YE" sz="800" dirty="0"/>
              <a:t>مُمثلة </a:t>
            </a:r>
            <a:r>
              <a:rPr lang="ar-SA" sz="800" dirty="0"/>
              <a:t>الوكالات </a:t>
            </a:r>
            <a:r>
              <a:rPr lang="ar-YE" sz="800" dirty="0"/>
              <a:t>ل</a:t>
            </a:r>
            <a:r>
              <a:rPr lang="ar-SA" sz="800" dirty="0"/>
              <a:t>لوقاية </a:t>
            </a:r>
            <a:r>
              <a:rPr lang="ar-YE" sz="800" dirty="0"/>
              <a:t>من </a:t>
            </a:r>
            <a:r>
              <a:rPr lang="ar-SA" sz="800" dirty="0"/>
              <a:t>الاستغلال</a:t>
            </a:r>
            <a:r>
              <a:rPr lang="ar-YE" sz="800" dirty="0"/>
              <a:t> والإساءة الجنسية</a:t>
            </a:r>
            <a:endParaRPr lang="en-US" sz="800" dirty="0"/>
          </a:p>
          <a:p>
            <a:pPr algn="r"/>
            <a:r>
              <a:rPr lang="en-GB" sz="800" dirty="0"/>
              <a:t>+ 967 71222 5049</a:t>
            </a:r>
            <a:r>
              <a:rPr lang="ar-YE" sz="800" dirty="0"/>
              <a:t>  او </a:t>
            </a:r>
            <a:r>
              <a:rPr lang="en-GB" sz="800" u="sng" dirty="0">
                <a:hlinkClick r:id="rId3"/>
              </a:rPr>
              <a:t>talishkh@unhcr.org</a:t>
            </a:r>
            <a:endParaRPr lang="en-US" sz="8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864554" y="1163048"/>
            <a:ext cx="5062568" cy="4426192"/>
          </a:xfrm>
          <a:prstGeom prst="rect">
            <a:avLst/>
          </a:prstGeom>
          <a:noFill/>
          <a:ln>
            <a:noFill/>
          </a:ln>
        </p:spPr>
        <p:txBody>
          <a:bodyPr lIns="68406" tIns="34203" rIns="68406" bIns="34203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Break the silence: Report to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prevent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other cases of abuse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You have a focal point and all discussions will be confidential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Say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NO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to sexual harassment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Harassment and abuse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are not 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tolerated by this office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US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Don’t ignore it: sexual exploitation, sexual abuse, verbal harassment or sexual harassment is a serious misconduct  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أبلغ فوراً عن ضحايا الانتهاكات، لحماية حالات أخرى من خطرها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يوجد مختص يمكن التحدّث إليه في أي موضوع، وبسريّة كاملة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قل: لا .. للتحرّش الجنسي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  <a:cs typeface="Microsoft Sans Serif" panose="020B0604020202020204" pitchFamily="34" charset="0"/>
              </a:rPr>
              <a:t>التحرش والانتهاك .. لا يمكن التسامح مع مرتكبهما في هذا المكتب</a:t>
            </a: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  <a:cs typeface="Microsoft Sans Serif" panose="020B0604020202020204" pitchFamily="34" charset="0"/>
              </a:rPr>
              <a:t>لا تغض الطرف: الإستغلال الجنسي، والايذاء الجنسي، والإساءة الكلامية، والإساءة الجنسية هي سلوكيات خاطئة خطيرة</a:t>
            </a: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  <a:cs typeface="Microsoft Sans Serif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9906000" cy="1177070"/>
          </a:xfrm>
          <a:prstGeom prst="rect">
            <a:avLst/>
          </a:prstGeom>
          <a:solidFill>
            <a:schemeClr val="tx1"/>
          </a:solidFill>
        </p:spPr>
        <p:txBody>
          <a:bodyPr wrap="square" lIns="68406" tIns="34203" rIns="68406" bIns="34203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Prevent Sexual Exploitation and Abuse </a:t>
            </a:r>
            <a:endParaRPr lang="ar-YE" sz="3600" b="1" dirty="0">
              <a:solidFill>
                <a:schemeClr val="bg1"/>
              </a:solidFill>
            </a:endParaRPr>
          </a:p>
          <a:p>
            <a:pPr algn="ctr"/>
            <a:r>
              <a:rPr lang="ar-YE" sz="3600" b="1" dirty="0">
                <a:solidFill>
                  <a:schemeClr val="bg1"/>
                </a:solidFill>
              </a:rPr>
              <a:t>الوقاية من الإستغلال والإيذاء الجنسي 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975064"/>
              </p:ext>
            </p:extLst>
          </p:nvPr>
        </p:nvGraphicFramePr>
        <p:xfrm>
          <a:off x="1" y="5589240"/>
          <a:ext cx="9906002" cy="126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4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For more information,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contact: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Head of Agency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مدير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المنظمة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Nominated PSEA Focal Point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الموظف المرشح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لقضايا للحد من </a:t>
                      </a:r>
                      <a:r>
                        <a:rPr lang="ar-YE" sz="1000" b="1" baseline="0">
                          <a:solidFill>
                            <a:schemeClr val="tx1"/>
                          </a:solidFill>
                        </a:rPr>
                        <a:t>الإستغلال الجنسي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Inter-Agency Focal Points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حلقات الوصل بين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المنظمات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Viktoriya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Talishkhanova</a:t>
                      </a:r>
                      <a:endParaRPr lang="en-US" sz="11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Senior Programme Officer, UNHCR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+967 71 222 5049 / </a:t>
                      </a:r>
                      <a:r>
                        <a:rPr lang="en-US" sz="1100" baseline="0" dirty="0">
                          <a:hlinkClick r:id="rId3"/>
                        </a:rPr>
                        <a:t>talishkh@unhcr.org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Laurent De </a:t>
                      </a:r>
                      <a:r>
                        <a:rPr lang="en-US" sz="1100" dirty="0" err="1"/>
                        <a:t>Boeck</a:t>
                      </a:r>
                      <a:endParaRPr lang="en-US" sz="1100" dirty="0"/>
                    </a:p>
                    <a:p>
                      <a:pPr algn="l"/>
                      <a:r>
                        <a:rPr lang="en-US" sz="1100" dirty="0"/>
                        <a:t>Chief of Mission,</a:t>
                      </a:r>
                      <a:r>
                        <a:rPr lang="en-US" sz="1100" baseline="0" dirty="0"/>
                        <a:t> IOM</a:t>
                      </a:r>
                    </a:p>
                    <a:p>
                      <a:pPr algn="l"/>
                      <a:r>
                        <a:rPr lang="en-US" sz="1100" baseline="0" dirty="0"/>
                        <a:t>+967 736 777 915/ </a:t>
                      </a:r>
                      <a:r>
                        <a:rPr lang="en-US" sz="1100" dirty="0">
                          <a:hlinkClick r:id="rId4"/>
                        </a:rPr>
                        <a:t>Ldeboeck@iom.int</a:t>
                      </a:r>
                      <a:r>
                        <a:rPr lang="en-US" sz="1100" dirty="0"/>
                        <a:t> 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8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3713"/>
            <a:ext cx="4763022" cy="43141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4555" y="6184659"/>
            <a:ext cx="5041446" cy="681497"/>
          </a:xfrm>
          <a:prstGeom prst="rect">
            <a:avLst/>
          </a:prstGeom>
          <a:pattFill prst="pct50">
            <a:fgClr>
              <a:schemeClr val="bg1"/>
            </a:fgClr>
            <a:bgClr>
              <a:schemeClr val="accent4">
                <a:lumMod val="60000"/>
                <a:lumOff val="40000"/>
              </a:schemeClr>
            </a:bgClr>
          </a:pattFill>
        </p:spPr>
        <p:txBody>
          <a:bodyPr wrap="square" lIns="68406" tIns="34203" rIns="68406" bIns="34203" rtlCol="0">
            <a:spAutoFit/>
          </a:bodyPr>
          <a:lstStyle/>
          <a:p>
            <a:pPr algn="r" rtl="1"/>
            <a:r>
              <a:rPr lang="ar-YE" sz="800" dirty="0"/>
              <a:t>للابلاغ</a:t>
            </a:r>
            <a:r>
              <a:rPr lang="ar-SA" sz="800" dirty="0"/>
              <a:t>، يرجى الاتصال ب</a:t>
            </a:r>
            <a:r>
              <a:rPr lang="en-GB" sz="800" dirty="0"/>
              <a:t>:</a:t>
            </a:r>
            <a:endParaRPr lang="en-US" sz="800" dirty="0"/>
          </a:p>
          <a:p>
            <a:pPr algn="r" rtl="1"/>
            <a:r>
              <a:rPr lang="ar-SA" sz="800" dirty="0"/>
              <a:t>ر</a:t>
            </a:r>
            <a:r>
              <a:rPr lang="ar-YE" sz="800" dirty="0"/>
              <a:t>ئيس البعثة </a:t>
            </a:r>
            <a:r>
              <a:rPr lang="ar-SA" sz="800" dirty="0"/>
              <a:t>أو</a:t>
            </a:r>
            <a:endParaRPr lang="en-US" sz="800" dirty="0"/>
          </a:p>
          <a:p>
            <a:pPr algn="r" rtl="1"/>
            <a:r>
              <a:rPr lang="ar-YE" sz="800" dirty="0"/>
              <a:t>السيدة فيكتوريا</a:t>
            </a:r>
            <a:r>
              <a:rPr lang="ar-SA" sz="800" dirty="0"/>
              <a:t>، </a:t>
            </a:r>
            <a:r>
              <a:rPr lang="ar-YE" sz="800" dirty="0"/>
              <a:t>/ مسئول البرنامج في </a:t>
            </a:r>
            <a:r>
              <a:rPr lang="ar-SA" sz="800" dirty="0"/>
              <a:t>اليمن و</a:t>
            </a:r>
            <a:endParaRPr lang="en-US" sz="800" dirty="0"/>
          </a:p>
          <a:p>
            <a:pPr algn="r" rtl="1"/>
            <a:r>
              <a:rPr lang="ar-YE" sz="800" dirty="0"/>
              <a:t>مُمثلة </a:t>
            </a:r>
            <a:r>
              <a:rPr lang="ar-SA" sz="800" dirty="0"/>
              <a:t>الوكالات </a:t>
            </a:r>
            <a:r>
              <a:rPr lang="ar-YE" sz="800" dirty="0"/>
              <a:t>ل</a:t>
            </a:r>
            <a:r>
              <a:rPr lang="ar-SA" sz="800" dirty="0"/>
              <a:t>لوقاية </a:t>
            </a:r>
            <a:r>
              <a:rPr lang="ar-YE" sz="800" dirty="0"/>
              <a:t>من </a:t>
            </a:r>
            <a:r>
              <a:rPr lang="ar-SA" sz="800" dirty="0"/>
              <a:t>الاستغلال</a:t>
            </a:r>
            <a:r>
              <a:rPr lang="ar-YE" sz="800" dirty="0"/>
              <a:t> والإساءة الجنسية</a:t>
            </a:r>
            <a:endParaRPr lang="en-US" sz="800" dirty="0"/>
          </a:p>
          <a:p>
            <a:pPr algn="r"/>
            <a:r>
              <a:rPr lang="en-GB" sz="800" dirty="0"/>
              <a:t>+ 967 71222 5049</a:t>
            </a:r>
            <a:r>
              <a:rPr lang="ar-YE" sz="800" dirty="0"/>
              <a:t>  او </a:t>
            </a:r>
            <a:r>
              <a:rPr lang="en-GB" sz="800" u="sng" dirty="0">
                <a:hlinkClick r:id="rId3"/>
              </a:rPr>
              <a:t>talishkh@unhcr.org</a:t>
            </a:r>
            <a:endParaRPr lang="en-US" sz="8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864554" y="1163048"/>
            <a:ext cx="5062568" cy="4426192"/>
          </a:xfrm>
          <a:prstGeom prst="rect">
            <a:avLst/>
          </a:prstGeom>
          <a:noFill/>
          <a:ln>
            <a:noFill/>
          </a:ln>
        </p:spPr>
        <p:txBody>
          <a:bodyPr lIns="68406" tIns="34203" rIns="68406" bIns="34203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Break the silence: Report to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prevent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other cases of abuse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You have a focal point and all discussions will be confidential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Say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NO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to sexual harassment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Harassment and abuse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are not 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tolerated by this office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US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Don’t ignore it: sexual exploitation, sexual abuse, verbal harassment or sexual harassment is a serious misconduct  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أبلغ فوراً عن ضحايا الانتهاكات، لحماية حالات أخرى من خطرها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يوجد مختص يمكن التحدّث إليه في أي موضوع، وبسريّة كاملة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قل: لا .. للتحرّش الجنسي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  <a:cs typeface="Microsoft Sans Serif" panose="020B0604020202020204" pitchFamily="34" charset="0"/>
              </a:rPr>
              <a:t>التحرش والانتهاك .. لا يمكن التسامح مع مرتكبهما في هذا المكتب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لا تغض الطرف: الإستغلال الجنسي، والايذاء الجنسي، والإساءة الكلامية، والإساءة الجنسية هي سلوكيات خاطئة خطيرة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9906000" cy="1177070"/>
          </a:xfrm>
          <a:prstGeom prst="rect">
            <a:avLst/>
          </a:prstGeom>
          <a:solidFill>
            <a:schemeClr val="tx1"/>
          </a:solidFill>
        </p:spPr>
        <p:txBody>
          <a:bodyPr wrap="square" lIns="68406" tIns="34203" rIns="68406" bIns="34203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Prevent Sexual Exploitation and Abuse </a:t>
            </a:r>
          </a:p>
          <a:p>
            <a:pPr algn="ctr"/>
            <a:r>
              <a:rPr lang="ar-YE" sz="3600" b="1" dirty="0">
                <a:solidFill>
                  <a:schemeClr val="bg1"/>
                </a:solidFill>
              </a:rPr>
              <a:t>الوقاية من الإستغلال والإيذاء الجنسي 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7511"/>
              </p:ext>
            </p:extLst>
          </p:nvPr>
        </p:nvGraphicFramePr>
        <p:xfrm>
          <a:off x="1" y="5589240"/>
          <a:ext cx="9906002" cy="126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4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For more information,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contact: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Head of Agency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مدير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المنظمة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Nominated PSEA Focal Point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الموظف المرشح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لقضايا للحد من </a:t>
                      </a:r>
                      <a:r>
                        <a:rPr lang="ar-YE" sz="1000" b="1" baseline="0">
                          <a:solidFill>
                            <a:schemeClr val="tx1"/>
                          </a:solidFill>
                        </a:rPr>
                        <a:t>الإستغلال الجنسي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Inter-Agency Focal Points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حلقات الوصل بين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المنظمات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Viktoriya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Talishkhanova</a:t>
                      </a:r>
                      <a:endParaRPr lang="en-US" sz="11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Senior Programme Officer, UNHCR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+967 71 222 5049 / </a:t>
                      </a:r>
                      <a:r>
                        <a:rPr lang="en-US" sz="1100" baseline="0" dirty="0">
                          <a:hlinkClick r:id="rId3"/>
                        </a:rPr>
                        <a:t>talishkh@unhcr.org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Laurent De </a:t>
                      </a:r>
                      <a:r>
                        <a:rPr lang="en-US" sz="1100" dirty="0" err="1"/>
                        <a:t>Boeck</a:t>
                      </a:r>
                      <a:endParaRPr lang="en-US" sz="1100" dirty="0"/>
                    </a:p>
                    <a:p>
                      <a:pPr algn="l"/>
                      <a:r>
                        <a:rPr lang="en-US" sz="1100" dirty="0"/>
                        <a:t>Chief of Mission,</a:t>
                      </a:r>
                      <a:r>
                        <a:rPr lang="en-US" sz="1100" baseline="0" dirty="0"/>
                        <a:t> IOM</a:t>
                      </a:r>
                    </a:p>
                    <a:p>
                      <a:pPr algn="l"/>
                      <a:r>
                        <a:rPr lang="en-US" sz="1100" baseline="0" dirty="0"/>
                        <a:t>+967 736 777 915/ </a:t>
                      </a:r>
                      <a:r>
                        <a:rPr lang="en-US" sz="1100" dirty="0">
                          <a:hlinkClick r:id="rId4"/>
                        </a:rPr>
                        <a:t>Ldeboeck@iom.int</a:t>
                      </a:r>
                      <a:r>
                        <a:rPr lang="en-US" sz="1100" dirty="0"/>
                        <a:t> 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8741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2419"/>
            <a:ext cx="4763022" cy="29767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64555" y="6184659"/>
            <a:ext cx="5041446" cy="681497"/>
          </a:xfrm>
          <a:prstGeom prst="rect">
            <a:avLst/>
          </a:prstGeom>
          <a:pattFill prst="pct50">
            <a:fgClr>
              <a:schemeClr val="bg1"/>
            </a:fgClr>
            <a:bgClr>
              <a:schemeClr val="accent4">
                <a:lumMod val="60000"/>
                <a:lumOff val="40000"/>
              </a:schemeClr>
            </a:bgClr>
          </a:pattFill>
        </p:spPr>
        <p:txBody>
          <a:bodyPr wrap="square" lIns="68406" tIns="34203" rIns="68406" bIns="34203" rtlCol="0">
            <a:spAutoFit/>
          </a:bodyPr>
          <a:lstStyle/>
          <a:p>
            <a:pPr algn="r" rtl="1"/>
            <a:r>
              <a:rPr lang="ar-YE" sz="800" dirty="0"/>
              <a:t>للابلاغ</a:t>
            </a:r>
            <a:r>
              <a:rPr lang="ar-SA" sz="800" dirty="0"/>
              <a:t>، يرجى الاتصال ب</a:t>
            </a:r>
            <a:r>
              <a:rPr lang="en-GB" sz="800" dirty="0"/>
              <a:t>:</a:t>
            </a:r>
            <a:endParaRPr lang="en-US" sz="800" dirty="0"/>
          </a:p>
          <a:p>
            <a:pPr algn="r" rtl="1"/>
            <a:r>
              <a:rPr lang="ar-SA" sz="800" dirty="0"/>
              <a:t>ر</a:t>
            </a:r>
            <a:r>
              <a:rPr lang="ar-YE" sz="800" dirty="0"/>
              <a:t>ئيس البعثة </a:t>
            </a:r>
            <a:r>
              <a:rPr lang="ar-SA" sz="800" dirty="0"/>
              <a:t>أو</a:t>
            </a:r>
            <a:endParaRPr lang="en-US" sz="800" dirty="0"/>
          </a:p>
          <a:p>
            <a:pPr algn="r" rtl="1"/>
            <a:r>
              <a:rPr lang="ar-YE" sz="800" dirty="0"/>
              <a:t>السيدة فيكتوريا</a:t>
            </a:r>
            <a:r>
              <a:rPr lang="ar-SA" sz="800" dirty="0"/>
              <a:t>، </a:t>
            </a:r>
            <a:r>
              <a:rPr lang="ar-YE" sz="800" dirty="0"/>
              <a:t>/ مسئول البرنامج في </a:t>
            </a:r>
            <a:r>
              <a:rPr lang="ar-SA" sz="800" dirty="0"/>
              <a:t>اليمن و</a:t>
            </a:r>
            <a:endParaRPr lang="en-US" sz="800" dirty="0"/>
          </a:p>
          <a:p>
            <a:pPr algn="r" rtl="1"/>
            <a:r>
              <a:rPr lang="ar-YE" sz="800" dirty="0"/>
              <a:t>مُمثلة </a:t>
            </a:r>
            <a:r>
              <a:rPr lang="ar-SA" sz="800" dirty="0"/>
              <a:t>الوكالات </a:t>
            </a:r>
            <a:r>
              <a:rPr lang="ar-YE" sz="800" dirty="0"/>
              <a:t>ل</a:t>
            </a:r>
            <a:r>
              <a:rPr lang="ar-SA" sz="800" dirty="0"/>
              <a:t>لوقاية </a:t>
            </a:r>
            <a:r>
              <a:rPr lang="ar-YE" sz="800" dirty="0"/>
              <a:t>من </a:t>
            </a:r>
            <a:r>
              <a:rPr lang="ar-SA" sz="800" dirty="0"/>
              <a:t>الاستغلال</a:t>
            </a:r>
            <a:r>
              <a:rPr lang="ar-YE" sz="800" dirty="0"/>
              <a:t> والإساءة الجنسية</a:t>
            </a:r>
            <a:endParaRPr lang="en-US" sz="800" dirty="0"/>
          </a:p>
          <a:p>
            <a:pPr algn="r"/>
            <a:r>
              <a:rPr lang="en-GB" sz="800" dirty="0"/>
              <a:t>+ 967 71222 5049</a:t>
            </a:r>
            <a:r>
              <a:rPr lang="ar-YE" sz="800" dirty="0"/>
              <a:t>  او </a:t>
            </a:r>
            <a:r>
              <a:rPr lang="en-GB" sz="800" u="sng" dirty="0">
                <a:hlinkClick r:id="rId3"/>
              </a:rPr>
              <a:t>talishkh@unhcr.org</a:t>
            </a:r>
            <a:endParaRPr lang="en-US" sz="800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4864554" y="1163048"/>
            <a:ext cx="5062568" cy="4426192"/>
          </a:xfrm>
          <a:prstGeom prst="rect">
            <a:avLst/>
          </a:prstGeom>
          <a:noFill/>
          <a:ln>
            <a:noFill/>
          </a:ln>
        </p:spPr>
        <p:txBody>
          <a:bodyPr lIns="68406" tIns="34203" rIns="68406" bIns="34203">
            <a:noAutofit/>
          </a:bodyPr>
          <a:lstStyle>
            <a:lvl1pPr marL="320040" indent="-320040" algn="l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Char char="•"/>
              <a:defRPr sz="39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01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6002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2402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36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52044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6052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0060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440680" indent="-320040" algn="l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Char char="•"/>
              <a:defRPr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Break the silence: Report to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prevent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other cases of abuse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You have a focal point and all discussions will be confidential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Say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NO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 to sexual harassment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Harassment and abuse </a:t>
            </a:r>
            <a:r>
              <a:rPr lang="en-GB" sz="1500" b="1" u="sng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are not </a:t>
            </a:r>
            <a:r>
              <a:rPr lang="en-GB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tolerated by this office</a:t>
            </a:r>
          </a:p>
          <a:p>
            <a:pPr marL="342036" indent="-342036">
              <a:buFont typeface="Wingdings" panose="05000000000000000000" pitchFamily="2" charset="2"/>
              <a:buChar char="q"/>
            </a:pPr>
            <a:r>
              <a:rPr lang="en-US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</a:rPr>
              <a:t>Don’t ignore it: sexual exploitation, sexual abuse, verbal harassment or sexual harassment is a serious misconduct  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أبلغ فوراً عن ضحايا الانتهاكات، لحماية حالات أخرى من خطرها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يوجد مختص يمكن التحدّث إليه في أي موضوع، وبسريّة كاملة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قل: لا .. للتحرّش الجنسي</a:t>
            </a:r>
            <a:endParaRPr lang="en-GB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+mj-lt"/>
                <a:cs typeface="Microsoft Sans Serif" panose="020B0604020202020204" pitchFamily="34" charset="0"/>
              </a:rPr>
              <a:t>التحرش والانتهاك .. لا يمكن التسامح مع مرتكبهما في هذا المكتب</a:t>
            </a: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r>
              <a:rPr lang="ar-YE" sz="1500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cs typeface="Microsoft Sans Serif" panose="020B0604020202020204" pitchFamily="34" charset="0"/>
              </a:rPr>
              <a:t>لا تغض الطرف: الإستغلال الجنسي، والايذاء الجنسي، والإساءة الكلامية، والإساءة الجنسية هي سلوكيات خاطئة خطيرة</a:t>
            </a: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  <a:cs typeface="Microsoft Sans Serif" panose="020B0604020202020204" pitchFamily="34" charset="0"/>
            </a:endParaRPr>
          </a:p>
          <a:p>
            <a:pPr marL="256527" indent="-256527" algn="r" rtl="1">
              <a:buFont typeface="Wingdings" panose="05000000000000000000" pitchFamily="2" charset="2"/>
              <a:buChar char="q"/>
            </a:pPr>
            <a:endParaRPr lang="en-US" sz="1500" b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+mj-lt"/>
              <a:cs typeface="Microsoft Sans Serif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"/>
            <a:ext cx="9906000" cy="1177070"/>
          </a:xfrm>
          <a:prstGeom prst="rect">
            <a:avLst/>
          </a:prstGeom>
          <a:solidFill>
            <a:schemeClr val="tx1"/>
          </a:solidFill>
        </p:spPr>
        <p:txBody>
          <a:bodyPr wrap="square" lIns="68406" tIns="34203" rIns="68406" bIns="34203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Prevent Sexual Exploitation and Abuse </a:t>
            </a:r>
            <a:endParaRPr lang="ar-YE" sz="3600" b="1" dirty="0">
              <a:solidFill>
                <a:schemeClr val="bg1"/>
              </a:solidFill>
            </a:endParaRPr>
          </a:p>
          <a:p>
            <a:pPr algn="ctr"/>
            <a:r>
              <a:rPr lang="ar-YE" sz="3600" b="1" dirty="0">
                <a:solidFill>
                  <a:schemeClr val="bg1"/>
                </a:solidFill>
              </a:rPr>
              <a:t>الوقاية من الإستغلال والإيذاء الجنسي </a:t>
            </a:r>
            <a:endParaRPr lang="en-US" sz="36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0261905"/>
              </p:ext>
            </p:extLst>
          </p:nvPr>
        </p:nvGraphicFramePr>
        <p:xfrm>
          <a:off x="1" y="5589240"/>
          <a:ext cx="9906002" cy="1267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99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3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7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9486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For more information,</a:t>
                      </a:r>
                      <a:r>
                        <a:rPr lang="en-US" sz="1100" baseline="0" dirty="0">
                          <a:solidFill>
                            <a:schemeClr val="tx1"/>
                          </a:solidFill>
                        </a:rPr>
                        <a:t> contact: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639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Your</a:t>
                      </a:r>
                      <a:r>
                        <a:rPr lang="en-US" sz="1000" b="1" baseline="0" dirty="0">
                          <a:solidFill>
                            <a:schemeClr val="tx1"/>
                          </a:solidFill>
                        </a:rPr>
                        <a:t> Head of Agency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مدير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المنظمة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Nominated PSEA Focal Point</a:t>
                      </a:r>
                    </a:p>
                    <a:p>
                      <a:pPr algn="ctr"/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الموظف المرشح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لقضايا للحد من </a:t>
                      </a:r>
                      <a:r>
                        <a:rPr lang="ar-YE" sz="1000" b="1" baseline="0">
                          <a:solidFill>
                            <a:schemeClr val="tx1"/>
                          </a:solidFill>
                        </a:rPr>
                        <a:t>الإستغلال الجنسي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Inter-Agency Focal Points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YE" sz="1000" b="1" dirty="0">
                          <a:solidFill>
                            <a:schemeClr val="tx1"/>
                          </a:solidFill>
                        </a:rPr>
                        <a:t>حلقات الوصل بين</a:t>
                      </a:r>
                      <a:r>
                        <a:rPr lang="ar-YE" sz="1000" b="1" baseline="0" dirty="0">
                          <a:solidFill>
                            <a:schemeClr val="tx1"/>
                          </a:solidFill>
                        </a:rPr>
                        <a:t> المنظمات </a:t>
                      </a:r>
                      <a:endParaRPr lang="en-GB" sz="1000" b="1" dirty="0">
                        <a:solidFill>
                          <a:schemeClr val="tx1"/>
                        </a:solidFill>
                      </a:endParaRPr>
                    </a:p>
                  </a:txBody>
                  <a:tcPr marL="70757" marR="70757" marT="32657" marB="32657"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7829"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Viktoriya</a:t>
                      </a:r>
                      <a:r>
                        <a:rPr lang="en-US" sz="1100" dirty="0"/>
                        <a:t> </a:t>
                      </a:r>
                      <a:r>
                        <a:rPr lang="en-US" sz="1100" dirty="0" err="1"/>
                        <a:t>Talishkhanova</a:t>
                      </a:r>
                      <a:endParaRPr lang="en-US" sz="1100" baseline="0" dirty="0"/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Senior Programme Officer, UNHCR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aseline="0" dirty="0"/>
                        <a:t>+967 71 222 5049 / </a:t>
                      </a:r>
                      <a:r>
                        <a:rPr lang="en-US" sz="1100" baseline="0" dirty="0">
                          <a:hlinkClick r:id="rId3"/>
                        </a:rPr>
                        <a:t>talishkh@unhcr.org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/>
                        <a:t>Laurent De </a:t>
                      </a:r>
                      <a:r>
                        <a:rPr lang="en-US" sz="1100" dirty="0" err="1"/>
                        <a:t>Boeck</a:t>
                      </a:r>
                      <a:endParaRPr lang="en-US" sz="1100" dirty="0"/>
                    </a:p>
                    <a:p>
                      <a:pPr algn="l"/>
                      <a:r>
                        <a:rPr lang="en-US" sz="1100" dirty="0"/>
                        <a:t>Chief of Mission,</a:t>
                      </a:r>
                      <a:r>
                        <a:rPr lang="en-US" sz="1100" baseline="0" dirty="0"/>
                        <a:t> IOM</a:t>
                      </a:r>
                    </a:p>
                    <a:p>
                      <a:pPr algn="l"/>
                      <a:r>
                        <a:rPr lang="en-US" sz="1100" baseline="0" dirty="0"/>
                        <a:t>+967 736 777 915/ </a:t>
                      </a:r>
                      <a:r>
                        <a:rPr lang="en-US" sz="1100" dirty="0">
                          <a:hlinkClick r:id="rId4"/>
                        </a:rPr>
                        <a:t>Ldeboeck@iom.int</a:t>
                      </a:r>
                      <a:r>
                        <a:rPr lang="en-US" sz="1100" dirty="0"/>
                        <a:t> </a:t>
                      </a:r>
                      <a:endParaRPr lang="en-GB" sz="1100" dirty="0"/>
                    </a:p>
                  </a:txBody>
                  <a:tcPr marL="70757" marR="70757" marT="32657" marB="32657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561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681</Words>
  <Application>Microsoft Office PowerPoint</Application>
  <PresentationFormat>A4 Paper (210x297 mm)</PresentationFormat>
  <Paragraphs>90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>OCHA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Laryea</dc:creator>
  <cp:lastModifiedBy>HILEMAN Alexandra</cp:lastModifiedBy>
  <cp:revision>19</cp:revision>
  <cp:lastPrinted>2016-12-05T06:39:02Z</cp:lastPrinted>
  <dcterms:created xsi:type="dcterms:W3CDTF">2016-11-29T06:32:30Z</dcterms:created>
  <dcterms:modified xsi:type="dcterms:W3CDTF">2020-07-28T15:51:13Z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059aa38-f392-4105-be92-628035578272_Enabled">
    <vt:lpwstr>true</vt:lpwstr>
  </property>
  <property fmtid="{D5CDD505-2E9C-101B-9397-08002B2CF9AE}" pid="3" name="MSIP_Label_2059aa38-f392-4105-be92-628035578272_SetDate">
    <vt:lpwstr>2020-07-28T15:50:56Z</vt:lpwstr>
  </property>
  <property fmtid="{D5CDD505-2E9C-101B-9397-08002B2CF9AE}" pid="4" name="MSIP_Label_2059aa38-f392-4105-be92-628035578272_Method">
    <vt:lpwstr>Standard</vt:lpwstr>
  </property>
  <property fmtid="{D5CDD505-2E9C-101B-9397-08002B2CF9AE}" pid="5" name="MSIP_Label_2059aa38-f392-4105-be92-628035578272_Name">
    <vt:lpwstr>IOMLb0020IN123173</vt:lpwstr>
  </property>
  <property fmtid="{D5CDD505-2E9C-101B-9397-08002B2CF9AE}" pid="6" name="MSIP_Label_2059aa38-f392-4105-be92-628035578272_SiteId">
    <vt:lpwstr>1588262d-23fb-43b4-bd6e-bce49c8e6186</vt:lpwstr>
  </property>
  <property fmtid="{D5CDD505-2E9C-101B-9397-08002B2CF9AE}" pid="7" name="MSIP_Label_2059aa38-f392-4105-be92-628035578272_ActionId">
    <vt:lpwstr>7db4988d-fdf1-47a9-b3d6-26c4f835634e</vt:lpwstr>
  </property>
  <property fmtid="{D5CDD505-2E9C-101B-9397-08002B2CF9AE}" pid="8" name="MSIP_Label_2059aa38-f392-4105-be92-628035578272_ContentBits">
    <vt:lpwstr>0</vt:lpwstr>
  </property>
</Properties>
</file>