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5" r:id="rId3"/>
    <p:sldId id="257" r:id="rId4"/>
    <p:sldId id="261" r:id="rId5"/>
    <p:sldId id="258" r:id="rId6"/>
    <p:sldId id="259" r:id="rId7"/>
    <p:sldId id="262" r:id="rId8"/>
    <p:sldId id="264" r:id="rId9"/>
    <p:sldId id="266" r:id="rId10"/>
    <p:sldId id="268" r:id="rId11"/>
    <p:sldId id="267" r:id="rId12"/>
    <p:sldId id="269" r:id="rId13"/>
    <p:sldId id="270" r:id="rId14"/>
    <p:sldId id="271" r:id="rId15"/>
    <p:sldId id="272" r:id="rId16"/>
    <p:sldId id="273" r:id="rId17"/>
    <p:sldId id="274"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3504" autoAdjust="0"/>
  </p:normalViewPr>
  <p:slideViewPr>
    <p:cSldViewPr snapToGrid="0">
      <p:cViewPr varScale="1">
        <p:scale>
          <a:sx n="47" d="100"/>
          <a:sy n="47" d="100"/>
        </p:scale>
        <p:origin x="58" y="461"/>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1BB5FD-BBEA-4D00-978F-40B3BB7E040C}" type="datetimeFigureOut">
              <a:rPr lang="en-GB" smtClean="0"/>
              <a:t>28/07/2020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57EDF5-47BF-4E10-8AF5-B273DF62484E}" type="slidenum">
              <a:rPr lang="en-GB" smtClean="0"/>
              <a:t>‹#›</a:t>
            </a:fld>
            <a:endParaRPr lang="en-GB"/>
          </a:p>
        </p:txBody>
      </p:sp>
    </p:spTree>
    <p:extLst>
      <p:ext uri="{BB962C8B-B14F-4D97-AF65-F5344CB8AC3E}">
        <p14:creationId xmlns:p14="http://schemas.microsoft.com/office/powerpoint/2010/main" val="4271299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C57EDF5-47BF-4E10-8AF5-B273DF62484E}" type="slidenum">
              <a:rPr lang="en-GB" smtClean="0"/>
              <a:t>2</a:t>
            </a:fld>
            <a:endParaRPr lang="en-GB"/>
          </a:p>
        </p:txBody>
      </p:sp>
    </p:spTree>
    <p:extLst>
      <p:ext uri="{BB962C8B-B14F-4D97-AF65-F5344CB8AC3E}">
        <p14:creationId xmlns:p14="http://schemas.microsoft.com/office/powerpoint/2010/main" val="3233241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41C04F-D1D7-4478-9762-2DD8173DB4AC}" type="slidenum">
              <a:rPr lang="en-GB" smtClean="0"/>
              <a:pPr/>
              <a:t>4</a:t>
            </a:fld>
            <a:endParaRPr lang="en-GB"/>
          </a:p>
        </p:txBody>
      </p:sp>
    </p:spTree>
    <p:extLst>
      <p:ext uri="{BB962C8B-B14F-4D97-AF65-F5344CB8AC3E}">
        <p14:creationId xmlns:p14="http://schemas.microsoft.com/office/powerpoint/2010/main" val="3369611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anose="05000000000000000000" pitchFamily="2" charset="2"/>
              <a:buChar char="Ø"/>
            </a:pPr>
            <a:r>
              <a:rPr lang="en-GB" sz="1200" b="1" dirty="0"/>
              <a:t>Safety &amp; Well-Being</a:t>
            </a:r>
            <a:r>
              <a:rPr lang="en-GB" sz="1200" dirty="0"/>
              <a:t>: </a:t>
            </a:r>
            <a:r>
              <a:rPr lang="en-US" sz="1200" dirty="0"/>
              <a:t>Consider potential dangers and risks to all parties (including the survivor, the complainant if different, the subject of the complaint, and the organizations involved), and incorporate ways to prevent additional harm. </a:t>
            </a:r>
            <a:r>
              <a:rPr lang="en-GB" sz="1200" dirty="0"/>
              <a:t>The survivor is never to blame for SEA</a:t>
            </a:r>
          </a:p>
          <a:p>
            <a:pPr>
              <a:buFont typeface="Wingdings" panose="05000000000000000000" pitchFamily="2" charset="2"/>
              <a:buChar char="Ø"/>
            </a:pPr>
            <a:r>
              <a:rPr lang="en-GB" sz="1200" dirty="0"/>
              <a:t> </a:t>
            </a:r>
            <a:r>
              <a:rPr lang="en-GB" sz="1200" b="1" dirty="0"/>
              <a:t>Confidentiality:</a:t>
            </a:r>
            <a:r>
              <a:rPr lang="en-GB" sz="1200" dirty="0"/>
              <a:t> </a:t>
            </a:r>
            <a:r>
              <a:rPr lang="en-US" sz="1200" dirty="0"/>
              <a:t>All SEA-related information will be kept confidential, identities will be protected, and the personal information on survivors shall be collected and shared only with the informed consent of the person concerned. Disclosure of information will be on a strict need-to-know basis. </a:t>
            </a:r>
          </a:p>
          <a:p>
            <a:pPr>
              <a:buFont typeface="Wingdings" panose="05000000000000000000" pitchFamily="2" charset="2"/>
              <a:buChar char="Ø"/>
            </a:pPr>
            <a:r>
              <a:rPr lang="en-US" sz="1200" dirty="0"/>
              <a:t> </a:t>
            </a:r>
            <a:r>
              <a:rPr lang="en-US" sz="1200" b="1" dirty="0"/>
              <a:t>Transparency:</a:t>
            </a:r>
            <a:r>
              <a:rPr lang="en-US" sz="1200" dirty="0"/>
              <a:t> All potential and actual survivors of SEA must be fully informed about how the complaint mechanism in Nigeria works, including the reporting process and throughout the duration of the case handling. </a:t>
            </a:r>
            <a:r>
              <a:rPr lang="en-GB" sz="1200" dirty="0"/>
              <a:t> </a:t>
            </a:r>
          </a:p>
          <a:p>
            <a:pPr>
              <a:buFont typeface="Wingdings" panose="05000000000000000000" pitchFamily="2" charset="2"/>
              <a:buChar char="Ø"/>
            </a:pPr>
            <a:r>
              <a:rPr lang="en-GB" sz="1200" b="1" dirty="0"/>
              <a:t>Feedback</a:t>
            </a:r>
            <a:r>
              <a:rPr lang="en-GB" sz="1200" dirty="0"/>
              <a:t>: Complainants and survivors have the right to receive feedback on the development and outcome of their case. Make every effort to maintain lines of communication. </a:t>
            </a:r>
            <a:r>
              <a:rPr lang="en-US" sz="1200" dirty="0"/>
              <a:t>In order to protect the integrity of the investigation process, feedback on individual cases will be given only to the complainant.</a:t>
            </a:r>
          </a:p>
          <a:p>
            <a:pPr>
              <a:buFont typeface="Wingdings" panose="05000000000000000000" pitchFamily="2" charset="2"/>
              <a:buChar char="Ø"/>
            </a:pPr>
            <a:r>
              <a:rPr lang="en-GB" sz="1200" b="1" dirty="0"/>
              <a:t>Accessibility</a:t>
            </a:r>
            <a:r>
              <a:rPr lang="en-GB" sz="1200" dirty="0"/>
              <a:t>: identify and institute various entry points that are both cultural and context-appropriate</a:t>
            </a:r>
          </a:p>
          <a:p>
            <a:pPr>
              <a:buFont typeface="Wingdings" panose="05000000000000000000" pitchFamily="2" charset="2"/>
              <a:buChar char="Ø"/>
            </a:pPr>
            <a:r>
              <a:rPr lang="en-GB" sz="1200" b="1" dirty="0"/>
              <a:t>Survivor centred approach: </a:t>
            </a:r>
            <a:r>
              <a:rPr lang="en-GB" sz="1200" dirty="0"/>
              <a:t>survivor’s wishes, safety, and well-being remain a priority in all matters and procedures.</a:t>
            </a:r>
          </a:p>
          <a:p>
            <a:pPr>
              <a:buFont typeface="Wingdings" panose="05000000000000000000" pitchFamily="2" charset="2"/>
              <a:buChar char="Ø"/>
            </a:pPr>
            <a:r>
              <a:rPr lang="en-GB" sz="1200" b="1" dirty="0"/>
              <a:t>Partnership and cooperation: </a:t>
            </a:r>
            <a:r>
              <a:rPr lang="en-GB" sz="1200" dirty="0"/>
              <a:t>Ensure holistic care is provided</a:t>
            </a:r>
          </a:p>
          <a:p>
            <a:pPr>
              <a:buFont typeface="Wingdings" panose="05000000000000000000" pitchFamily="2" charset="2"/>
              <a:buChar char="Ø"/>
            </a:pPr>
            <a:r>
              <a:rPr lang="en-GB" sz="1200" b="1" dirty="0"/>
              <a:t>Special considerations for children: </a:t>
            </a:r>
            <a:r>
              <a:rPr lang="en-GB" sz="1200" dirty="0"/>
              <a:t>the best interests of the child shall be the overriding guide. trained to handle the special needs of child survivors of sexual abuse, and who are familiar with local procedures relating to the protection of children.</a:t>
            </a:r>
          </a:p>
        </p:txBody>
      </p:sp>
      <p:sp>
        <p:nvSpPr>
          <p:cNvPr id="4" name="Slide Number Placeholder 3"/>
          <p:cNvSpPr>
            <a:spLocks noGrp="1"/>
          </p:cNvSpPr>
          <p:nvPr>
            <p:ph type="sldNum" sz="quarter" idx="10"/>
          </p:nvPr>
        </p:nvSpPr>
        <p:spPr/>
        <p:txBody>
          <a:bodyPr/>
          <a:lstStyle/>
          <a:p>
            <a:fld id="{BA9AA759-FFC1-4895-A6C9-EDCC1391AB06}" type="slidenum">
              <a:rPr lang="en-GB" smtClean="0"/>
              <a:t>8</a:t>
            </a:fld>
            <a:endParaRPr lang="en-GB"/>
          </a:p>
        </p:txBody>
      </p:sp>
    </p:spTree>
    <p:extLst>
      <p:ext uri="{BB962C8B-B14F-4D97-AF65-F5344CB8AC3E}">
        <p14:creationId xmlns:p14="http://schemas.microsoft.com/office/powerpoint/2010/main" val="27134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C57EDF5-47BF-4E10-8AF5-B273DF62484E}" type="slidenum">
              <a:rPr lang="en-GB" smtClean="0"/>
              <a:t>13</a:t>
            </a:fld>
            <a:endParaRPr lang="en-GB"/>
          </a:p>
        </p:txBody>
      </p:sp>
    </p:spTree>
    <p:extLst>
      <p:ext uri="{BB962C8B-B14F-4D97-AF65-F5344CB8AC3E}">
        <p14:creationId xmlns:p14="http://schemas.microsoft.com/office/powerpoint/2010/main" val="922078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C57EDF5-47BF-4E10-8AF5-B273DF62484E}" type="slidenum">
              <a:rPr lang="en-GB" smtClean="0"/>
              <a:t>14</a:t>
            </a:fld>
            <a:endParaRPr lang="en-GB"/>
          </a:p>
        </p:txBody>
      </p:sp>
    </p:spTree>
    <p:extLst>
      <p:ext uri="{BB962C8B-B14F-4D97-AF65-F5344CB8AC3E}">
        <p14:creationId xmlns:p14="http://schemas.microsoft.com/office/powerpoint/2010/main" val="669834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C57EDF5-47BF-4E10-8AF5-B273DF62484E}" type="slidenum">
              <a:rPr lang="en-GB" smtClean="0"/>
              <a:t>15</a:t>
            </a:fld>
            <a:endParaRPr lang="en-GB"/>
          </a:p>
        </p:txBody>
      </p:sp>
    </p:spTree>
    <p:extLst>
      <p:ext uri="{BB962C8B-B14F-4D97-AF65-F5344CB8AC3E}">
        <p14:creationId xmlns:p14="http://schemas.microsoft.com/office/powerpoint/2010/main" val="2383809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C57EDF5-47BF-4E10-8AF5-B273DF62484E}" type="slidenum">
              <a:rPr lang="en-GB" smtClean="0"/>
              <a:t>16</a:t>
            </a:fld>
            <a:endParaRPr lang="en-GB"/>
          </a:p>
        </p:txBody>
      </p:sp>
    </p:spTree>
    <p:extLst>
      <p:ext uri="{BB962C8B-B14F-4D97-AF65-F5344CB8AC3E}">
        <p14:creationId xmlns:p14="http://schemas.microsoft.com/office/powerpoint/2010/main" val="3254450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the extent possible and in coordination with internal investigative policies and procedures, agencies are encouraged to provide the following information to the CBCM:</a:t>
            </a:r>
          </a:p>
          <a:p>
            <a:r>
              <a:rPr lang="en-US" dirty="0"/>
              <a:t>•	When the complaint was received by investigative unit;</a:t>
            </a:r>
          </a:p>
          <a:p>
            <a:r>
              <a:rPr lang="en-US" dirty="0"/>
              <a:t>•	When/whether investigation commenced or the complaint was determined an insufficient basis to proceed;</a:t>
            </a:r>
          </a:p>
          <a:p>
            <a:r>
              <a:rPr lang="en-US" dirty="0"/>
              <a:t>•	When the investigation concluded;</a:t>
            </a:r>
          </a:p>
          <a:p>
            <a:r>
              <a:rPr lang="en-US" dirty="0"/>
              <a:t>•	The outcome of the investigation; and</a:t>
            </a:r>
          </a:p>
          <a:p>
            <a:r>
              <a:rPr lang="en-US" dirty="0"/>
              <a:t>•	When/whether outcome (or any information) was provided to the survivor, or if providing feedback is prohibited by the investigating agency’s internal policies.</a:t>
            </a:r>
          </a:p>
          <a:p>
            <a:endParaRPr lang="en-GB" dirty="0"/>
          </a:p>
        </p:txBody>
      </p:sp>
      <p:sp>
        <p:nvSpPr>
          <p:cNvPr id="4" name="Slide Number Placeholder 3"/>
          <p:cNvSpPr>
            <a:spLocks noGrp="1"/>
          </p:cNvSpPr>
          <p:nvPr>
            <p:ph type="sldNum" sz="quarter" idx="10"/>
          </p:nvPr>
        </p:nvSpPr>
        <p:spPr/>
        <p:txBody>
          <a:bodyPr/>
          <a:lstStyle/>
          <a:p>
            <a:fld id="{8C57EDF5-47BF-4E10-8AF5-B273DF62484E}" type="slidenum">
              <a:rPr lang="en-GB" smtClean="0"/>
              <a:t>17</a:t>
            </a:fld>
            <a:endParaRPr lang="en-GB"/>
          </a:p>
        </p:txBody>
      </p:sp>
    </p:spTree>
    <p:extLst>
      <p:ext uri="{BB962C8B-B14F-4D97-AF65-F5344CB8AC3E}">
        <p14:creationId xmlns:p14="http://schemas.microsoft.com/office/powerpoint/2010/main" val="38890366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Shape 4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458" name="Shape 458"/>
          <p:cNvSpPr txBox="1">
            <a:spLocks noGrp="1"/>
          </p:cNvSpPr>
          <p:nvPr>
            <p:ph type="body" idx="1"/>
          </p:nvPr>
        </p:nvSpPr>
        <p:spPr>
          <a:xfrm>
            <a:off x="685800" y="4343400"/>
            <a:ext cx="5486400" cy="4115100"/>
          </a:xfrm>
          <a:prstGeom prst="rect">
            <a:avLst/>
          </a:prstGeom>
          <a:noFill/>
          <a:ln>
            <a:noFill/>
          </a:ln>
        </p:spPr>
        <p:txBody>
          <a:bodyPr wrap="square" lIns="93175" tIns="46575" rIns="93175" bIns="46575" anchor="t" anchorCtr="0">
            <a:noAutofit/>
          </a:bodyPr>
          <a:lstStyle/>
          <a:p>
            <a:pPr marL="152400" marR="0" lvl="0" indent="0" algn="l" rtl="0">
              <a:spcBef>
                <a:spcPts val="0"/>
              </a:spcBef>
              <a:spcAft>
                <a:spcPts val="0"/>
              </a:spcAft>
              <a:buClr>
                <a:schemeClr val="dk1"/>
              </a:buClr>
              <a:buSzPts val="1200"/>
              <a:buFont typeface="Calibri"/>
              <a:buNone/>
            </a:pPr>
            <a:endParaRPr lang="en" sz="1200" dirty="0">
              <a:solidFill>
                <a:schemeClr val="dk1"/>
              </a:solidFill>
              <a:latin typeface="Calibri"/>
              <a:ea typeface="Calibri"/>
              <a:cs typeface="Calibri"/>
              <a:sym typeface="Calibri"/>
            </a:endParaRPr>
          </a:p>
        </p:txBody>
      </p:sp>
      <p:sp>
        <p:nvSpPr>
          <p:cNvPr id="459" name="Shape 459"/>
          <p:cNvSpPr txBox="1">
            <a:spLocks noGrp="1"/>
          </p:cNvSpPr>
          <p:nvPr>
            <p:ph type="sldNum" idx="12"/>
          </p:nvPr>
        </p:nvSpPr>
        <p:spPr>
          <a:xfrm>
            <a:off x="3884613" y="8685214"/>
            <a:ext cx="2971800" cy="456900"/>
          </a:xfrm>
          <a:prstGeom prst="rect">
            <a:avLst/>
          </a:prstGeom>
          <a:noFill/>
          <a:ln>
            <a:noFill/>
          </a:ln>
        </p:spPr>
        <p:txBody>
          <a:bodyPr wrap="square" lIns="93175" tIns="46575" rIns="93175" bIns="46575" anchor="b" anchorCtr="0">
            <a:noAutofit/>
          </a:bodyPr>
          <a:lstStyle/>
          <a:p>
            <a:pPr marL="0" marR="0" lvl="0" indent="0" algn="r" rtl="0">
              <a:spcBef>
                <a:spcPts val="0"/>
              </a:spcBef>
              <a:buNone/>
            </a:pPr>
            <a:fld id="{00000000-1234-1234-1234-123412341234}" type="slidenum">
              <a:rPr lang="en" sz="1200" b="0" i="0" u="none" strike="noStrike" cap="none">
                <a:solidFill>
                  <a:schemeClr val="dk1"/>
                </a:solidFill>
                <a:latin typeface="Calibri"/>
                <a:ea typeface="Calibri"/>
                <a:cs typeface="Calibri"/>
                <a:sym typeface="Calibri"/>
              </a:rPr>
              <a:t>18</a:t>
            </a:fld>
            <a:endParaRPr lang="en"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751059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21FE9-ACD9-431C-8068-B7659F1DDC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80B84B9-54DD-4392-A358-EAEE3AA4F7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B76370D-B7EB-4B38-92D3-BA342293ABB8}"/>
              </a:ext>
            </a:extLst>
          </p:cNvPr>
          <p:cNvSpPr>
            <a:spLocks noGrp="1"/>
          </p:cNvSpPr>
          <p:nvPr>
            <p:ph type="dt" sz="half" idx="10"/>
          </p:nvPr>
        </p:nvSpPr>
        <p:spPr/>
        <p:txBody>
          <a:bodyPr/>
          <a:lstStyle/>
          <a:p>
            <a:fld id="{19354B25-C7EA-41B1-B042-2A7A0FA8BA08}" type="datetimeFigureOut">
              <a:rPr lang="en-GB" smtClean="0"/>
              <a:t>28/07/2020</a:t>
            </a:fld>
            <a:endParaRPr lang="en-GB"/>
          </a:p>
        </p:txBody>
      </p:sp>
      <p:sp>
        <p:nvSpPr>
          <p:cNvPr id="5" name="Footer Placeholder 4">
            <a:extLst>
              <a:ext uri="{FF2B5EF4-FFF2-40B4-BE49-F238E27FC236}">
                <a16:creationId xmlns:a16="http://schemas.microsoft.com/office/drawing/2014/main" id="{4F461A02-7AB7-48C9-9C97-011202835C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DEC0FC8-6533-4D41-A760-19950ABB45BD}"/>
              </a:ext>
            </a:extLst>
          </p:cNvPr>
          <p:cNvSpPr>
            <a:spLocks noGrp="1"/>
          </p:cNvSpPr>
          <p:nvPr>
            <p:ph type="sldNum" sz="quarter" idx="12"/>
          </p:nvPr>
        </p:nvSpPr>
        <p:spPr/>
        <p:txBody>
          <a:bodyPr/>
          <a:lstStyle/>
          <a:p>
            <a:fld id="{244B6F9B-51AE-4951-B589-0933C235B418}" type="slidenum">
              <a:rPr lang="en-GB" smtClean="0"/>
              <a:t>‹#›</a:t>
            </a:fld>
            <a:endParaRPr lang="en-GB"/>
          </a:p>
        </p:txBody>
      </p:sp>
    </p:spTree>
    <p:extLst>
      <p:ext uri="{BB962C8B-B14F-4D97-AF65-F5344CB8AC3E}">
        <p14:creationId xmlns:p14="http://schemas.microsoft.com/office/powerpoint/2010/main" val="3154617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B2D97-71AD-4FFA-9DAF-AB797A81DCD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1897796-96BB-44E7-8562-B62951F1B5F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B8F974-7C53-41EE-9B4E-8ED7160BB090}"/>
              </a:ext>
            </a:extLst>
          </p:cNvPr>
          <p:cNvSpPr>
            <a:spLocks noGrp="1"/>
          </p:cNvSpPr>
          <p:nvPr>
            <p:ph type="dt" sz="half" idx="10"/>
          </p:nvPr>
        </p:nvSpPr>
        <p:spPr/>
        <p:txBody>
          <a:bodyPr/>
          <a:lstStyle/>
          <a:p>
            <a:fld id="{19354B25-C7EA-41B1-B042-2A7A0FA8BA08}" type="datetimeFigureOut">
              <a:rPr lang="en-GB" smtClean="0"/>
              <a:t>28/07/2020</a:t>
            </a:fld>
            <a:endParaRPr lang="en-GB"/>
          </a:p>
        </p:txBody>
      </p:sp>
      <p:sp>
        <p:nvSpPr>
          <p:cNvPr id="5" name="Footer Placeholder 4">
            <a:extLst>
              <a:ext uri="{FF2B5EF4-FFF2-40B4-BE49-F238E27FC236}">
                <a16:creationId xmlns:a16="http://schemas.microsoft.com/office/drawing/2014/main" id="{3EA577C3-1D2A-4FB3-9F26-E57BCDD349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187F7A-D097-4348-856B-FDC3CC7897CA}"/>
              </a:ext>
            </a:extLst>
          </p:cNvPr>
          <p:cNvSpPr>
            <a:spLocks noGrp="1"/>
          </p:cNvSpPr>
          <p:nvPr>
            <p:ph type="sldNum" sz="quarter" idx="12"/>
          </p:nvPr>
        </p:nvSpPr>
        <p:spPr/>
        <p:txBody>
          <a:bodyPr/>
          <a:lstStyle/>
          <a:p>
            <a:fld id="{244B6F9B-51AE-4951-B589-0933C235B418}" type="slidenum">
              <a:rPr lang="en-GB" smtClean="0"/>
              <a:t>‹#›</a:t>
            </a:fld>
            <a:endParaRPr lang="en-GB"/>
          </a:p>
        </p:txBody>
      </p:sp>
    </p:spTree>
    <p:extLst>
      <p:ext uri="{BB962C8B-B14F-4D97-AF65-F5344CB8AC3E}">
        <p14:creationId xmlns:p14="http://schemas.microsoft.com/office/powerpoint/2010/main" val="3300103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652F63-585A-451E-A745-5FC63398C17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E929CE0-54CD-42F8-9D27-B61107947F1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109559-4C49-4B49-8850-FD73391DF47B}"/>
              </a:ext>
            </a:extLst>
          </p:cNvPr>
          <p:cNvSpPr>
            <a:spLocks noGrp="1"/>
          </p:cNvSpPr>
          <p:nvPr>
            <p:ph type="dt" sz="half" idx="10"/>
          </p:nvPr>
        </p:nvSpPr>
        <p:spPr/>
        <p:txBody>
          <a:bodyPr/>
          <a:lstStyle/>
          <a:p>
            <a:fld id="{19354B25-C7EA-41B1-B042-2A7A0FA8BA08}" type="datetimeFigureOut">
              <a:rPr lang="en-GB" smtClean="0"/>
              <a:t>28/07/2020</a:t>
            </a:fld>
            <a:endParaRPr lang="en-GB"/>
          </a:p>
        </p:txBody>
      </p:sp>
      <p:sp>
        <p:nvSpPr>
          <p:cNvPr id="5" name="Footer Placeholder 4">
            <a:extLst>
              <a:ext uri="{FF2B5EF4-FFF2-40B4-BE49-F238E27FC236}">
                <a16:creationId xmlns:a16="http://schemas.microsoft.com/office/drawing/2014/main" id="{86DC18F6-0A2D-431C-AC4A-AE7305F852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EBE3BE-6FAC-426C-BD64-50D211D85327}"/>
              </a:ext>
            </a:extLst>
          </p:cNvPr>
          <p:cNvSpPr>
            <a:spLocks noGrp="1"/>
          </p:cNvSpPr>
          <p:nvPr>
            <p:ph type="sldNum" sz="quarter" idx="12"/>
          </p:nvPr>
        </p:nvSpPr>
        <p:spPr/>
        <p:txBody>
          <a:bodyPr/>
          <a:lstStyle/>
          <a:p>
            <a:fld id="{244B6F9B-51AE-4951-B589-0933C235B418}" type="slidenum">
              <a:rPr lang="en-GB" smtClean="0"/>
              <a:t>‹#›</a:t>
            </a:fld>
            <a:endParaRPr lang="en-GB"/>
          </a:p>
        </p:txBody>
      </p:sp>
    </p:spTree>
    <p:extLst>
      <p:ext uri="{BB962C8B-B14F-4D97-AF65-F5344CB8AC3E}">
        <p14:creationId xmlns:p14="http://schemas.microsoft.com/office/powerpoint/2010/main" val="90150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94598-83AA-45F8-83F5-5E9B610D3FA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6559F15-237A-4991-BF41-8077B7F5B37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FBE9D8-97C7-44B3-99EF-9CB1983B6AC0}"/>
              </a:ext>
            </a:extLst>
          </p:cNvPr>
          <p:cNvSpPr>
            <a:spLocks noGrp="1"/>
          </p:cNvSpPr>
          <p:nvPr>
            <p:ph type="dt" sz="half" idx="10"/>
          </p:nvPr>
        </p:nvSpPr>
        <p:spPr/>
        <p:txBody>
          <a:bodyPr/>
          <a:lstStyle/>
          <a:p>
            <a:fld id="{19354B25-C7EA-41B1-B042-2A7A0FA8BA08}" type="datetimeFigureOut">
              <a:rPr lang="en-GB" smtClean="0"/>
              <a:t>28/07/2020</a:t>
            </a:fld>
            <a:endParaRPr lang="en-GB"/>
          </a:p>
        </p:txBody>
      </p:sp>
      <p:sp>
        <p:nvSpPr>
          <p:cNvPr id="5" name="Footer Placeholder 4">
            <a:extLst>
              <a:ext uri="{FF2B5EF4-FFF2-40B4-BE49-F238E27FC236}">
                <a16:creationId xmlns:a16="http://schemas.microsoft.com/office/drawing/2014/main" id="{17119D86-D860-46A8-940F-BDF623377E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D8795B-125C-44AC-97B3-6D44ACA2ED21}"/>
              </a:ext>
            </a:extLst>
          </p:cNvPr>
          <p:cNvSpPr>
            <a:spLocks noGrp="1"/>
          </p:cNvSpPr>
          <p:nvPr>
            <p:ph type="sldNum" sz="quarter" idx="12"/>
          </p:nvPr>
        </p:nvSpPr>
        <p:spPr/>
        <p:txBody>
          <a:bodyPr/>
          <a:lstStyle/>
          <a:p>
            <a:fld id="{244B6F9B-51AE-4951-B589-0933C235B418}" type="slidenum">
              <a:rPr lang="en-GB" smtClean="0"/>
              <a:t>‹#›</a:t>
            </a:fld>
            <a:endParaRPr lang="en-GB"/>
          </a:p>
        </p:txBody>
      </p:sp>
    </p:spTree>
    <p:extLst>
      <p:ext uri="{BB962C8B-B14F-4D97-AF65-F5344CB8AC3E}">
        <p14:creationId xmlns:p14="http://schemas.microsoft.com/office/powerpoint/2010/main" val="2996758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FF67B-5398-4529-BA9F-1482D2D25D3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22A6B4E-B176-49D3-9849-8CD39D22A0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A44CE7A-14FE-45D4-8636-2D3A51B49E82}"/>
              </a:ext>
            </a:extLst>
          </p:cNvPr>
          <p:cNvSpPr>
            <a:spLocks noGrp="1"/>
          </p:cNvSpPr>
          <p:nvPr>
            <p:ph type="dt" sz="half" idx="10"/>
          </p:nvPr>
        </p:nvSpPr>
        <p:spPr/>
        <p:txBody>
          <a:bodyPr/>
          <a:lstStyle/>
          <a:p>
            <a:fld id="{19354B25-C7EA-41B1-B042-2A7A0FA8BA08}" type="datetimeFigureOut">
              <a:rPr lang="en-GB" smtClean="0"/>
              <a:t>28/07/2020</a:t>
            </a:fld>
            <a:endParaRPr lang="en-GB"/>
          </a:p>
        </p:txBody>
      </p:sp>
      <p:sp>
        <p:nvSpPr>
          <p:cNvPr id="5" name="Footer Placeholder 4">
            <a:extLst>
              <a:ext uri="{FF2B5EF4-FFF2-40B4-BE49-F238E27FC236}">
                <a16:creationId xmlns:a16="http://schemas.microsoft.com/office/drawing/2014/main" id="{182FC390-7351-4734-90CB-F6E1C0C348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3FBB4C-F6E9-4C96-8602-FFE7368C58ED}"/>
              </a:ext>
            </a:extLst>
          </p:cNvPr>
          <p:cNvSpPr>
            <a:spLocks noGrp="1"/>
          </p:cNvSpPr>
          <p:nvPr>
            <p:ph type="sldNum" sz="quarter" idx="12"/>
          </p:nvPr>
        </p:nvSpPr>
        <p:spPr/>
        <p:txBody>
          <a:bodyPr/>
          <a:lstStyle/>
          <a:p>
            <a:fld id="{244B6F9B-51AE-4951-B589-0933C235B418}" type="slidenum">
              <a:rPr lang="en-GB" smtClean="0"/>
              <a:t>‹#›</a:t>
            </a:fld>
            <a:endParaRPr lang="en-GB"/>
          </a:p>
        </p:txBody>
      </p:sp>
    </p:spTree>
    <p:extLst>
      <p:ext uri="{BB962C8B-B14F-4D97-AF65-F5344CB8AC3E}">
        <p14:creationId xmlns:p14="http://schemas.microsoft.com/office/powerpoint/2010/main" val="277086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04A28-022B-46F6-8EED-368C0A236B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23E1A33-FAC1-4BB4-84E3-EEC47CDF11A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9C82D0E-E32C-4477-9D35-9F811B1597A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0D272AA-BAAA-4A8F-A4DA-33D029418A50}"/>
              </a:ext>
            </a:extLst>
          </p:cNvPr>
          <p:cNvSpPr>
            <a:spLocks noGrp="1"/>
          </p:cNvSpPr>
          <p:nvPr>
            <p:ph type="dt" sz="half" idx="10"/>
          </p:nvPr>
        </p:nvSpPr>
        <p:spPr/>
        <p:txBody>
          <a:bodyPr/>
          <a:lstStyle/>
          <a:p>
            <a:fld id="{19354B25-C7EA-41B1-B042-2A7A0FA8BA08}" type="datetimeFigureOut">
              <a:rPr lang="en-GB" smtClean="0"/>
              <a:t>28/07/2020</a:t>
            </a:fld>
            <a:endParaRPr lang="en-GB"/>
          </a:p>
        </p:txBody>
      </p:sp>
      <p:sp>
        <p:nvSpPr>
          <p:cNvPr id="6" name="Footer Placeholder 5">
            <a:extLst>
              <a:ext uri="{FF2B5EF4-FFF2-40B4-BE49-F238E27FC236}">
                <a16:creationId xmlns:a16="http://schemas.microsoft.com/office/drawing/2014/main" id="{7C1C9FC9-175C-41FC-8CF0-A41B0A44E0F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0D8D23-07A9-4CBC-8D79-695BE74AEFF3}"/>
              </a:ext>
            </a:extLst>
          </p:cNvPr>
          <p:cNvSpPr>
            <a:spLocks noGrp="1"/>
          </p:cNvSpPr>
          <p:nvPr>
            <p:ph type="sldNum" sz="quarter" idx="12"/>
          </p:nvPr>
        </p:nvSpPr>
        <p:spPr/>
        <p:txBody>
          <a:bodyPr/>
          <a:lstStyle/>
          <a:p>
            <a:fld id="{244B6F9B-51AE-4951-B589-0933C235B418}" type="slidenum">
              <a:rPr lang="en-GB" smtClean="0"/>
              <a:t>‹#›</a:t>
            </a:fld>
            <a:endParaRPr lang="en-GB"/>
          </a:p>
        </p:txBody>
      </p:sp>
    </p:spTree>
    <p:extLst>
      <p:ext uri="{BB962C8B-B14F-4D97-AF65-F5344CB8AC3E}">
        <p14:creationId xmlns:p14="http://schemas.microsoft.com/office/powerpoint/2010/main" val="1995585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FB4BE-8B89-46C1-A5A2-BEADCA6C74B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6903AAD-E97B-464E-A85D-BA6A30614D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3252481-6595-4E8A-A07C-942912660CD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42527AF-BF0F-4C98-92B1-17F3967468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4E5769D-89C1-4B9D-A6C7-4898B665CEB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C67C719-5A39-46E2-B8B9-FAD4E56C85AE}"/>
              </a:ext>
            </a:extLst>
          </p:cNvPr>
          <p:cNvSpPr>
            <a:spLocks noGrp="1"/>
          </p:cNvSpPr>
          <p:nvPr>
            <p:ph type="dt" sz="half" idx="10"/>
          </p:nvPr>
        </p:nvSpPr>
        <p:spPr/>
        <p:txBody>
          <a:bodyPr/>
          <a:lstStyle/>
          <a:p>
            <a:fld id="{19354B25-C7EA-41B1-B042-2A7A0FA8BA08}" type="datetimeFigureOut">
              <a:rPr lang="en-GB" smtClean="0"/>
              <a:t>28/07/2020</a:t>
            </a:fld>
            <a:endParaRPr lang="en-GB"/>
          </a:p>
        </p:txBody>
      </p:sp>
      <p:sp>
        <p:nvSpPr>
          <p:cNvPr id="8" name="Footer Placeholder 7">
            <a:extLst>
              <a:ext uri="{FF2B5EF4-FFF2-40B4-BE49-F238E27FC236}">
                <a16:creationId xmlns:a16="http://schemas.microsoft.com/office/drawing/2014/main" id="{F83B432E-620A-45E6-9837-606C621A449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8DF2BE6-72B8-4916-80AB-5A91667EC327}"/>
              </a:ext>
            </a:extLst>
          </p:cNvPr>
          <p:cNvSpPr>
            <a:spLocks noGrp="1"/>
          </p:cNvSpPr>
          <p:nvPr>
            <p:ph type="sldNum" sz="quarter" idx="12"/>
          </p:nvPr>
        </p:nvSpPr>
        <p:spPr/>
        <p:txBody>
          <a:bodyPr/>
          <a:lstStyle/>
          <a:p>
            <a:fld id="{244B6F9B-51AE-4951-B589-0933C235B418}" type="slidenum">
              <a:rPr lang="en-GB" smtClean="0"/>
              <a:t>‹#›</a:t>
            </a:fld>
            <a:endParaRPr lang="en-GB"/>
          </a:p>
        </p:txBody>
      </p:sp>
    </p:spTree>
    <p:extLst>
      <p:ext uri="{BB962C8B-B14F-4D97-AF65-F5344CB8AC3E}">
        <p14:creationId xmlns:p14="http://schemas.microsoft.com/office/powerpoint/2010/main" val="3045000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3505A-E1F1-44DE-9FAC-540BDDCBD06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8B721BF-A02B-465C-938F-D92280E8FB5E}"/>
              </a:ext>
            </a:extLst>
          </p:cNvPr>
          <p:cNvSpPr>
            <a:spLocks noGrp="1"/>
          </p:cNvSpPr>
          <p:nvPr>
            <p:ph type="dt" sz="half" idx="10"/>
          </p:nvPr>
        </p:nvSpPr>
        <p:spPr/>
        <p:txBody>
          <a:bodyPr/>
          <a:lstStyle/>
          <a:p>
            <a:fld id="{19354B25-C7EA-41B1-B042-2A7A0FA8BA08}" type="datetimeFigureOut">
              <a:rPr lang="en-GB" smtClean="0"/>
              <a:t>28/07/2020</a:t>
            </a:fld>
            <a:endParaRPr lang="en-GB"/>
          </a:p>
        </p:txBody>
      </p:sp>
      <p:sp>
        <p:nvSpPr>
          <p:cNvPr id="4" name="Footer Placeholder 3">
            <a:extLst>
              <a:ext uri="{FF2B5EF4-FFF2-40B4-BE49-F238E27FC236}">
                <a16:creationId xmlns:a16="http://schemas.microsoft.com/office/drawing/2014/main" id="{D546602F-77EC-4D33-B072-FE86D379A62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38F909D-CD1F-4D31-BD29-2760FBD00F66}"/>
              </a:ext>
            </a:extLst>
          </p:cNvPr>
          <p:cNvSpPr>
            <a:spLocks noGrp="1"/>
          </p:cNvSpPr>
          <p:nvPr>
            <p:ph type="sldNum" sz="quarter" idx="12"/>
          </p:nvPr>
        </p:nvSpPr>
        <p:spPr/>
        <p:txBody>
          <a:bodyPr/>
          <a:lstStyle/>
          <a:p>
            <a:fld id="{244B6F9B-51AE-4951-B589-0933C235B418}" type="slidenum">
              <a:rPr lang="en-GB" smtClean="0"/>
              <a:t>‹#›</a:t>
            </a:fld>
            <a:endParaRPr lang="en-GB"/>
          </a:p>
        </p:txBody>
      </p:sp>
    </p:spTree>
    <p:extLst>
      <p:ext uri="{BB962C8B-B14F-4D97-AF65-F5344CB8AC3E}">
        <p14:creationId xmlns:p14="http://schemas.microsoft.com/office/powerpoint/2010/main" val="3693287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E99F62-FB9A-4F6B-A7A2-940035A4A124}"/>
              </a:ext>
            </a:extLst>
          </p:cNvPr>
          <p:cNvSpPr>
            <a:spLocks noGrp="1"/>
          </p:cNvSpPr>
          <p:nvPr>
            <p:ph type="dt" sz="half" idx="10"/>
          </p:nvPr>
        </p:nvSpPr>
        <p:spPr/>
        <p:txBody>
          <a:bodyPr/>
          <a:lstStyle/>
          <a:p>
            <a:fld id="{19354B25-C7EA-41B1-B042-2A7A0FA8BA08}" type="datetimeFigureOut">
              <a:rPr lang="en-GB" smtClean="0"/>
              <a:t>28/07/2020</a:t>
            </a:fld>
            <a:endParaRPr lang="en-GB"/>
          </a:p>
        </p:txBody>
      </p:sp>
      <p:sp>
        <p:nvSpPr>
          <p:cNvPr id="3" name="Footer Placeholder 2">
            <a:extLst>
              <a:ext uri="{FF2B5EF4-FFF2-40B4-BE49-F238E27FC236}">
                <a16:creationId xmlns:a16="http://schemas.microsoft.com/office/drawing/2014/main" id="{82658209-6336-41C4-AB9A-22FB064E9DB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D22357F-2509-4A74-9F94-373668F519D2}"/>
              </a:ext>
            </a:extLst>
          </p:cNvPr>
          <p:cNvSpPr>
            <a:spLocks noGrp="1"/>
          </p:cNvSpPr>
          <p:nvPr>
            <p:ph type="sldNum" sz="quarter" idx="12"/>
          </p:nvPr>
        </p:nvSpPr>
        <p:spPr/>
        <p:txBody>
          <a:bodyPr/>
          <a:lstStyle/>
          <a:p>
            <a:fld id="{244B6F9B-51AE-4951-B589-0933C235B418}" type="slidenum">
              <a:rPr lang="en-GB" smtClean="0"/>
              <a:t>‹#›</a:t>
            </a:fld>
            <a:endParaRPr lang="en-GB"/>
          </a:p>
        </p:txBody>
      </p:sp>
    </p:spTree>
    <p:extLst>
      <p:ext uri="{BB962C8B-B14F-4D97-AF65-F5344CB8AC3E}">
        <p14:creationId xmlns:p14="http://schemas.microsoft.com/office/powerpoint/2010/main" val="1348265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6FC50-C39B-4A3A-9C97-73FDCD8410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0BA541F-3B94-4B19-83ED-0ACBC2E642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81804FE-A6BA-4B3F-949E-6E86DFF3EE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0BAA552-8283-48A6-8FA4-5D2E8CE78354}"/>
              </a:ext>
            </a:extLst>
          </p:cNvPr>
          <p:cNvSpPr>
            <a:spLocks noGrp="1"/>
          </p:cNvSpPr>
          <p:nvPr>
            <p:ph type="dt" sz="half" idx="10"/>
          </p:nvPr>
        </p:nvSpPr>
        <p:spPr/>
        <p:txBody>
          <a:bodyPr/>
          <a:lstStyle/>
          <a:p>
            <a:fld id="{19354B25-C7EA-41B1-B042-2A7A0FA8BA08}" type="datetimeFigureOut">
              <a:rPr lang="en-GB" smtClean="0"/>
              <a:t>28/07/2020</a:t>
            </a:fld>
            <a:endParaRPr lang="en-GB"/>
          </a:p>
        </p:txBody>
      </p:sp>
      <p:sp>
        <p:nvSpPr>
          <p:cNvPr id="6" name="Footer Placeholder 5">
            <a:extLst>
              <a:ext uri="{FF2B5EF4-FFF2-40B4-BE49-F238E27FC236}">
                <a16:creationId xmlns:a16="http://schemas.microsoft.com/office/drawing/2014/main" id="{5FBA0C36-EA16-446F-91C1-8700EB06E5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03C92C-5918-4773-94A4-CB8859595672}"/>
              </a:ext>
            </a:extLst>
          </p:cNvPr>
          <p:cNvSpPr>
            <a:spLocks noGrp="1"/>
          </p:cNvSpPr>
          <p:nvPr>
            <p:ph type="sldNum" sz="quarter" idx="12"/>
          </p:nvPr>
        </p:nvSpPr>
        <p:spPr/>
        <p:txBody>
          <a:bodyPr/>
          <a:lstStyle/>
          <a:p>
            <a:fld id="{244B6F9B-51AE-4951-B589-0933C235B418}" type="slidenum">
              <a:rPr lang="en-GB" smtClean="0"/>
              <a:t>‹#›</a:t>
            </a:fld>
            <a:endParaRPr lang="en-GB"/>
          </a:p>
        </p:txBody>
      </p:sp>
    </p:spTree>
    <p:extLst>
      <p:ext uri="{BB962C8B-B14F-4D97-AF65-F5344CB8AC3E}">
        <p14:creationId xmlns:p14="http://schemas.microsoft.com/office/powerpoint/2010/main" val="2593719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F18D7-5FEE-4929-BE2C-9B46D22A52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10059CB-03F0-443B-A309-ADA20DFA4B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BD06364-B459-48EE-B894-417C20A0BE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C9CCE02-9583-4A69-AF7B-F8000B49CA76}"/>
              </a:ext>
            </a:extLst>
          </p:cNvPr>
          <p:cNvSpPr>
            <a:spLocks noGrp="1"/>
          </p:cNvSpPr>
          <p:nvPr>
            <p:ph type="dt" sz="half" idx="10"/>
          </p:nvPr>
        </p:nvSpPr>
        <p:spPr/>
        <p:txBody>
          <a:bodyPr/>
          <a:lstStyle/>
          <a:p>
            <a:fld id="{19354B25-C7EA-41B1-B042-2A7A0FA8BA08}" type="datetimeFigureOut">
              <a:rPr lang="en-GB" smtClean="0"/>
              <a:t>28/07/2020</a:t>
            </a:fld>
            <a:endParaRPr lang="en-GB"/>
          </a:p>
        </p:txBody>
      </p:sp>
      <p:sp>
        <p:nvSpPr>
          <p:cNvPr id="6" name="Footer Placeholder 5">
            <a:extLst>
              <a:ext uri="{FF2B5EF4-FFF2-40B4-BE49-F238E27FC236}">
                <a16:creationId xmlns:a16="http://schemas.microsoft.com/office/drawing/2014/main" id="{235F3460-21F7-4F9E-8C49-D1141C6F36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B1ED00D-3116-430F-A29B-4D405DBB35AE}"/>
              </a:ext>
            </a:extLst>
          </p:cNvPr>
          <p:cNvSpPr>
            <a:spLocks noGrp="1"/>
          </p:cNvSpPr>
          <p:nvPr>
            <p:ph type="sldNum" sz="quarter" idx="12"/>
          </p:nvPr>
        </p:nvSpPr>
        <p:spPr/>
        <p:txBody>
          <a:bodyPr/>
          <a:lstStyle/>
          <a:p>
            <a:fld id="{244B6F9B-51AE-4951-B589-0933C235B418}" type="slidenum">
              <a:rPr lang="en-GB" smtClean="0"/>
              <a:t>‹#›</a:t>
            </a:fld>
            <a:endParaRPr lang="en-GB"/>
          </a:p>
        </p:txBody>
      </p:sp>
    </p:spTree>
    <p:extLst>
      <p:ext uri="{BB962C8B-B14F-4D97-AF65-F5344CB8AC3E}">
        <p14:creationId xmlns:p14="http://schemas.microsoft.com/office/powerpoint/2010/main" val="99897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0DBC2A-EC6C-4F71-8E2A-6B189C90DA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6641F4D-F91F-45BB-A1EA-FA77FB98E9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C48A79-7851-4AFE-A522-3455A63F89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354B25-C7EA-41B1-B042-2A7A0FA8BA08}" type="datetimeFigureOut">
              <a:rPr lang="en-GB" smtClean="0"/>
              <a:t>28/07/2020</a:t>
            </a:fld>
            <a:endParaRPr lang="en-GB"/>
          </a:p>
        </p:txBody>
      </p:sp>
      <p:sp>
        <p:nvSpPr>
          <p:cNvPr id="5" name="Footer Placeholder 4">
            <a:extLst>
              <a:ext uri="{FF2B5EF4-FFF2-40B4-BE49-F238E27FC236}">
                <a16:creationId xmlns:a16="http://schemas.microsoft.com/office/drawing/2014/main" id="{C0C63A98-24D9-44AE-9975-74D8B68D15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D803DB1-C03F-44BD-84C5-063E7F0D48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4B6F9B-51AE-4951-B589-0933C235B418}" type="slidenum">
              <a:rPr lang="en-GB" smtClean="0"/>
              <a:t>‹#›</a:t>
            </a:fld>
            <a:endParaRPr lang="en-GB"/>
          </a:p>
        </p:txBody>
      </p:sp>
    </p:spTree>
    <p:extLst>
      <p:ext uri="{BB962C8B-B14F-4D97-AF65-F5344CB8AC3E}">
        <p14:creationId xmlns:p14="http://schemas.microsoft.com/office/powerpoint/2010/main" val="6216016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559BB874-4239-4ADF-BA51-214B624617AB}"/>
              </a:ext>
            </a:extLst>
          </p:cNvPr>
          <p:cNvSpPr>
            <a:spLocks noGrp="1"/>
          </p:cNvSpPr>
          <p:nvPr>
            <p:ph type="title"/>
          </p:nvPr>
        </p:nvSpPr>
        <p:spPr>
          <a:xfrm>
            <a:off x="674237" y="914400"/>
            <a:ext cx="3657600" cy="2887579"/>
          </a:xfrm>
        </p:spPr>
        <p:txBody>
          <a:bodyPr vert="horz" lIns="91440" tIns="45720" rIns="91440" bIns="45720" rtlCol="0" anchor="b">
            <a:normAutofit/>
          </a:bodyPr>
          <a:lstStyle/>
          <a:p>
            <a:pPr algn="ctr"/>
            <a:r>
              <a:rPr lang="en-US" sz="3700" kern="1200">
                <a:solidFill>
                  <a:srgbClr val="FFFFFF"/>
                </a:solidFill>
                <a:latin typeface="+mj-lt"/>
                <a:ea typeface="+mj-ea"/>
                <a:cs typeface="+mj-cs"/>
              </a:rPr>
              <a:t>Inter Agency SEA Community Based Complaints Mechanism - Nigeria</a:t>
            </a:r>
          </a:p>
        </p:txBody>
      </p:sp>
      <p:cxnSp>
        <p:nvCxnSpPr>
          <p:cNvPr id="13" name="Straight Connector 12">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86DEEED4-9E27-4218-8CC9-B72A30E49F1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53822" y="1434139"/>
            <a:ext cx="6553545" cy="3997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8047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B7884-D3CE-4D0D-82AB-51E3C87D2270}"/>
              </a:ext>
            </a:extLst>
          </p:cNvPr>
          <p:cNvSpPr>
            <a:spLocks noGrp="1"/>
          </p:cNvSpPr>
          <p:nvPr>
            <p:ph type="title"/>
          </p:nvPr>
        </p:nvSpPr>
        <p:spPr/>
        <p:txBody>
          <a:bodyPr/>
          <a:lstStyle/>
          <a:p>
            <a:r>
              <a:rPr lang="en-GB" b="1" dirty="0">
                <a:solidFill>
                  <a:srgbClr val="31859C"/>
                </a:solidFill>
                <a:latin typeface="Avenir Next Regular"/>
                <a:cs typeface="Avenir Next Regular"/>
              </a:rPr>
              <a:t>Reporting channels – For affected persons </a:t>
            </a:r>
            <a:endParaRPr lang="en-GB" dirty="0"/>
          </a:p>
        </p:txBody>
      </p:sp>
      <p:sp>
        <p:nvSpPr>
          <p:cNvPr id="3" name="Content Placeholder 2">
            <a:extLst>
              <a:ext uri="{FF2B5EF4-FFF2-40B4-BE49-F238E27FC236}">
                <a16:creationId xmlns:a16="http://schemas.microsoft.com/office/drawing/2014/main" id="{378E7EB4-8C99-4FCA-906C-779AF721F15A}"/>
              </a:ext>
            </a:extLst>
          </p:cNvPr>
          <p:cNvSpPr>
            <a:spLocks noGrp="1"/>
          </p:cNvSpPr>
          <p:nvPr>
            <p:ph idx="1"/>
          </p:nvPr>
        </p:nvSpPr>
        <p:spPr/>
        <p:txBody>
          <a:bodyPr>
            <a:normAutofit fontScale="85000" lnSpcReduction="20000"/>
          </a:bodyPr>
          <a:lstStyle/>
          <a:p>
            <a:r>
              <a:rPr lang="en-GB" dirty="0"/>
              <a:t>Key considerations for human engagement – staff capacity; use of standardized Incident Report Form; collect minimum and only necessary information – What happened, when, how complainant prefers to be contacted, date, what services have been provided…. </a:t>
            </a:r>
          </a:p>
          <a:p>
            <a:r>
              <a:rPr lang="en-GB" dirty="0"/>
              <a:t>Reporting through community leaders – key community FPs trained on </a:t>
            </a:r>
            <a:r>
              <a:rPr lang="en-US" dirty="0"/>
              <a:t>how to refer complaints and what to expect in the referral process, and how to assist survivors in receiving support.</a:t>
            </a:r>
            <a:r>
              <a:rPr lang="en-GB" dirty="0"/>
              <a:t> </a:t>
            </a:r>
          </a:p>
          <a:p>
            <a:r>
              <a:rPr lang="en-GB" dirty="0"/>
              <a:t>Special considerations for children – engagement with education and CP sector, UNICEF; entry points – CFS, child activity centres, schools and learning centres. Protection principles and child safeguarding measures should be in place to avoid the chance of children been put at risk for taking part in the CBCM. </a:t>
            </a:r>
          </a:p>
          <a:p>
            <a:r>
              <a:rPr lang="en-GB" dirty="0"/>
              <a:t>Direct reporting to the concerned agency - Each agency should facilitate individuals to submit a complaint or make a report in whichever manner individuals feel most comfortable and safe to do so. Ensure their staff are aware on what to do when they receive a complaint or become aware of SEA incident.</a:t>
            </a:r>
          </a:p>
        </p:txBody>
      </p:sp>
    </p:spTree>
    <p:extLst>
      <p:ext uri="{BB962C8B-B14F-4D97-AF65-F5344CB8AC3E}">
        <p14:creationId xmlns:p14="http://schemas.microsoft.com/office/powerpoint/2010/main" val="2680430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B3E6B-90DF-4E3A-AB2B-8DE08099533C}"/>
              </a:ext>
            </a:extLst>
          </p:cNvPr>
          <p:cNvSpPr>
            <a:spLocks noGrp="1"/>
          </p:cNvSpPr>
          <p:nvPr>
            <p:ph type="title"/>
          </p:nvPr>
        </p:nvSpPr>
        <p:spPr/>
        <p:txBody>
          <a:bodyPr/>
          <a:lstStyle/>
          <a:p>
            <a:r>
              <a:rPr lang="en-GB" b="1" dirty="0">
                <a:solidFill>
                  <a:srgbClr val="31859C"/>
                </a:solidFill>
                <a:latin typeface="Avenir Next Regular"/>
                <a:cs typeface="Avenir Next Regular"/>
              </a:rPr>
              <a:t>Reporting channels – For Humanitarian workers</a:t>
            </a:r>
            <a:endParaRPr lang="en-GB" dirty="0"/>
          </a:p>
        </p:txBody>
      </p:sp>
      <p:sp>
        <p:nvSpPr>
          <p:cNvPr id="3" name="Content Placeholder 2">
            <a:extLst>
              <a:ext uri="{FF2B5EF4-FFF2-40B4-BE49-F238E27FC236}">
                <a16:creationId xmlns:a16="http://schemas.microsoft.com/office/drawing/2014/main" id="{25C73309-7D68-4F98-BE6A-1FD0566522B7}"/>
              </a:ext>
            </a:extLst>
          </p:cNvPr>
          <p:cNvSpPr>
            <a:spLocks noGrp="1"/>
          </p:cNvSpPr>
          <p:nvPr>
            <p:ph idx="1"/>
          </p:nvPr>
        </p:nvSpPr>
        <p:spPr/>
        <p:txBody>
          <a:bodyPr>
            <a:normAutofit fontScale="85000" lnSpcReduction="20000"/>
          </a:bodyPr>
          <a:lstStyle/>
          <a:p>
            <a:r>
              <a:rPr lang="en-GB" dirty="0"/>
              <a:t>Agency responsibility to inform staff – duty to report, agency’s complaint and response policy and procedures; and of the role and how to contact its PSEA Focal Point </a:t>
            </a:r>
          </a:p>
          <a:p>
            <a:r>
              <a:rPr lang="en-GB" dirty="0"/>
              <a:t>Allegations can be against a co-worker in the same organisation or another organisation’s staff</a:t>
            </a:r>
          </a:p>
          <a:p>
            <a:r>
              <a:rPr lang="en-GB" dirty="0"/>
              <a:t>Reporting through internally established mechanisms – PSEA FP, investigative unit, management</a:t>
            </a:r>
          </a:p>
          <a:p>
            <a:r>
              <a:rPr lang="en-GB" dirty="0"/>
              <a:t>Refer to the other organisations FP</a:t>
            </a:r>
          </a:p>
          <a:p>
            <a:r>
              <a:rPr lang="en-GB" dirty="0"/>
              <a:t>Reports directly to the organisation and makes its way up the channel </a:t>
            </a:r>
            <a:r>
              <a:rPr lang="en-GB" dirty="0" err="1"/>
              <a:t>upto</a:t>
            </a:r>
            <a:r>
              <a:rPr lang="en-GB" dirty="0"/>
              <a:t> HQ</a:t>
            </a:r>
          </a:p>
          <a:p>
            <a:r>
              <a:rPr lang="en-GB" dirty="0"/>
              <a:t>If primary reporting channel is compromised – CBCM, regional, HQ</a:t>
            </a:r>
          </a:p>
          <a:p>
            <a:r>
              <a:rPr lang="en-GB" dirty="0"/>
              <a:t>In these cases, agencies should notify the CBCM that complaints have been received and that these processes are ongoing.</a:t>
            </a:r>
          </a:p>
        </p:txBody>
      </p:sp>
    </p:spTree>
    <p:extLst>
      <p:ext uri="{BB962C8B-B14F-4D97-AF65-F5344CB8AC3E}">
        <p14:creationId xmlns:p14="http://schemas.microsoft.com/office/powerpoint/2010/main" val="1548464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B3E6B-90DF-4E3A-AB2B-8DE08099533C}"/>
              </a:ext>
            </a:extLst>
          </p:cNvPr>
          <p:cNvSpPr>
            <a:spLocks noGrp="1"/>
          </p:cNvSpPr>
          <p:nvPr>
            <p:ph type="title"/>
          </p:nvPr>
        </p:nvSpPr>
        <p:spPr/>
        <p:txBody>
          <a:bodyPr/>
          <a:lstStyle/>
          <a:p>
            <a:r>
              <a:rPr lang="en-GB" b="1" dirty="0">
                <a:solidFill>
                  <a:srgbClr val="31859C"/>
                </a:solidFill>
                <a:latin typeface="Avenir Next Regular"/>
                <a:cs typeface="Avenir Next Regular"/>
              </a:rPr>
              <a:t>Complaint Intake Protocols for interaction with beneficiary complainants </a:t>
            </a:r>
            <a:endParaRPr lang="en-GB" dirty="0"/>
          </a:p>
        </p:txBody>
      </p:sp>
      <p:sp>
        <p:nvSpPr>
          <p:cNvPr id="3" name="Content Placeholder 2">
            <a:extLst>
              <a:ext uri="{FF2B5EF4-FFF2-40B4-BE49-F238E27FC236}">
                <a16:creationId xmlns:a16="http://schemas.microsoft.com/office/drawing/2014/main" id="{25C73309-7D68-4F98-BE6A-1FD0566522B7}"/>
              </a:ext>
            </a:extLst>
          </p:cNvPr>
          <p:cNvSpPr>
            <a:spLocks noGrp="1"/>
          </p:cNvSpPr>
          <p:nvPr>
            <p:ph idx="1"/>
          </p:nvPr>
        </p:nvSpPr>
        <p:spPr/>
        <p:txBody>
          <a:bodyPr>
            <a:normAutofit fontScale="85000" lnSpcReduction="20000"/>
          </a:bodyPr>
          <a:lstStyle/>
          <a:p>
            <a:r>
              <a:rPr lang="en-GB" dirty="0"/>
              <a:t>Treat the complainant with respect and make him/her as comfortable as possible</a:t>
            </a:r>
          </a:p>
          <a:p>
            <a:r>
              <a:rPr lang="en-GB" dirty="0"/>
              <a:t>Address issues of confidentiality, explaining that there are limits – obligation to report</a:t>
            </a:r>
          </a:p>
          <a:p>
            <a:r>
              <a:rPr lang="en-GB" dirty="0"/>
              <a:t>Ask only the number of questions required to gain a clear understanding of the complaint so that it can be referred to the appropriate agency’s investigation unit</a:t>
            </a:r>
          </a:p>
          <a:p>
            <a:r>
              <a:rPr lang="en-GB" dirty="0"/>
              <a:t>Ask only relevant questions </a:t>
            </a:r>
            <a:r>
              <a:rPr lang="en-GB" dirty="0" err="1"/>
              <a:t>e.g</a:t>
            </a:r>
            <a:r>
              <a:rPr lang="en-GB" dirty="0"/>
              <a:t> , the status of the virginity of the survivor is not relevant and should not be discussed.</a:t>
            </a:r>
          </a:p>
          <a:p>
            <a:r>
              <a:rPr lang="en-GB" dirty="0"/>
              <a:t>Ensure that all information is well-documented during the in-person interview, so that the allegation can be immediately referred to the investigating agency.</a:t>
            </a:r>
          </a:p>
          <a:p>
            <a:r>
              <a:rPr lang="en-GB" dirty="0"/>
              <a:t>How the complainant prefers to be contacted</a:t>
            </a:r>
          </a:p>
          <a:p>
            <a:r>
              <a:rPr lang="en-GB" dirty="0"/>
              <a:t>Always ensure same sex interviewers and translators</a:t>
            </a:r>
          </a:p>
          <a:p>
            <a:r>
              <a:rPr lang="en-GB" dirty="0"/>
              <a:t>Make a written record of the complaint using a standard Complaint Intake Form</a:t>
            </a:r>
          </a:p>
        </p:txBody>
      </p:sp>
    </p:spTree>
    <p:extLst>
      <p:ext uri="{BB962C8B-B14F-4D97-AF65-F5344CB8AC3E}">
        <p14:creationId xmlns:p14="http://schemas.microsoft.com/office/powerpoint/2010/main" val="1639430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B3E6B-90DF-4E3A-AB2B-8DE08099533C}"/>
              </a:ext>
            </a:extLst>
          </p:cNvPr>
          <p:cNvSpPr>
            <a:spLocks noGrp="1"/>
          </p:cNvSpPr>
          <p:nvPr>
            <p:ph type="title"/>
          </p:nvPr>
        </p:nvSpPr>
        <p:spPr>
          <a:xfrm>
            <a:off x="838200" y="23843"/>
            <a:ext cx="10515600" cy="1325563"/>
          </a:xfrm>
        </p:spPr>
        <p:txBody>
          <a:bodyPr/>
          <a:lstStyle/>
          <a:p>
            <a:r>
              <a:rPr lang="en-GB" b="1" dirty="0">
                <a:solidFill>
                  <a:srgbClr val="31859C"/>
                </a:solidFill>
                <a:latin typeface="Avenir Next Regular"/>
                <a:cs typeface="Avenir Next Regular"/>
              </a:rPr>
              <a:t>Processing complaints by the CBCM</a:t>
            </a:r>
            <a:endParaRPr lang="en-GB" dirty="0"/>
          </a:p>
        </p:txBody>
      </p:sp>
      <p:sp>
        <p:nvSpPr>
          <p:cNvPr id="3" name="Content Placeholder 2">
            <a:extLst>
              <a:ext uri="{FF2B5EF4-FFF2-40B4-BE49-F238E27FC236}">
                <a16:creationId xmlns:a16="http://schemas.microsoft.com/office/drawing/2014/main" id="{25C73309-7D68-4F98-BE6A-1FD0566522B7}"/>
              </a:ext>
            </a:extLst>
          </p:cNvPr>
          <p:cNvSpPr>
            <a:spLocks noGrp="1"/>
          </p:cNvSpPr>
          <p:nvPr>
            <p:ph idx="1"/>
          </p:nvPr>
        </p:nvSpPr>
        <p:spPr>
          <a:xfrm>
            <a:off x="838200" y="1349406"/>
            <a:ext cx="10515600" cy="5095782"/>
          </a:xfrm>
        </p:spPr>
        <p:txBody>
          <a:bodyPr>
            <a:normAutofit fontScale="70000" lnSpcReduction="20000"/>
          </a:bodyPr>
          <a:lstStyle/>
          <a:p>
            <a:pPr lvl="0" algn="just"/>
            <a:r>
              <a:rPr lang="en-GB" dirty="0"/>
              <a:t>Receives the initial complaint preferably using the standardised incident report form</a:t>
            </a:r>
          </a:p>
          <a:p>
            <a:pPr lvl="0" algn="just"/>
            <a:r>
              <a:rPr lang="en-GB" dirty="0"/>
              <a:t>Determines the immediate protection and assistance needs of the victim/ complainant;</a:t>
            </a:r>
          </a:p>
          <a:p>
            <a:pPr lvl="1" algn="just"/>
            <a:r>
              <a:rPr lang="en-GB" dirty="0"/>
              <a:t>Preliminary assessment of immediate needs (independent of any administrative action)</a:t>
            </a:r>
          </a:p>
          <a:p>
            <a:pPr lvl="1" algn="just"/>
            <a:r>
              <a:rPr lang="en-GB" dirty="0"/>
              <a:t>Referrals for services based on survivors needs and consent </a:t>
            </a:r>
          </a:p>
          <a:p>
            <a:pPr algn="just"/>
            <a:r>
              <a:rPr lang="en-GB" dirty="0"/>
              <a:t> Refer the survivor to access appropriate victim protection services</a:t>
            </a:r>
          </a:p>
          <a:p>
            <a:pPr lvl="0" algn="just"/>
            <a:r>
              <a:rPr lang="en-GB" dirty="0"/>
              <a:t>Establish the nature of the complaint – assessing the complaint for referral </a:t>
            </a:r>
          </a:p>
          <a:p>
            <a:pPr lvl="1" algn="just"/>
            <a:r>
              <a:rPr lang="en-GB" dirty="0"/>
              <a:t>Does the complaint potentially allege SEA? </a:t>
            </a:r>
          </a:p>
          <a:p>
            <a:pPr lvl="1" algn="just"/>
            <a:r>
              <a:rPr lang="en-GB" dirty="0"/>
              <a:t>Is there enough information to refer the complaint? </a:t>
            </a:r>
          </a:p>
          <a:p>
            <a:pPr lvl="1" algn="just"/>
            <a:r>
              <a:rPr lang="en-GB" dirty="0"/>
              <a:t>Who is the concerned agency? Identifying to which agency to refer the allegation</a:t>
            </a:r>
          </a:p>
          <a:p>
            <a:pPr lvl="1" algn="just"/>
            <a:r>
              <a:rPr lang="en-GB" dirty="0"/>
              <a:t>All complaints must be assessed under strict conditions of confidentiality</a:t>
            </a:r>
          </a:p>
          <a:p>
            <a:pPr lvl="0" algn="just"/>
            <a:r>
              <a:rPr lang="en-GB" dirty="0"/>
              <a:t>Refer the allegation</a:t>
            </a:r>
            <a:r>
              <a:rPr lang="en-US" dirty="0"/>
              <a:t>to the appropriate agency (or Sector/accountability mechanism if non-SEA) for follow up</a:t>
            </a:r>
            <a:r>
              <a:rPr lang="en-GB" dirty="0"/>
              <a:t> </a:t>
            </a:r>
          </a:p>
          <a:p>
            <a:pPr lvl="0" algn="just"/>
            <a:r>
              <a:rPr lang="en-GB" dirty="0"/>
              <a:t>Notify the complainant that his/her complaint was received (if not taken in-person);</a:t>
            </a:r>
          </a:p>
          <a:p>
            <a:pPr lvl="0" algn="just"/>
            <a:r>
              <a:rPr lang="en-GB" dirty="0"/>
              <a:t>The PSEA/CBCM coordinator can request the PSEA task force to undertake a field mission to ascertain information – in the air allegation, allegations received through field engagement</a:t>
            </a:r>
          </a:p>
          <a:p>
            <a:pPr lvl="0" algn="just"/>
            <a:r>
              <a:rPr lang="en-GB" dirty="0"/>
              <a:t>The maximum CBCM processing time for a complaint before referral to the concerned agency will be as soon as reasonably possible, and no longer than 48 hours from the time the Coordinator receives the complaint. </a:t>
            </a:r>
          </a:p>
        </p:txBody>
      </p:sp>
    </p:spTree>
    <p:extLst>
      <p:ext uri="{BB962C8B-B14F-4D97-AF65-F5344CB8AC3E}">
        <p14:creationId xmlns:p14="http://schemas.microsoft.com/office/powerpoint/2010/main" val="188036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B3E6B-90DF-4E3A-AB2B-8DE08099533C}"/>
              </a:ext>
            </a:extLst>
          </p:cNvPr>
          <p:cNvSpPr>
            <a:spLocks noGrp="1"/>
          </p:cNvSpPr>
          <p:nvPr>
            <p:ph type="title"/>
          </p:nvPr>
        </p:nvSpPr>
        <p:spPr/>
        <p:txBody>
          <a:bodyPr/>
          <a:lstStyle/>
          <a:p>
            <a:r>
              <a:rPr lang="en-GB" b="1" dirty="0">
                <a:solidFill>
                  <a:srgbClr val="31859C"/>
                </a:solidFill>
                <a:latin typeface="Avenir Next Regular"/>
                <a:cs typeface="Avenir Next Regular"/>
              </a:rPr>
              <a:t>Inter Agency Referral Pathway</a:t>
            </a:r>
            <a:endParaRPr lang="en-GB" dirty="0"/>
          </a:p>
        </p:txBody>
      </p:sp>
      <p:sp>
        <p:nvSpPr>
          <p:cNvPr id="3" name="Content Placeholder 2">
            <a:extLst>
              <a:ext uri="{FF2B5EF4-FFF2-40B4-BE49-F238E27FC236}">
                <a16:creationId xmlns:a16="http://schemas.microsoft.com/office/drawing/2014/main" id="{25C73309-7D68-4F98-BE6A-1FD0566522B7}"/>
              </a:ext>
            </a:extLst>
          </p:cNvPr>
          <p:cNvSpPr>
            <a:spLocks noGrp="1"/>
          </p:cNvSpPr>
          <p:nvPr>
            <p:ph idx="1"/>
          </p:nvPr>
        </p:nvSpPr>
        <p:spPr/>
        <p:txBody>
          <a:bodyPr>
            <a:normAutofit fontScale="77500" lnSpcReduction="20000"/>
          </a:bodyPr>
          <a:lstStyle/>
          <a:p>
            <a:pPr lvl="0" algn="just"/>
            <a:r>
              <a:rPr lang="en-GB" dirty="0"/>
              <a:t>The PSEA/CBCM Coordinator directly forwards all SEA complaints through the SEA Complaint report form to the unit responsible for receiving SEA complaints within the agency/organization where the subject of the complaint is employed.</a:t>
            </a:r>
          </a:p>
          <a:p>
            <a:pPr lvl="0" algn="just"/>
            <a:r>
              <a:rPr lang="en-GB" dirty="0"/>
              <a:t>All agencies agree to receive complaints referred from the PSEA/CBCM Coordinator or another entity in good faith and in the spirit of cooperation, in line with this Mechanism </a:t>
            </a:r>
          </a:p>
          <a:p>
            <a:pPr lvl="0" algn="just"/>
            <a:r>
              <a:rPr lang="en-GB" dirty="0"/>
              <a:t>Agencies may receive complaints against another agency, or complaints may be made through an established body other than the agency directly concerned – if there are concerns of breach in internal system</a:t>
            </a:r>
          </a:p>
          <a:p>
            <a:pPr lvl="0" algn="just"/>
            <a:r>
              <a:rPr lang="en-GB" dirty="0"/>
              <a:t>All information shared must remain private and shared only on need to know basis</a:t>
            </a:r>
          </a:p>
          <a:p>
            <a:pPr lvl="0" algn="just"/>
            <a:r>
              <a:rPr lang="en-US" dirty="0"/>
              <a:t>To facilitate transparency, lessons learned, data tracking and the efficacy of the CBCM, agencies receiving internal SEA complaints should notify the CBCM Coordinator. The PSEA Coordinator or the respective Head of Agency (while notifying the Coordinator) will send confidential notification to the HC as “Complaint under investigation”. `</a:t>
            </a:r>
            <a:endParaRPr lang="en-GB" dirty="0"/>
          </a:p>
        </p:txBody>
      </p:sp>
    </p:spTree>
    <p:extLst>
      <p:ext uri="{BB962C8B-B14F-4D97-AF65-F5344CB8AC3E}">
        <p14:creationId xmlns:p14="http://schemas.microsoft.com/office/powerpoint/2010/main" val="351586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B3E6B-90DF-4E3A-AB2B-8DE08099533C}"/>
              </a:ext>
            </a:extLst>
          </p:cNvPr>
          <p:cNvSpPr>
            <a:spLocks noGrp="1"/>
          </p:cNvSpPr>
          <p:nvPr>
            <p:ph type="title"/>
          </p:nvPr>
        </p:nvSpPr>
        <p:spPr/>
        <p:txBody>
          <a:bodyPr/>
          <a:lstStyle/>
          <a:p>
            <a:r>
              <a:rPr lang="en-GB" b="1" dirty="0">
                <a:solidFill>
                  <a:srgbClr val="31859C"/>
                </a:solidFill>
                <a:latin typeface="Avenir Next Regular"/>
                <a:cs typeface="Avenir Next Regular"/>
              </a:rPr>
              <a:t>Inter Agency Referral Pathway……</a:t>
            </a:r>
            <a:endParaRPr lang="en-GB" dirty="0"/>
          </a:p>
        </p:txBody>
      </p:sp>
      <p:sp>
        <p:nvSpPr>
          <p:cNvPr id="3" name="Content Placeholder 2">
            <a:extLst>
              <a:ext uri="{FF2B5EF4-FFF2-40B4-BE49-F238E27FC236}">
                <a16:creationId xmlns:a16="http://schemas.microsoft.com/office/drawing/2014/main" id="{25C73309-7D68-4F98-BE6A-1FD0566522B7}"/>
              </a:ext>
            </a:extLst>
          </p:cNvPr>
          <p:cNvSpPr>
            <a:spLocks noGrp="1"/>
          </p:cNvSpPr>
          <p:nvPr>
            <p:ph idx="1"/>
          </p:nvPr>
        </p:nvSpPr>
        <p:spPr/>
        <p:txBody>
          <a:bodyPr>
            <a:normAutofit fontScale="85000" lnSpcReduction="20000"/>
          </a:bodyPr>
          <a:lstStyle/>
          <a:p>
            <a:pPr lvl="0" algn="just"/>
            <a:r>
              <a:rPr lang="en-GB" dirty="0"/>
              <a:t>To support safe, confidential and efficient inter-agency referrals, entities agree to the following procedures to receive and address complaints about another entity or from another entity</a:t>
            </a:r>
          </a:p>
          <a:p>
            <a:pPr lvl="1" algn="just"/>
            <a:r>
              <a:rPr lang="en-US" dirty="0"/>
              <a:t>The entity receiving the complaint is not responsible for investigating the complaint but must </a:t>
            </a:r>
            <a:r>
              <a:rPr lang="en-US" dirty="0" err="1"/>
              <a:t>prioritise</a:t>
            </a:r>
            <a:r>
              <a:rPr lang="en-US" dirty="0"/>
              <a:t> the safety of the survivor, witnesses, alleged perpetrator and other individuals who could potentially be affected, and should follow the procedures set out in this Mechanism. </a:t>
            </a:r>
          </a:p>
          <a:p>
            <a:pPr lvl="1" algn="just"/>
            <a:r>
              <a:rPr lang="en-GB" dirty="0"/>
              <a:t> The entity receiving the complaint shall seek the consent of the complainant to refer the complaint to the PSEA Focal Point of the agency of concern or Investigative body. </a:t>
            </a:r>
          </a:p>
          <a:p>
            <a:pPr lvl="1" algn="just"/>
            <a:r>
              <a:rPr lang="en-US" dirty="0"/>
              <a:t>Complaints will be referred between the PSEA Focal Points of the entities involved in person and in writing (email or hand-posted letter) providing the necessary information available about the complaint or allegation – using a </a:t>
            </a:r>
            <a:r>
              <a:rPr lang="en-US" dirty="0" err="1"/>
              <a:t>standardised</a:t>
            </a:r>
            <a:r>
              <a:rPr lang="en-US" dirty="0"/>
              <a:t> Complaint Referral Form</a:t>
            </a:r>
          </a:p>
          <a:p>
            <a:pPr lvl="1" algn="just"/>
            <a:r>
              <a:rPr lang="en-US" dirty="0"/>
              <a:t>Where in direct receipt of a complaint, the agency of concern shall ensure that the complaint is safely and appropriately investigated, either by itself or affiliated Investigative body as set out in this Mechanism. </a:t>
            </a:r>
          </a:p>
          <a:p>
            <a:pPr lvl="1" algn="just"/>
            <a:r>
              <a:rPr lang="en-US" dirty="0"/>
              <a:t>The entity PSEA Focal Point should acknowledge receipt of a complaint or report to the referring agency and confirm that the matter was addressed, in full consideration of confidentiality principles and the best interest of the survivor.</a:t>
            </a:r>
            <a:endParaRPr lang="en-GB" dirty="0"/>
          </a:p>
        </p:txBody>
      </p:sp>
    </p:spTree>
    <p:extLst>
      <p:ext uri="{BB962C8B-B14F-4D97-AF65-F5344CB8AC3E}">
        <p14:creationId xmlns:p14="http://schemas.microsoft.com/office/powerpoint/2010/main" val="1202839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B3E6B-90DF-4E3A-AB2B-8DE08099533C}"/>
              </a:ext>
            </a:extLst>
          </p:cNvPr>
          <p:cNvSpPr>
            <a:spLocks noGrp="1"/>
          </p:cNvSpPr>
          <p:nvPr>
            <p:ph type="title"/>
          </p:nvPr>
        </p:nvSpPr>
        <p:spPr/>
        <p:txBody>
          <a:bodyPr/>
          <a:lstStyle/>
          <a:p>
            <a:r>
              <a:rPr lang="en-GB" b="1" dirty="0">
                <a:solidFill>
                  <a:srgbClr val="31859C"/>
                </a:solidFill>
                <a:latin typeface="Avenir Next Regular"/>
                <a:cs typeface="Avenir Next Regular"/>
              </a:rPr>
              <a:t>Investigations</a:t>
            </a:r>
            <a:endParaRPr lang="en-GB" dirty="0"/>
          </a:p>
        </p:txBody>
      </p:sp>
      <p:sp>
        <p:nvSpPr>
          <p:cNvPr id="3" name="Content Placeholder 2">
            <a:extLst>
              <a:ext uri="{FF2B5EF4-FFF2-40B4-BE49-F238E27FC236}">
                <a16:creationId xmlns:a16="http://schemas.microsoft.com/office/drawing/2014/main" id="{25C73309-7D68-4F98-BE6A-1FD0566522B7}"/>
              </a:ext>
            </a:extLst>
          </p:cNvPr>
          <p:cNvSpPr>
            <a:spLocks noGrp="1"/>
          </p:cNvSpPr>
          <p:nvPr>
            <p:ph idx="1"/>
          </p:nvPr>
        </p:nvSpPr>
        <p:spPr/>
        <p:txBody>
          <a:bodyPr>
            <a:normAutofit fontScale="85000" lnSpcReduction="20000"/>
          </a:bodyPr>
          <a:lstStyle/>
          <a:p>
            <a:pPr algn="just"/>
            <a:r>
              <a:rPr lang="en-GB" dirty="0"/>
              <a:t>Always prioritise the protection of the survivor, his/her family members, witnesses and any other individuals who might be affected by an allegation or complaint and all entities will endeavour to cooperate to mitigate any potential risks during and following an investigation.</a:t>
            </a:r>
          </a:p>
          <a:p>
            <a:pPr algn="just"/>
            <a:r>
              <a:rPr lang="en-GB" dirty="0"/>
              <a:t>Undertaken exclusively by dedicated personnel of the entity of concern or by the established Investigative body affiliated with that entity, that are charged with this responsibility and who have the necessary skills and competence to undertake such investigations appropriately.</a:t>
            </a:r>
          </a:p>
          <a:p>
            <a:pPr algn="just"/>
            <a:r>
              <a:rPr lang="en-GB" dirty="0"/>
              <a:t>Each entity is responsible for ensuring adherence to its own internal investigation policies and procedures, in order to coordinate, manage, assess, investigate and respond to complaints or allegations of sexual exploitation and abuse.</a:t>
            </a:r>
          </a:p>
          <a:p>
            <a:pPr algn="just"/>
            <a:r>
              <a:rPr lang="en-US" dirty="0"/>
              <a:t>In the event an agency may lack the capacity to investigate internally, in which case the CBCM shall remain available to make a request to a standing pool of PSEA-trained investigators through the global CBCM task force. </a:t>
            </a:r>
            <a:endParaRPr lang="en-GB" dirty="0"/>
          </a:p>
        </p:txBody>
      </p:sp>
    </p:spTree>
    <p:extLst>
      <p:ext uri="{BB962C8B-B14F-4D97-AF65-F5344CB8AC3E}">
        <p14:creationId xmlns:p14="http://schemas.microsoft.com/office/powerpoint/2010/main" val="2439114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B3E6B-90DF-4E3A-AB2B-8DE08099533C}"/>
              </a:ext>
            </a:extLst>
          </p:cNvPr>
          <p:cNvSpPr>
            <a:spLocks noGrp="1"/>
          </p:cNvSpPr>
          <p:nvPr>
            <p:ph type="title"/>
          </p:nvPr>
        </p:nvSpPr>
        <p:spPr/>
        <p:txBody>
          <a:bodyPr/>
          <a:lstStyle/>
          <a:p>
            <a:r>
              <a:rPr lang="en-GB" b="1" dirty="0">
                <a:solidFill>
                  <a:srgbClr val="31859C"/>
                </a:solidFill>
                <a:latin typeface="Avenir Next Regular"/>
                <a:cs typeface="Avenir Next Regular"/>
              </a:rPr>
              <a:t>Agency information sharing on investigations/findings/reports with CBCM</a:t>
            </a:r>
            <a:endParaRPr lang="en-GB" dirty="0"/>
          </a:p>
        </p:txBody>
      </p:sp>
      <p:sp>
        <p:nvSpPr>
          <p:cNvPr id="3" name="Content Placeholder 2">
            <a:extLst>
              <a:ext uri="{FF2B5EF4-FFF2-40B4-BE49-F238E27FC236}">
                <a16:creationId xmlns:a16="http://schemas.microsoft.com/office/drawing/2014/main" id="{25C73309-7D68-4F98-BE6A-1FD0566522B7}"/>
              </a:ext>
            </a:extLst>
          </p:cNvPr>
          <p:cNvSpPr>
            <a:spLocks noGrp="1"/>
          </p:cNvSpPr>
          <p:nvPr>
            <p:ph idx="1"/>
          </p:nvPr>
        </p:nvSpPr>
        <p:spPr>
          <a:xfrm>
            <a:off x="838200" y="1595120"/>
            <a:ext cx="10515600" cy="4581843"/>
          </a:xfrm>
        </p:spPr>
        <p:txBody>
          <a:bodyPr>
            <a:normAutofit fontScale="70000" lnSpcReduction="20000"/>
          </a:bodyPr>
          <a:lstStyle/>
          <a:p>
            <a:pPr algn="just"/>
            <a:r>
              <a:rPr lang="en-GB" dirty="0"/>
              <a:t>Agencies agree, as a practical accountability tool, to share statistics on SEA cases reported and/or investigated, and disciplinary measures taken if any, CBCM whether or not the complaint was initially received through the CBCM. </a:t>
            </a:r>
          </a:p>
          <a:p>
            <a:pPr algn="just"/>
            <a:r>
              <a:rPr lang="en-GB" dirty="0"/>
              <a:t>They should provide regular updates about the status of any investigation to the CBCM in writing and/or at regular meetings - in coordination with internal investigative policies and procedures</a:t>
            </a:r>
          </a:p>
          <a:p>
            <a:pPr algn="just"/>
            <a:r>
              <a:rPr lang="en-GB" dirty="0"/>
              <a:t>Follow Data Protection Protocols and implement appropriate procedures to maintain confidentiality of all data gathered in relation to a complaint of sexual exploitation and abuse- paper file security, electronic data security</a:t>
            </a:r>
          </a:p>
          <a:p>
            <a:r>
              <a:rPr lang="en-GB" dirty="0"/>
              <a:t>For Data Tracking and Trends Analysis, the online Common Reporting Platform (CRP) developed by the global CBCM task force will be adopted for Nigeria and used by participating agencies as complaints repository for the PSEA CBCM. The CRP standardizes intake by the use of a common Incident Report Form, tracks case handling, collect the anonymized data in both a dashboard and map feature to assist in monitoring trends. Access strictly by authorisation. </a:t>
            </a:r>
          </a:p>
          <a:p>
            <a:r>
              <a:rPr lang="en-US" dirty="0"/>
              <a:t>In the absence of the CRP, agencies agree to share information on SEA complaints using the reporting template with the PSEA Coordinator, who will compile the information into an anonymous quarterly PSEA report, to be shared confidentially with the Humanitarian Coordinator. </a:t>
            </a:r>
            <a:endParaRPr lang="en-GB" dirty="0"/>
          </a:p>
        </p:txBody>
      </p:sp>
    </p:spTree>
    <p:extLst>
      <p:ext uri="{BB962C8B-B14F-4D97-AF65-F5344CB8AC3E}">
        <p14:creationId xmlns:p14="http://schemas.microsoft.com/office/powerpoint/2010/main" val="22259356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pic>
        <p:nvPicPr>
          <p:cNvPr id="461" name="Shape 461" descr="https://lh4.googleusercontent.com/sUF8dPc2Q60R8fdCwEiUXSdM2CwlXpFodngukpZMvhYEpndNZxrOmzC9vdjFyTAS7_L4wRp6J7yP_BpTAuB6ggWx2WjNDN2xKIB2VH5te1WAp2kydqL15PAw_DqE5hDYteReyCnlAr4"/>
          <p:cNvPicPr preferRelativeResize="0"/>
          <p:nvPr/>
        </p:nvPicPr>
        <p:blipFill rotWithShape="1">
          <a:blip r:embed="rId3">
            <a:alphaModFix/>
          </a:blip>
          <a:srcRect b="18293"/>
          <a:stretch/>
        </p:blipFill>
        <p:spPr>
          <a:xfrm>
            <a:off x="1524000" y="0"/>
            <a:ext cx="9144000" cy="5603400"/>
          </a:xfrm>
          <a:prstGeom prst="rect">
            <a:avLst/>
          </a:prstGeom>
          <a:noFill/>
          <a:ln>
            <a:noFill/>
          </a:ln>
        </p:spPr>
      </p:pic>
      <p:sp>
        <p:nvSpPr>
          <p:cNvPr id="463" name="Shape 463"/>
          <p:cNvSpPr txBox="1">
            <a:spLocks noGrp="1"/>
          </p:cNvSpPr>
          <p:nvPr>
            <p:ph type="sldNum" idx="12"/>
          </p:nvPr>
        </p:nvSpPr>
        <p:spPr>
          <a:xfrm>
            <a:off x="9996458" y="6217622"/>
            <a:ext cx="548700" cy="524700"/>
          </a:xfrm>
          <a:prstGeom prst="rect">
            <a:avLst/>
          </a:prstGeom>
        </p:spPr>
        <p:txBody>
          <a:bodyPr vert="horz" wrap="square" lIns="91352" tIns="91352" rIns="91352" bIns="91352" rtlCol="0" anchor="ctr" anchorCtr="0">
            <a:noAutofit/>
          </a:bodyPr>
          <a:lstStyle/>
          <a:p>
            <a:fld id="{00000000-1234-1234-1234-123412341234}" type="slidenum">
              <a:rPr lang="en"/>
              <a:pPr/>
              <a:t>18</a:t>
            </a:fld>
            <a:endParaRPr lang="en"/>
          </a:p>
        </p:txBody>
      </p:sp>
      <p:sp>
        <p:nvSpPr>
          <p:cNvPr id="464" name="Shape 464"/>
          <p:cNvSpPr txBox="1"/>
          <p:nvPr/>
        </p:nvSpPr>
        <p:spPr>
          <a:xfrm>
            <a:off x="4827451" y="5834702"/>
            <a:ext cx="2384700" cy="453000"/>
          </a:xfrm>
          <a:prstGeom prst="rect">
            <a:avLst/>
          </a:prstGeom>
          <a:noFill/>
          <a:ln>
            <a:noFill/>
          </a:ln>
        </p:spPr>
        <p:txBody>
          <a:bodyPr wrap="square" lIns="91352" tIns="91352" rIns="91352" bIns="91352" anchor="t" anchorCtr="0">
            <a:noAutofit/>
          </a:bodyPr>
          <a:lstStyle/>
          <a:p>
            <a:pPr algn="ctr">
              <a:buClr>
                <a:srgbClr val="000000"/>
              </a:buClr>
            </a:pPr>
            <a:r>
              <a:rPr lang="en" sz="2800" b="1"/>
              <a:t>Thank you!</a:t>
            </a:r>
          </a:p>
        </p:txBody>
      </p:sp>
    </p:spTree>
    <p:extLst>
      <p:ext uri="{BB962C8B-B14F-4D97-AF65-F5344CB8AC3E}">
        <p14:creationId xmlns:p14="http://schemas.microsoft.com/office/powerpoint/2010/main" val="4170315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9720EBD-8D3A-47F1-B074-FA14CBB7CC83}"/>
              </a:ext>
            </a:extLst>
          </p:cNvPr>
          <p:cNvSpPr>
            <a:spLocks noGrp="1"/>
          </p:cNvSpPr>
          <p:nvPr>
            <p:ph type="title"/>
          </p:nvPr>
        </p:nvSpPr>
        <p:spPr/>
        <p:txBody>
          <a:bodyPr/>
          <a:lstStyle/>
          <a:p>
            <a:r>
              <a:rPr lang="en-GB" b="1" dirty="0">
                <a:solidFill>
                  <a:srgbClr val="31859C"/>
                </a:solidFill>
                <a:latin typeface="Avenir Next Regular"/>
                <a:cs typeface="Avenir Next Regular"/>
              </a:rPr>
              <a:t>Why Inter Agency Coordination of PSEA CBCM in Nigeria</a:t>
            </a:r>
            <a:endParaRPr lang="en-GB" dirty="0"/>
          </a:p>
        </p:txBody>
      </p:sp>
      <p:sp>
        <p:nvSpPr>
          <p:cNvPr id="4" name="Content Placeholder 3">
            <a:extLst>
              <a:ext uri="{FF2B5EF4-FFF2-40B4-BE49-F238E27FC236}">
                <a16:creationId xmlns:a16="http://schemas.microsoft.com/office/drawing/2014/main" id="{88A6DA64-E58F-4435-A995-6464CB58128B}"/>
              </a:ext>
            </a:extLst>
          </p:cNvPr>
          <p:cNvSpPr>
            <a:spLocks noGrp="1"/>
          </p:cNvSpPr>
          <p:nvPr>
            <p:ph idx="1"/>
          </p:nvPr>
        </p:nvSpPr>
        <p:spPr/>
        <p:txBody>
          <a:bodyPr>
            <a:normAutofit fontScale="92500" lnSpcReduction="10000"/>
          </a:bodyPr>
          <a:lstStyle/>
          <a:p>
            <a:pPr algn="just"/>
            <a:r>
              <a:rPr lang="en-GB" dirty="0"/>
              <a:t>Inter agency coordination of PSEA in Nigeria involves – </a:t>
            </a:r>
          </a:p>
          <a:p>
            <a:pPr lvl="1" algn="just"/>
            <a:r>
              <a:rPr lang="en-GB" dirty="0"/>
              <a:t>Collaboration in activities for messaging and awareness raising; </a:t>
            </a:r>
          </a:p>
          <a:p>
            <a:pPr lvl="1" algn="just"/>
            <a:r>
              <a:rPr lang="en-GB" dirty="0"/>
              <a:t>Nominated FPs who meet regularly; </a:t>
            </a:r>
          </a:p>
          <a:p>
            <a:pPr lvl="1" algn="just"/>
            <a:r>
              <a:rPr lang="en-GB" dirty="0"/>
              <a:t>Coordinating complaints and referrals for victims assistance</a:t>
            </a:r>
          </a:p>
          <a:p>
            <a:pPr algn="just"/>
            <a:r>
              <a:rPr lang="en-US" dirty="0"/>
              <a:t>A CBCM is a mechanism for receiving complaints from beneficiaries that is designed based on the input of the affected community and allows reports (including SEA) to be made safely and confidentially.</a:t>
            </a:r>
          </a:p>
          <a:p>
            <a:pPr algn="just"/>
            <a:r>
              <a:rPr lang="en-US" dirty="0"/>
              <a:t>Inter-agency aspect of a CBCM makes </a:t>
            </a:r>
          </a:p>
          <a:p>
            <a:pPr lvl="1" algn="just"/>
            <a:r>
              <a:rPr lang="en-US" dirty="0"/>
              <a:t>Reporting simpler for beneficiaries who may not know the agency that employs their abuser. </a:t>
            </a:r>
          </a:p>
          <a:p>
            <a:pPr lvl="1" algn="just"/>
            <a:r>
              <a:rPr lang="en-US" dirty="0"/>
              <a:t>The joint mechanism also ensures that the complaint will be referred to the appropriate agency for follow up and potential investigation.</a:t>
            </a:r>
            <a:endParaRPr lang="en-GB" dirty="0"/>
          </a:p>
        </p:txBody>
      </p:sp>
    </p:spTree>
    <p:extLst>
      <p:ext uri="{BB962C8B-B14F-4D97-AF65-F5344CB8AC3E}">
        <p14:creationId xmlns:p14="http://schemas.microsoft.com/office/powerpoint/2010/main" val="3556370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D902434-1245-4F5F-AFBD-EB47143F79D0}"/>
              </a:ext>
            </a:extLst>
          </p:cNvPr>
          <p:cNvSpPr>
            <a:spLocks noGrp="1"/>
          </p:cNvSpPr>
          <p:nvPr>
            <p:ph type="title"/>
          </p:nvPr>
        </p:nvSpPr>
        <p:spPr>
          <a:xfrm>
            <a:off x="838200" y="365125"/>
            <a:ext cx="10515600" cy="1325563"/>
          </a:xfrm>
        </p:spPr>
        <p:txBody>
          <a:bodyPr/>
          <a:lstStyle/>
          <a:p>
            <a:r>
              <a:rPr lang="en-GB" b="1" dirty="0">
                <a:solidFill>
                  <a:srgbClr val="31859C"/>
                </a:solidFill>
                <a:latin typeface="Avenir Next Regular"/>
                <a:cs typeface="Avenir Next Regular"/>
              </a:rPr>
              <a:t>Designing the Inter-Agency PSEA CBCM</a:t>
            </a:r>
            <a:endParaRPr lang="en-GB" dirty="0"/>
          </a:p>
        </p:txBody>
      </p:sp>
      <p:sp>
        <p:nvSpPr>
          <p:cNvPr id="4" name="Content Placeholder 3">
            <a:extLst>
              <a:ext uri="{FF2B5EF4-FFF2-40B4-BE49-F238E27FC236}">
                <a16:creationId xmlns:a16="http://schemas.microsoft.com/office/drawing/2014/main" id="{9958DB39-FD83-4C84-8880-5C47D1A81F12}"/>
              </a:ext>
            </a:extLst>
          </p:cNvPr>
          <p:cNvSpPr>
            <a:spLocks noGrp="1"/>
          </p:cNvSpPr>
          <p:nvPr>
            <p:ph idx="1"/>
          </p:nvPr>
        </p:nvSpPr>
        <p:spPr/>
        <p:txBody>
          <a:bodyPr>
            <a:normAutofit fontScale="77500" lnSpcReduction="20000"/>
          </a:bodyPr>
          <a:lstStyle/>
          <a:p>
            <a:pPr algn="just"/>
            <a:r>
              <a:rPr lang="en-GB" dirty="0"/>
              <a:t>Agency self assessment checklist</a:t>
            </a:r>
          </a:p>
          <a:p>
            <a:pPr algn="just"/>
            <a:r>
              <a:rPr lang="en-GB" dirty="0"/>
              <a:t>FPs training on Inter Agency Coordination of CBCM</a:t>
            </a:r>
            <a:r>
              <a:rPr lang="en-US" dirty="0"/>
              <a:t>Supported by IOM and the global task force. 28 participants – FPs from UN, INGOs, Government agencies </a:t>
            </a:r>
            <a:r>
              <a:rPr lang="en-GB" dirty="0"/>
              <a:t> </a:t>
            </a:r>
          </a:p>
          <a:p>
            <a:pPr algn="just"/>
            <a:r>
              <a:rPr lang="en-US" dirty="0"/>
              <a:t>Beginning of discussions (on going)</a:t>
            </a:r>
          </a:p>
          <a:p>
            <a:pPr lvl="1" algn="just"/>
            <a:r>
              <a:rPr lang="en-US" dirty="0"/>
              <a:t>Security actors such as the military involved in humanitarian response</a:t>
            </a:r>
          </a:p>
          <a:p>
            <a:pPr lvl="1" algn="just"/>
            <a:r>
              <a:rPr lang="en-US" dirty="0"/>
              <a:t>Government agencies, learning </a:t>
            </a:r>
            <a:r>
              <a:rPr lang="en-US" dirty="0" err="1"/>
              <a:t>centres</a:t>
            </a:r>
            <a:endParaRPr lang="en-US" dirty="0"/>
          </a:p>
          <a:p>
            <a:pPr lvl="1" algn="just"/>
            <a:r>
              <a:rPr lang="en-US" dirty="0"/>
              <a:t>National civil society </a:t>
            </a:r>
            <a:r>
              <a:rPr lang="en-US" dirty="0" err="1"/>
              <a:t>organisations</a:t>
            </a:r>
            <a:r>
              <a:rPr lang="en-US" dirty="0"/>
              <a:t> </a:t>
            </a:r>
          </a:p>
          <a:p>
            <a:pPr algn="just"/>
            <a:r>
              <a:rPr lang="en-US" dirty="0"/>
              <a:t>Learning session for managers – OHCT level</a:t>
            </a:r>
          </a:p>
          <a:p>
            <a:pPr lvl="1" algn="just"/>
            <a:r>
              <a:rPr lang="en-US" dirty="0"/>
              <a:t>Decision on establishing an inter agency PSEA CBCM</a:t>
            </a:r>
          </a:p>
          <a:p>
            <a:pPr lvl="1" algn="just"/>
            <a:r>
              <a:rPr lang="en-US" dirty="0"/>
              <a:t>Scope of the PSEA CBCM</a:t>
            </a:r>
          </a:p>
          <a:p>
            <a:pPr lvl="1" algn="just"/>
            <a:r>
              <a:rPr lang="en-US" dirty="0"/>
              <a:t>Reporting lines and accountability</a:t>
            </a:r>
          </a:p>
          <a:p>
            <a:pPr algn="just"/>
            <a:r>
              <a:rPr lang="en-US" dirty="0"/>
              <a:t>Assessment findings – AAP and Safety Assessments</a:t>
            </a:r>
          </a:p>
          <a:p>
            <a:pPr algn="just"/>
            <a:r>
              <a:rPr lang="en-US" dirty="0"/>
              <a:t>2018 PSEA Action Plan </a:t>
            </a:r>
            <a:r>
              <a:rPr lang="en-US" dirty="0" err="1"/>
              <a:t>priorises</a:t>
            </a:r>
            <a:r>
              <a:rPr lang="en-US" dirty="0"/>
              <a:t> the implementation of an inter agency PSEA CBCM</a:t>
            </a:r>
          </a:p>
        </p:txBody>
      </p:sp>
    </p:spTree>
    <p:extLst>
      <p:ext uri="{BB962C8B-B14F-4D97-AF65-F5344CB8AC3E}">
        <p14:creationId xmlns:p14="http://schemas.microsoft.com/office/powerpoint/2010/main" val="1600849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50106"/>
          </a:xfrm>
        </p:spPr>
        <p:txBody>
          <a:bodyPr>
            <a:normAutofit fontScale="90000"/>
          </a:bodyPr>
          <a:lstStyle/>
          <a:p>
            <a:br>
              <a:rPr lang="en-GB" sz="3200" b="1" dirty="0">
                <a:solidFill>
                  <a:schemeClr val="accent5">
                    <a:lumMod val="75000"/>
                  </a:schemeClr>
                </a:solidFill>
              </a:rPr>
            </a:br>
            <a:r>
              <a:rPr lang="en-GB" sz="4000" b="1" dirty="0">
                <a:solidFill>
                  <a:schemeClr val="accent5">
                    <a:lumMod val="75000"/>
                  </a:schemeClr>
                </a:solidFill>
                <a:latin typeface="Avenir Next Regular"/>
                <a:cs typeface="Avenir Next Regular"/>
              </a:rPr>
              <a:t>Content of the Mechanism </a:t>
            </a:r>
            <a:br>
              <a:rPr lang="en-GB" sz="4000" b="1" dirty="0">
                <a:solidFill>
                  <a:schemeClr val="accent5">
                    <a:lumMod val="75000"/>
                  </a:schemeClr>
                </a:solidFill>
                <a:latin typeface="Avenir Next Regular"/>
                <a:cs typeface="Avenir Next Regular"/>
              </a:rPr>
            </a:br>
            <a:endParaRPr lang="en-GB" sz="4000" b="1" dirty="0">
              <a:solidFill>
                <a:schemeClr val="accent5">
                  <a:lumMod val="75000"/>
                </a:schemeClr>
              </a:solidFill>
              <a:latin typeface="Avenir Next Regular"/>
              <a:cs typeface="Avenir Next Regular"/>
            </a:endParaRPr>
          </a:p>
        </p:txBody>
      </p:sp>
      <p:sp>
        <p:nvSpPr>
          <p:cNvPr id="3" name="Content Placeholder 2"/>
          <p:cNvSpPr>
            <a:spLocks noGrp="1"/>
          </p:cNvSpPr>
          <p:nvPr>
            <p:ph idx="1"/>
          </p:nvPr>
        </p:nvSpPr>
        <p:spPr>
          <a:xfrm>
            <a:off x="838200" y="1242874"/>
            <a:ext cx="10515600" cy="4934089"/>
          </a:xfrm>
        </p:spPr>
        <p:txBody>
          <a:bodyPr>
            <a:normAutofit fontScale="92500" lnSpcReduction="20000"/>
          </a:bodyPr>
          <a:lstStyle/>
          <a:p>
            <a:pPr marL="514350" indent="-514350">
              <a:buFont typeface="+mj-lt"/>
              <a:buAutoNum type="arabicPeriod"/>
            </a:pPr>
            <a:r>
              <a:rPr lang="en-GB" dirty="0">
                <a:latin typeface="Avenir Next Regular"/>
                <a:cs typeface="Avenir Next Regular"/>
              </a:rPr>
              <a:t>Introduction</a:t>
            </a:r>
          </a:p>
          <a:p>
            <a:pPr marL="514350" indent="-514350">
              <a:buFont typeface="+mj-lt"/>
              <a:buAutoNum type="arabicPeriod"/>
            </a:pPr>
            <a:r>
              <a:rPr lang="en-GB" dirty="0">
                <a:latin typeface="Avenir Next Regular"/>
                <a:cs typeface="Avenir Next Regular"/>
              </a:rPr>
              <a:t>The Mechanism</a:t>
            </a:r>
          </a:p>
          <a:p>
            <a:pPr marL="971550" lvl="1" indent="-514350">
              <a:buFont typeface="+mj-lt"/>
              <a:buAutoNum type="arabicPeriod"/>
            </a:pPr>
            <a:r>
              <a:rPr lang="en-GB" dirty="0">
                <a:latin typeface="Avenir Next Regular"/>
                <a:cs typeface="Avenir Next Regular"/>
              </a:rPr>
              <a:t>The design of the Inter Agency SEA CBCM</a:t>
            </a:r>
          </a:p>
          <a:p>
            <a:pPr marL="971550" lvl="1" indent="-514350">
              <a:buFont typeface="+mj-lt"/>
              <a:buAutoNum type="arabicPeriod"/>
            </a:pPr>
            <a:r>
              <a:rPr lang="en-GB" dirty="0">
                <a:latin typeface="Avenir Next Regular"/>
                <a:cs typeface="Avenir Next Regular"/>
              </a:rPr>
              <a:t>Scope of the Mechanism</a:t>
            </a:r>
          </a:p>
          <a:p>
            <a:pPr marL="971550" lvl="1" indent="-514350">
              <a:buFont typeface="+mj-lt"/>
              <a:buAutoNum type="arabicPeriod"/>
            </a:pPr>
            <a:r>
              <a:rPr lang="en-GB" dirty="0">
                <a:latin typeface="Avenir Next Regular"/>
                <a:cs typeface="Avenir Next Regular"/>
              </a:rPr>
              <a:t>Roles and responsibilities of the CBCM stakeholders</a:t>
            </a:r>
          </a:p>
          <a:p>
            <a:pPr marL="514350" indent="-514350">
              <a:buFont typeface="+mj-lt"/>
              <a:buAutoNum type="arabicPeriod"/>
            </a:pPr>
            <a:r>
              <a:rPr lang="en-GB" dirty="0">
                <a:latin typeface="Avenir Next Regular"/>
                <a:cs typeface="Avenir Next Regular"/>
              </a:rPr>
              <a:t>Guiding principles</a:t>
            </a:r>
          </a:p>
          <a:p>
            <a:pPr marL="514350" indent="-514350">
              <a:buFont typeface="+mj-lt"/>
              <a:buAutoNum type="arabicPeriod"/>
            </a:pPr>
            <a:r>
              <a:rPr lang="en-GB" dirty="0">
                <a:latin typeface="Avenir Next Regular"/>
                <a:cs typeface="Avenir Next Regular"/>
              </a:rPr>
              <a:t>Complaint mechanism procedures</a:t>
            </a:r>
          </a:p>
          <a:p>
            <a:pPr marL="971550" lvl="1" indent="-514350">
              <a:buFont typeface="+mj-lt"/>
              <a:buAutoNum type="arabicPeriod"/>
            </a:pPr>
            <a:r>
              <a:rPr lang="en-GB" dirty="0">
                <a:latin typeface="Avenir Next Regular"/>
                <a:cs typeface="Avenir Next Regular"/>
              </a:rPr>
              <a:t>Receiving complaints and reports through the CBCM</a:t>
            </a:r>
          </a:p>
          <a:p>
            <a:pPr marL="971550" lvl="1" indent="-514350">
              <a:buFont typeface="+mj-lt"/>
              <a:buAutoNum type="arabicPeriod"/>
            </a:pPr>
            <a:r>
              <a:rPr lang="en-GB" dirty="0">
                <a:latin typeface="Avenir Next Regular"/>
                <a:cs typeface="Avenir Next Regular"/>
              </a:rPr>
              <a:t>Processing complaints</a:t>
            </a:r>
          </a:p>
          <a:p>
            <a:pPr marL="971550" lvl="1" indent="-514350">
              <a:buFont typeface="+mj-lt"/>
              <a:buAutoNum type="arabicPeriod"/>
            </a:pPr>
            <a:r>
              <a:rPr lang="en-GB" dirty="0">
                <a:latin typeface="Avenir Next Regular"/>
                <a:cs typeface="Avenir Next Regular"/>
              </a:rPr>
              <a:t>Investigations</a:t>
            </a:r>
          </a:p>
          <a:p>
            <a:pPr marL="971550" lvl="1" indent="-514350">
              <a:buFont typeface="+mj-lt"/>
              <a:buAutoNum type="arabicPeriod"/>
            </a:pPr>
            <a:r>
              <a:rPr lang="en-GB" dirty="0">
                <a:latin typeface="Avenir Next Regular"/>
                <a:cs typeface="Avenir Next Regular"/>
              </a:rPr>
              <a:t>Inter agency sharing of investigation status and findings with the CBCM</a:t>
            </a:r>
          </a:p>
          <a:p>
            <a:pPr marL="514350" indent="-514350">
              <a:buFont typeface="+mj-lt"/>
              <a:buAutoNum type="arabicPeriod"/>
            </a:pPr>
            <a:r>
              <a:rPr lang="en-GB" dirty="0">
                <a:latin typeface="Avenir Next Regular"/>
                <a:cs typeface="Avenir Next Regular"/>
              </a:rPr>
              <a:t>Engagement, implementation and addressing challenges</a:t>
            </a:r>
          </a:p>
          <a:p>
            <a:pPr marL="514350" indent="-514350">
              <a:buFont typeface="+mj-lt"/>
              <a:buAutoNum type="arabicPeriod"/>
            </a:pPr>
            <a:r>
              <a:rPr lang="en-GB" dirty="0">
                <a:latin typeface="Avenir Next Regular"/>
                <a:cs typeface="Avenir Next Regular"/>
              </a:rPr>
              <a:t>Annexes</a:t>
            </a:r>
          </a:p>
        </p:txBody>
      </p:sp>
    </p:spTree>
    <p:extLst>
      <p:ext uri="{BB962C8B-B14F-4D97-AF65-F5344CB8AC3E}">
        <p14:creationId xmlns:p14="http://schemas.microsoft.com/office/powerpoint/2010/main" val="3255159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A95BE-2379-4F3B-B16C-A64751E6013D}"/>
              </a:ext>
            </a:extLst>
          </p:cNvPr>
          <p:cNvSpPr>
            <a:spLocks noGrp="1"/>
          </p:cNvSpPr>
          <p:nvPr>
            <p:ph type="title"/>
          </p:nvPr>
        </p:nvSpPr>
        <p:spPr/>
        <p:txBody>
          <a:bodyPr/>
          <a:lstStyle/>
          <a:p>
            <a:r>
              <a:rPr lang="en-GB" b="1" dirty="0">
                <a:solidFill>
                  <a:srgbClr val="31859C"/>
                </a:solidFill>
                <a:latin typeface="Avenir Next Regular"/>
                <a:cs typeface="Avenir Next Regular"/>
              </a:rPr>
              <a:t>The Design of the Mechanism</a:t>
            </a:r>
            <a:endParaRPr lang="en-GB" dirty="0"/>
          </a:p>
        </p:txBody>
      </p:sp>
      <p:sp>
        <p:nvSpPr>
          <p:cNvPr id="3" name="Content Placeholder 2">
            <a:extLst>
              <a:ext uri="{FF2B5EF4-FFF2-40B4-BE49-F238E27FC236}">
                <a16:creationId xmlns:a16="http://schemas.microsoft.com/office/drawing/2014/main" id="{FE6AE284-8E76-4E04-B4FC-860D7612DC36}"/>
              </a:ext>
            </a:extLst>
          </p:cNvPr>
          <p:cNvSpPr>
            <a:spLocks noGrp="1"/>
          </p:cNvSpPr>
          <p:nvPr>
            <p:ph idx="1"/>
          </p:nvPr>
        </p:nvSpPr>
        <p:spPr/>
        <p:txBody>
          <a:bodyPr>
            <a:normAutofit fontScale="77500" lnSpcReduction="20000"/>
          </a:bodyPr>
          <a:lstStyle/>
          <a:p>
            <a:pPr algn="just"/>
            <a:r>
              <a:rPr lang="en-US" dirty="0"/>
              <a:t>To enable the reception of allegations of SEA through an integrated complaints mechanism and the provision of referrals between the agencies in an effective, safe, confidential, transparent and accessible manner reducing impunity and ensuring protection of survivors and witnesses.</a:t>
            </a:r>
          </a:p>
          <a:p>
            <a:pPr algn="just"/>
            <a:r>
              <a:rPr lang="en-GB" dirty="0"/>
              <a:t>Intended to enhance the implementation of each agency’s existing Code of Conduct, policy, standards and regulations that guide the behaviour of personnel.</a:t>
            </a:r>
          </a:p>
          <a:p>
            <a:pPr algn="just"/>
            <a:r>
              <a:rPr lang="en-US" dirty="0"/>
              <a:t>Informed by findings from community consultations carried out by the Accountability to Affected Persons (AAP) working group focusing on existing community based complaints and feedback mechanisms. </a:t>
            </a:r>
          </a:p>
          <a:p>
            <a:pPr algn="just"/>
            <a:r>
              <a:rPr lang="en-US" dirty="0"/>
              <a:t>Enhanced by various reports from safety assessments conducted in selected IDP Camps by GBV Sub Sector partners that outlines some preferred channels for reporting for reporting GBV related concerns especially by women and girls.</a:t>
            </a:r>
          </a:p>
          <a:p>
            <a:pPr algn="just"/>
            <a:r>
              <a:rPr lang="en-US" dirty="0"/>
              <a:t>Been developed through discussions and consultations amongst the PSEA Network Focal Points and contextualized to the circumstances of conflict affected persons in Nigeria.</a:t>
            </a:r>
            <a:endParaRPr lang="en-GB" dirty="0"/>
          </a:p>
          <a:p>
            <a:endParaRPr lang="en-GB" dirty="0"/>
          </a:p>
        </p:txBody>
      </p:sp>
    </p:spTree>
    <p:extLst>
      <p:ext uri="{BB962C8B-B14F-4D97-AF65-F5344CB8AC3E}">
        <p14:creationId xmlns:p14="http://schemas.microsoft.com/office/powerpoint/2010/main" val="3759505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534A2-AF43-4A03-8409-A3599BDA96B4}"/>
              </a:ext>
            </a:extLst>
          </p:cNvPr>
          <p:cNvSpPr>
            <a:spLocks noGrp="1"/>
          </p:cNvSpPr>
          <p:nvPr>
            <p:ph type="title"/>
          </p:nvPr>
        </p:nvSpPr>
        <p:spPr/>
        <p:txBody>
          <a:bodyPr/>
          <a:lstStyle/>
          <a:p>
            <a:r>
              <a:rPr lang="en-GB" b="1" dirty="0">
                <a:solidFill>
                  <a:srgbClr val="31859C"/>
                </a:solidFill>
                <a:latin typeface="Avenir Next Regular"/>
                <a:cs typeface="Avenir Next Regular"/>
              </a:rPr>
              <a:t>The Scope of the Mechanism</a:t>
            </a:r>
            <a:endParaRPr lang="en-GB" dirty="0"/>
          </a:p>
        </p:txBody>
      </p:sp>
      <p:sp>
        <p:nvSpPr>
          <p:cNvPr id="3" name="Content Placeholder 2">
            <a:extLst>
              <a:ext uri="{FF2B5EF4-FFF2-40B4-BE49-F238E27FC236}">
                <a16:creationId xmlns:a16="http://schemas.microsoft.com/office/drawing/2014/main" id="{2DED55C4-22B1-4ACB-80E8-D1E7A2A40FBB}"/>
              </a:ext>
            </a:extLst>
          </p:cNvPr>
          <p:cNvSpPr>
            <a:spLocks noGrp="1"/>
          </p:cNvSpPr>
          <p:nvPr>
            <p:ph idx="1"/>
          </p:nvPr>
        </p:nvSpPr>
        <p:spPr/>
        <p:txBody>
          <a:bodyPr>
            <a:normAutofit fontScale="77500" lnSpcReduction="20000"/>
          </a:bodyPr>
          <a:lstStyle/>
          <a:p>
            <a:pPr algn="just"/>
            <a:r>
              <a:rPr lang="en-US" dirty="0"/>
              <a:t>Applies to members of the PSEA Network in Nigeria’s humanitarian response</a:t>
            </a:r>
          </a:p>
          <a:p>
            <a:pPr algn="just"/>
            <a:r>
              <a:rPr lang="en-US" dirty="0"/>
              <a:t>While the geographical scope will primarily focus on the most conflict affected states in the North-East State, it will also apply in other states where the humanitarian leadership – HCT/UNCT has activated the humanitarian response architecture. </a:t>
            </a:r>
          </a:p>
          <a:p>
            <a:pPr algn="just"/>
            <a:r>
              <a:rPr lang="en-US" dirty="0"/>
              <a:t>Applicable to all humanitarian staff, associated personnel, third party agreements, volunteers and actors participating in the PSEA Network</a:t>
            </a:r>
          </a:p>
          <a:p>
            <a:pPr algn="just"/>
            <a:r>
              <a:rPr lang="en-US" dirty="0"/>
              <a:t>It important to ensure strong linkages between the CBCM and other relevant accountability mechanisms and therefore appropriate referrals need to be ensured. </a:t>
            </a:r>
          </a:p>
          <a:p>
            <a:pPr algn="just"/>
            <a:r>
              <a:rPr lang="en-US" dirty="0"/>
              <a:t>Through developing formal cooperation and information sharing agreements with relevant institutions, to facilitate reporting and referral of SEA cases guided by the principles in this CBCM.</a:t>
            </a:r>
          </a:p>
          <a:p>
            <a:pPr algn="just"/>
            <a:r>
              <a:rPr lang="en-US" dirty="0"/>
              <a:t>Primarily focused on receiving and referring SEA complaints by humanitarian personnel, Internally Displaced Persons and host community members. -  will have a means to record and transfer broader </a:t>
            </a:r>
            <a:r>
              <a:rPr lang="en-US" dirty="0" err="1"/>
              <a:t>programme</a:t>
            </a:r>
            <a:r>
              <a:rPr lang="en-US" dirty="0"/>
              <a:t>-related complaints to the relevant agency or sector for follow up. </a:t>
            </a:r>
          </a:p>
          <a:p>
            <a:endParaRPr lang="en-GB" dirty="0"/>
          </a:p>
        </p:txBody>
      </p:sp>
    </p:spTree>
    <p:extLst>
      <p:ext uri="{BB962C8B-B14F-4D97-AF65-F5344CB8AC3E}">
        <p14:creationId xmlns:p14="http://schemas.microsoft.com/office/powerpoint/2010/main" val="3139423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2DD31-5231-46FA-88B5-C4F7F63D9C4D}"/>
              </a:ext>
            </a:extLst>
          </p:cNvPr>
          <p:cNvSpPr>
            <a:spLocks noGrp="1"/>
          </p:cNvSpPr>
          <p:nvPr>
            <p:ph type="title"/>
          </p:nvPr>
        </p:nvSpPr>
        <p:spPr/>
        <p:txBody>
          <a:bodyPr/>
          <a:lstStyle/>
          <a:p>
            <a:r>
              <a:rPr lang="en-GB" b="1" dirty="0">
                <a:solidFill>
                  <a:srgbClr val="31859C"/>
                </a:solidFill>
                <a:latin typeface="Avenir Next Regular"/>
                <a:cs typeface="Avenir Next Regular"/>
              </a:rPr>
              <a:t>Roles and Responsibilities</a:t>
            </a:r>
            <a:endParaRPr lang="en-GB" dirty="0"/>
          </a:p>
        </p:txBody>
      </p:sp>
      <p:sp>
        <p:nvSpPr>
          <p:cNvPr id="3" name="Content Placeholder 2">
            <a:extLst>
              <a:ext uri="{FF2B5EF4-FFF2-40B4-BE49-F238E27FC236}">
                <a16:creationId xmlns:a16="http://schemas.microsoft.com/office/drawing/2014/main" id="{31741E00-2D23-4F47-A216-89DAED3BA7BC}"/>
              </a:ext>
            </a:extLst>
          </p:cNvPr>
          <p:cNvSpPr>
            <a:spLocks noGrp="1"/>
          </p:cNvSpPr>
          <p:nvPr>
            <p:ph idx="1"/>
          </p:nvPr>
        </p:nvSpPr>
        <p:spPr>
          <a:xfrm>
            <a:off x="838200" y="1756961"/>
            <a:ext cx="10515600" cy="4351338"/>
          </a:xfrm>
        </p:spPr>
        <p:txBody>
          <a:bodyPr>
            <a:normAutofit fontScale="85000" lnSpcReduction="20000"/>
          </a:bodyPr>
          <a:lstStyle/>
          <a:p>
            <a:pPr algn="just">
              <a:defRPr/>
            </a:pPr>
            <a:r>
              <a:rPr lang="en-US" b="1" dirty="0"/>
              <a:t>HC/DHC</a:t>
            </a:r>
            <a:r>
              <a:rPr lang="en-US" dirty="0"/>
              <a:t>: Overall leadership authority, Takes updates from PSEA coordinator; As HC, responsible for country reports on PSEA progress made in-country; Does advocacy at global level</a:t>
            </a:r>
          </a:p>
          <a:p>
            <a:pPr algn="just">
              <a:defRPr/>
            </a:pPr>
            <a:r>
              <a:rPr lang="en-US" b="1" dirty="0"/>
              <a:t>HCT/OHCT/Steering Committee: </a:t>
            </a:r>
            <a:r>
              <a:rPr lang="en-US" dirty="0"/>
              <a:t>Senior Management representatives; Guidance and oversight; Make PSEA-related decisions for their agency; Regular progress meetings; Development of SOPs for CBCM; Maintenance of the CBCM</a:t>
            </a:r>
          </a:p>
          <a:p>
            <a:pPr marL="171450" indent="-171450" algn="just">
              <a:defRPr/>
            </a:pPr>
            <a:r>
              <a:rPr lang="en-US" b="1" dirty="0"/>
              <a:t>PSEA Focal Points: </a:t>
            </a:r>
            <a:r>
              <a:rPr lang="en-US" dirty="0"/>
              <a:t>Nominated agency staff; Face of the PSEA framework/CBCM to the community; Take complaints – reporting; Conduct awareness-raising events; Regular collaboration meetings and participation in the PSEA taskforce/network</a:t>
            </a:r>
          </a:p>
          <a:p>
            <a:pPr algn="just">
              <a:defRPr/>
            </a:pPr>
            <a:r>
              <a:rPr lang="en-US" b="1" dirty="0"/>
              <a:t>PSEA Coordinator: </a:t>
            </a:r>
            <a:r>
              <a:rPr lang="en-US" dirty="0"/>
              <a:t>Independent actor to push PSEA momentum; Champion the CBCM; Work with stakeholders and the Humanitarian Coordinator; Coordinate inter-agency meetings; Independent complaint review function</a:t>
            </a:r>
          </a:p>
          <a:p>
            <a:pPr algn="just">
              <a:defRPr/>
            </a:pPr>
            <a:r>
              <a:rPr lang="en-US" b="1" dirty="0"/>
              <a:t>PSEA Task Force/ Core team: </a:t>
            </a:r>
            <a:r>
              <a:rPr lang="en-US" dirty="0"/>
              <a:t>Support the coordinator; perform the role of clearing house; field missions; strategic guidance </a:t>
            </a:r>
          </a:p>
          <a:p>
            <a:endParaRPr lang="en-GB" dirty="0"/>
          </a:p>
        </p:txBody>
      </p:sp>
    </p:spTree>
    <p:extLst>
      <p:ext uri="{BB962C8B-B14F-4D97-AF65-F5344CB8AC3E}">
        <p14:creationId xmlns:p14="http://schemas.microsoft.com/office/powerpoint/2010/main" val="2840118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1434DE7-672A-442C-A0C4-24AF1C1992E3}"/>
              </a:ext>
            </a:extLst>
          </p:cNvPr>
          <p:cNvSpPr>
            <a:spLocks noGrp="1"/>
          </p:cNvSpPr>
          <p:nvPr>
            <p:ph type="body" idx="1"/>
          </p:nvPr>
        </p:nvSpPr>
        <p:spPr>
          <a:xfrm>
            <a:off x="458048" y="150920"/>
            <a:ext cx="5157787" cy="827195"/>
          </a:xfrm>
        </p:spPr>
        <p:txBody>
          <a:bodyPr/>
          <a:lstStyle/>
          <a:p>
            <a:r>
              <a:rPr lang="en-GB" dirty="0">
                <a:solidFill>
                  <a:srgbClr val="31859C"/>
                </a:solidFill>
                <a:latin typeface="Avenir Next Regular"/>
                <a:cs typeface="Avenir Next Regular"/>
              </a:rPr>
              <a:t>Guiding principles</a:t>
            </a:r>
            <a:endParaRPr lang="en-GB" dirty="0"/>
          </a:p>
        </p:txBody>
      </p:sp>
      <p:sp>
        <p:nvSpPr>
          <p:cNvPr id="3" name="Content Placeholder 2">
            <a:extLst>
              <a:ext uri="{FF2B5EF4-FFF2-40B4-BE49-F238E27FC236}">
                <a16:creationId xmlns:a16="http://schemas.microsoft.com/office/drawing/2014/main" id="{911218B4-F7D9-4737-B148-3673CB8A198B}"/>
              </a:ext>
            </a:extLst>
          </p:cNvPr>
          <p:cNvSpPr>
            <a:spLocks noGrp="1"/>
          </p:cNvSpPr>
          <p:nvPr>
            <p:ph sz="half" idx="2"/>
          </p:nvPr>
        </p:nvSpPr>
        <p:spPr>
          <a:xfrm>
            <a:off x="839788" y="1242874"/>
            <a:ext cx="5157787" cy="4946789"/>
          </a:xfrm>
        </p:spPr>
        <p:txBody>
          <a:bodyPr>
            <a:normAutofit/>
          </a:bodyPr>
          <a:lstStyle/>
          <a:p>
            <a:r>
              <a:rPr lang="en-US" sz="2000" dirty="0"/>
              <a:t> Survivor </a:t>
            </a:r>
            <a:r>
              <a:rPr lang="en-US" sz="2000" dirty="0" err="1"/>
              <a:t>centred</a:t>
            </a:r>
            <a:r>
              <a:rPr lang="en-US" sz="2000" dirty="0"/>
              <a:t> approach</a:t>
            </a:r>
          </a:p>
          <a:p>
            <a:r>
              <a:rPr lang="en-US" sz="2000" dirty="0"/>
              <a:t>Safety &amp; Well-Being</a:t>
            </a:r>
          </a:p>
          <a:p>
            <a:r>
              <a:rPr lang="en-US" sz="2000" dirty="0"/>
              <a:t> Confidentiality</a:t>
            </a:r>
          </a:p>
          <a:p>
            <a:r>
              <a:rPr lang="en-US" sz="2000" dirty="0"/>
              <a:t>Standards of Conduct</a:t>
            </a:r>
          </a:p>
          <a:p>
            <a:r>
              <a:rPr lang="en-US" sz="2000" dirty="0"/>
              <a:t>Zero tolerance</a:t>
            </a:r>
          </a:p>
          <a:p>
            <a:r>
              <a:rPr lang="en-US" sz="2000" dirty="0"/>
              <a:t> Transparency</a:t>
            </a:r>
          </a:p>
          <a:p>
            <a:r>
              <a:rPr lang="en-US" sz="2000" dirty="0"/>
              <a:t>Feedback</a:t>
            </a:r>
          </a:p>
          <a:p>
            <a:r>
              <a:rPr lang="en-US" sz="2000" dirty="0"/>
              <a:t>Accessibility</a:t>
            </a:r>
          </a:p>
          <a:p>
            <a:r>
              <a:rPr lang="en-US" sz="2000" dirty="0"/>
              <a:t>Survivor </a:t>
            </a:r>
            <a:r>
              <a:rPr lang="en-US" sz="2000" dirty="0" err="1"/>
              <a:t>centred</a:t>
            </a:r>
            <a:r>
              <a:rPr lang="en-US" sz="2000" dirty="0"/>
              <a:t> approach</a:t>
            </a:r>
          </a:p>
          <a:p>
            <a:r>
              <a:rPr lang="en-US" sz="2000" dirty="0"/>
              <a:t>Partnership and cooperation</a:t>
            </a:r>
          </a:p>
          <a:p>
            <a:r>
              <a:rPr lang="en-US" sz="2000" dirty="0"/>
              <a:t>Special considerations for children</a:t>
            </a:r>
          </a:p>
          <a:p>
            <a:pPr marL="0" indent="0">
              <a:buNone/>
            </a:pPr>
            <a:endParaRPr lang="en-US" sz="2000" dirty="0"/>
          </a:p>
        </p:txBody>
      </p:sp>
      <p:sp>
        <p:nvSpPr>
          <p:cNvPr id="5" name="Text Placeholder 4">
            <a:extLst>
              <a:ext uri="{FF2B5EF4-FFF2-40B4-BE49-F238E27FC236}">
                <a16:creationId xmlns:a16="http://schemas.microsoft.com/office/drawing/2014/main" id="{2C800593-6F42-457E-921F-604A2A09D531}"/>
              </a:ext>
            </a:extLst>
          </p:cNvPr>
          <p:cNvSpPr>
            <a:spLocks noGrp="1"/>
          </p:cNvSpPr>
          <p:nvPr>
            <p:ph type="body" sz="quarter" idx="3"/>
          </p:nvPr>
        </p:nvSpPr>
        <p:spPr>
          <a:xfrm>
            <a:off x="6172200" y="225225"/>
            <a:ext cx="5183188" cy="823912"/>
          </a:xfrm>
        </p:spPr>
        <p:txBody>
          <a:bodyPr/>
          <a:lstStyle/>
          <a:p>
            <a:r>
              <a:rPr lang="en-GB" dirty="0">
                <a:solidFill>
                  <a:srgbClr val="31859C"/>
                </a:solidFill>
                <a:latin typeface="Avenir Next Regular"/>
                <a:cs typeface="Avenir Next Regular"/>
              </a:rPr>
              <a:t>Receiving Complaints and Reports</a:t>
            </a:r>
            <a:endParaRPr lang="en-GB" dirty="0"/>
          </a:p>
        </p:txBody>
      </p:sp>
      <p:sp>
        <p:nvSpPr>
          <p:cNvPr id="6" name="Content Placeholder 5">
            <a:extLst>
              <a:ext uri="{FF2B5EF4-FFF2-40B4-BE49-F238E27FC236}">
                <a16:creationId xmlns:a16="http://schemas.microsoft.com/office/drawing/2014/main" id="{762DD6FB-05A5-422C-A91D-BEA0F4C05860}"/>
              </a:ext>
            </a:extLst>
          </p:cNvPr>
          <p:cNvSpPr>
            <a:spLocks noGrp="1"/>
          </p:cNvSpPr>
          <p:nvPr>
            <p:ph sz="quarter" idx="4"/>
          </p:nvPr>
        </p:nvSpPr>
        <p:spPr>
          <a:xfrm>
            <a:off x="6172200" y="1242874"/>
            <a:ext cx="5183188" cy="4946789"/>
          </a:xfrm>
        </p:spPr>
        <p:txBody>
          <a:bodyPr/>
          <a:lstStyle/>
          <a:p>
            <a:pPr marL="0" indent="0">
              <a:buNone/>
            </a:pPr>
            <a:r>
              <a:rPr lang="en-US" dirty="0"/>
              <a:t>SEA allegations may be reported by</a:t>
            </a:r>
          </a:p>
          <a:p>
            <a:r>
              <a:rPr lang="en-US" dirty="0"/>
              <a:t>Directly by the survivor or </a:t>
            </a:r>
          </a:p>
          <a:p>
            <a:r>
              <a:rPr lang="en-US" dirty="0"/>
              <a:t>Anyone who has a suspicion or a concern </a:t>
            </a:r>
            <a:r>
              <a:rPr lang="en-US" dirty="0" err="1"/>
              <a:t>i.e</a:t>
            </a:r>
            <a:r>
              <a:rPr lang="en-US" dirty="0"/>
              <a:t> </a:t>
            </a:r>
          </a:p>
          <a:p>
            <a:pPr marL="0" indent="0">
              <a:buNone/>
            </a:pPr>
            <a:endParaRPr lang="en-US" dirty="0"/>
          </a:p>
          <a:p>
            <a:pPr lvl="1"/>
            <a:r>
              <a:rPr lang="en-US" dirty="0"/>
              <a:t>humanitarian personnel, </a:t>
            </a:r>
          </a:p>
          <a:p>
            <a:pPr lvl="1"/>
            <a:r>
              <a:rPr lang="en-US" dirty="0"/>
              <a:t>Internally Displaced Persons and </a:t>
            </a:r>
          </a:p>
          <a:p>
            <a:pPr lvl="1"/>
            <a:r>
              <a:rPr lang="en-US" dirty="0"/>
              <a:t>host community members. </a:t>
            </a:r>
            <a:endParaRPr lang="en-GB" dirty="0"/>
          </a:p>
        </p:txBody>
      </p:sp>
    </p:spTree>
    <p:extLst>
      <p:ext uri="{BB962C8B-B14F-4D97-AF65-F5344CB8AC3E}">
        <p14:creationId xmlns:p14="http://schemas.microsoft.com/office/powerpoint/2010/main" val="3165234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79891-CB22-4652-9A39-CBE99524C539}"/>
              </a:ext>
            </a:extLst>
          </p:cNvPr>
          <p:cNvSpPr>
            <a:spLocks noGrp="1"/>
          </p:cNvSpPr>
          <p:nvPr>
            <p:ph type="title"/>
          </p:nvPr>
        </p:nvSpPr>
        <p:spPr/>
        <p:txBody>
          <a:bodyPr/>
          <a:lstStyle/>
          <a:p>
            <a:r>
              <a:rPr lang="en-GB" b="1" dirty="0">
                <a:solidFill>
                  <a:srgbClr val="31859C"/>
                </a:solidFill>
                <a:latin typeface="Avenir Next Regular"/>
                <a:cs typeface="Avenir Next Regular"/>
              </a:rPr>
              <a:t>Reporting channels – For affected persons </a:t>
            </a:r>
            <a:endParaRPr lang="en-GB" dirty="0"/>
          </a:p>
        </p:txBody>
      </p:sp>
      <p:sp>
        <p:nvSpPr>
          <p:cNvPr id="3" name="Content Placeholder 2">
            <a:extLst>
              <a:ext uri="{FF2B5EF4-FFF2-40B4-BE49-F238E27FC236}">
                <a16:creationId xmlns:a16="http://schemas.microsoft.com/office/drawing/2014/main" id="{3A203356-CB23-4D43-91B3-71B6931CB4FE}"/>
              </a:ext>
            </a:extLst>
          </p:cNvPr>
          <p:cNvSpPr>
            <a:spLocks noGrp="1"/>
          </p:cNvSpPr>
          <p:nvPr>
            <p:ph idx="1"/>
          </p:nvPr>
        </p:nvSpPr>
        <p:spPr/>
        <p:txBody>
          <a:bodyPr>
            <a:normAutofit lnSpcReduction="10000"/>
          </a:bodyPr>
          <a:lstStyle/>
          <a:p>
            <a:r>
              <a:rPr lang="en-GB" dirty="0"/>
              <a:t>Direct in person reporting  - multiple entry points </a:t>
            </a:r>
          </a:p>
          <a:p>
            <a:pPr lvl="1"/>
            <a:r>
              <a:rPr lang="en-GB" dirty="0"/>
              <a:t>WGFS</a:t>
            </a:r>
          </a:p>
          <a:p>
            <a:pPr lvl="1"/>
            <a:r>
              <a:rPr lang="en-GB" dirty="0"/>
              <a:t>Child Friendly Spaces (CFS)</a:t>
            </a:r>
          </a:p>
          <a:p>
            <a:pPr lvl="1"/>
            <a:r>
              <a:rPr lang="en-GB" dirty="0"/>
              <a:t>Adolescent/youth friendly spaces</a:t>
            </a:r>
          </a:p>
          <a:p>
            <a:pPr lvl="1"/>
            <a:r>
              <a:rPr lang="en-GB" dirty="0"/>
              <a:t>Schools and learning or activity </a:t>
            </a:r>
            <a:r>
              <a:rPr lang="en-GB" dirty="0" err="1"/>
              <a:t>centress</a:t>
            </a:r>
            <a:endParaRPr lang="en-GB" dirty="0"/>
          </a:p>
          <a:p>
            <a:pPr lvl="1"/>
            <a:r>
              <a:rPr lang="en-GB" dirty="0"/>
              <a:t>Complaints boxes</a:t>
            </a:r>
          </a:p>
          <a:p>
            <a:pPr lvl="1"/>
            <a:r>
              <a:rPr lang="en-GB" dirty="0"/>
              <a:t>Dedicate telephone helplines with SMS, email</a:t>
            </a:r>
          </a:p>
          <a:p>
            <a:pPr lvl="1"/>
            <a:r>
              <a:rPr lang="en-GB" dirty="0"/>
              <a:t>Protection desks</a:t>
            </a:r>
          </a:p>
          <a:p>
            <a:pPr lvl="1"/>
            <a:r>
              <a:rPr lang="en-GB" dirty="0"/>
              <a:t>Health care facilities</a:t>
            </a:r>
          </a:p>
          <a:p>
            <a:pPr lvl="1"/>
            <a:r>
              <a:rPr lang="en-GB" dirty="0"/>
              <a:t>Protection desks</a:t>
            </a:r>
          </a:p>
          <a:p>
            <a:pPr lvl="1"/>
            <a:r>
              <a:rPr lang="en-GB" dirty="0"/>
              <a:t>Through social care workers</a:t>
            </a:r>
          </a:p>
        </p:txBody>
      </p:sp>
    </p:spTree>
    <p:extLst>
      <p:ext uri="{BB962C8B-B14F-4D97-AF65-F5344CB8AC3E}">
        <p14:creationId xmlns:p14="http://schemas.microsoft.com/office/powerpoint/2010/main" val="3662612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8585</TotalTime>
  <Words>2760</Words>
  <Application>Microsoft Office PowerPoint</Application>
  <PresentationFormat>Widescreen</PresentationFormat>
  <Paragraphs>174</Paragraphs>
  <Slides>18</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Avenir Next Regular</vt:lpstr>
      <vt:lpstr>Calibri</vt:lpstr>
      <vt:lpstr>Calibri Light</vt:lpstr>
      <vt:lpstr>Wingdings</vt:lpstr>
      <vt:lpstr>Office Theme</vt:lpstr>
      <vt:lpstr>Inter Agency SEA Community Based Complaints Mechanism - Nigeria</vt:lpstr>
      <vt:lpstr>Why Inter Agency Coordination of PSEA CBCM in Nigeria</vt:lpstr>
      <vt:lpstr>Designing the Inter-Agency PSEA CBCM</vt:lpstr>
      <vt:lpstr> Content of the Mechanism  </vt:lpstr>
      <vt:lpstr>The Design of the Mechanism</vt:lpstr>
      <vt:lpstr>The Scope of the Mechanism</vt:lpstr>
      <vt:lpstr>Roles and Responsibilities</vt:lpstr>
      <vt:lpstr>PowerPoint Presentation</vt:lpstr>
      <vt:lpstr>Reporting channels – For affected persons </vt:lpstr>
      <vt:lpstr>Reporting channels – For affected persons </vt:lpstr>
      <vt:lpstr>Reporting channels – For Humanitarian workers</vt:lpstr>
      <vt:lpstr>Complaint Intake Protocols for interaction with beneficiary complainants </vt:lpstr>
      <vt:lpstr>Processing complaints by the CBCM</vt:lpstr>
      <vt:lpstr>Inter Agency Referral Pathway</vt:lpstr>
      <vt:lpstr>Inter Agency Referral Pathway……</vt:lpstr>
      <vt:lpstr>Investigations</vt:lpstr>
      <vt:lpstr>Agency information sharing on investigations/findings/reports with CBCM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 Agency SEA Community Based Complaints Mechanism - Nigeria</dc:title>
  <dc:creator>Sylvia Opinia</dc:creator>
  <cp:lastModifiedBy>HILEMAN Alexandra</cp:lastModifiedBy>
  <cp:revision>40</cp:revision>
  <dcterms:created xsi:type="dcterms:W3CDTF">2018-07-01T19:13:26Z</dcterms:created>
  <dcterms:modified xsi:type="dcterms:W3CDTF">2020-07-28T14:38:16Z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059aa38-f392-4105-be92-628035578272_Enabled">
    <vt:lpwstr>true</vt:lpwstr>
  </property>
  <property fmtid="{D5CDD505-2E9C-101B-9397-08002B2CF9AE}" pid="3" name="MSIP_Label_2059aa38-f392-4105-be92-628035578272_SetDate">
    <vt:lpwstr>2020-07-28T14:37:48Z</vt:lpwstr>
  </property>
  <property fmtid="{D5CDD505-2E9C-101B-9397-08002B2CF9AE}" pid="4" name="MSIP_Label_2059aa38-f392-4105-be92-628035578272_Method">
    <vt:lpwstr>Standard</vt:lpwstr>
  </property>
  <property fmtid="{D5CDD505-2E9C-101B-9397-08002B2CF9AE}" pid="5" name="MSIP_Label_2059aa38-f392-4105-be92-628035578272_Name">
    <vt:lpwstr>IOMLb0020IN123173</vt:lpwstr>
  </property>
  <property fmtid="{D5CDD505-2E9C-101B-9397-08002B2CF9AE}" pid="6" name="MSIP_Label_2059aa38-f392-4105-be92-628035578272_SiteId">
    <vt:lpwstr>1588262d-23fb-43b4-bd6e-bce49c8e6186</vt:lpwstr>
  </property>
  <property fmtid="{D5CDD505-2E9C-101B-9397-08002B2CF9AE}" pid="7" name="MSIP_Label_2059aa38-f392-4105-be92-628035578272_ActionId">
    <vt:lpwstr>35e9f266-a481-4eaa-b141-40f6bfe7cb51</vt:lpwstr>
  </property>
  <property fmtid="{D5CDD505-2E9C-101B-9397-08002B2CF9AE}" pid="8" name="MSIP_Label_2059aa38-f392-4105-be92-628035578272_ContentBits">
    <vt:lpwstr>0</vt:lpwstr>
  </property>
</Properties>
</file>