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omments/comment1.xml" ContentType="application/vnd.openxmlformats-officedocument.presentationml.comment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116" r:id="rId7"/>
  </p:sldMasterIdLst>
  <p:notesMasterIdLst>
    <p:notesMasterId r:id="rId74"/>
  </p:notesMasterIdLst>
  <p:sldIdLst>
    <p:sldId id="256" r:id="rId8"/>
    <p:sldId id="315" r:id="rId9"/>
    <p:sldId id="394" r:id="rId10"/>
    <p:sldId id="395" r:id="rId11"/>
    <p:sldId id="314" r:id="rId12"/>
    <p:sldId id="389" r:id="rId13"/>
    <p:sldId id="343" r:id="rId14"/>
    <p:sldId id="319" r:id="rId15"/>
    <p:sldId id="411" r:id="rId16"/>
    <p:sldId id="316" r:id="rId17"/>
    <p:sldId id="320" r:id="rId18"/>
    <p:sldId id="318" r:id="rId19"/>
    <p:sldId id="276" r:id="rId20"/>
    <p:sldId id="416" r:id="rId21"/>
    <p:sldId id="349" r:id="rId22"/>
    <p:sldId id="408" r:id="rId23"/>
    <p:sldId id="344" r:id="rId24"/>
    <p:sldId id="345" r:id="rId25"/>
    <p:sldId id="417" r:id="rId26"/>
    <p:sldId id="361" r:id="rId27"/>
    <p:sldId id="362" r:id="rId28"/>
    <p:sldId id="359" r:id="rId29"/>
    <p:sldId id="396" r:id="rId30"/>
    <p:sldId id="409" r:id="rId31"/>
    <p:sldId id="397" r:id="rId32"/>
    <p:sldId id="371" r:id="rId33"/>
    <p:sldId id="399" r:id="rId34"/>
    <p:sldId id="398" r:id="rId35"/>
    <p:sldId id="380" r:id="rId36"/>
    <p:sldId id="410" r:id="rId37"/>
    <p:sldId id="401" r:id="rId38"/>
    <p:sldId id="280" r:id="rId39"/>
    <p:sldId id="281" r:id="rId40"/>
    <p:sldId id="403" r:id="rId41"/>
    <p:sldId id="282" r:id="rId42"/>
    <p:sldId id="347" r:id="rId43"/>
    <p:sldId id="404" r:id="rId44"/>
    <p:sldId id="383" r:id="rId45"/>
    <p:sldId id="412" r:id="rId46"/>
    <p:sldId id="321" r:id="rId47"/>
    <p:sldId id="405" r:id="rId48"/>
    <p:sldId id="328" r:id="rId49"/>
    <p:sldId id="351" r:id="rId50"/>
    <p:sldId id="338" r:id="rId51"/>
    <p:sldId id="352" r:id="rId52"/>
    <p:sldId id="413" r:id="rId53"/>
    <p:sldId id="322" r:id="rId54"/>
    <p:sldId id="346" r:id="rId55"/>
    <p:sldId id="348" r:id="rId56"/>
    <p:sldId id="354" r:id="rId57"/>
    <p:sldId id="414" r:id="rId58"/>
    <p:sldId id="419" r:id="rId59"/>
    <p:sldId id="420" r:id="rId60"/>
    <p:sldId id="421" r:id="rId61"/>
    <p:sldId id="422" r:id="rId62"/>
    <p:sldId id="423" r:id="rId63"/>
    <p:sldId id="424" r:id="rId64"/>
    <p:sldId id="426" r:id="rId65"/>
    <p:sldId id="427" r:id="rId66"/>
    <p:sldId id="428" r:id="rId67"/>
    <p:sldId id="429" r:id="rId68"/>
    <p:sldId id="430" r:id="rId69"/>
    <p:sldId id="431" r:id="rId70"/>
    <p:sldId id="432" r:id="rId71"/>
    <p:sldId id="433" r:id="rId72"/>
    <p:sldId id="356" r:id="rId7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eorgette Schutte" initials="GS" lastIdx="1" clrIdx="0">
    <p:extLst>
      <p:ext uri="{19B8F6BF-5375-455C-9EA6-DF929625EA0E}">
        <p15:presenceInfo xmlns:p15="http://schemas.microsoft.com/office/powerpoint/2012/main" userId="130d20bcea2880ad" providerId="Windows Live"/>
      </p:ext>
    </p:extLst>
  </p:cmAuthor>
  <p:cmAuthor id="2" name="ivana" initials="" lastIdx="1" clrIdx="1"/>
  <p:cmAuthor id="3" name="Ivana Chapcakova" initials="IC" lastIdx="17" clrIdx="2">
    <p:extLst>
      <p:ext uri="{19B8F6BF-5375-455C-9EA6-DF929625EA0E}">
        <p15:presenceInfo xmlns:p15="http://schemas.microsoft.com/office/powerpoint/2012/main" userId="S::ichapcakova@unicef.org::b273963d-eb73-4da1-b3a0-ea36b1d75592" providerId="AD"/>
      </p:ext>
    </p:extLst>
  </p:cmAuthor>
  <p:cmAuthor id="4" name="ZAHER, AZIZA" initials="ZA" lastIdx="1" clrIdx="3">
    <p:extLst>
      <p:ext uri="{19B8F6BF-5375-455C-9EA6-DF929625EA0E}">
        <p15:presenceInfo xmlns:p15="http://schemas.microsoft.com/office/powerpoint/2012/main" userId="ZAHER, AZIZ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193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002" autoAdjust="0"/>
    <p:restoredTop sz="82051" autoAdjust="0"/>
  </p:normalViewPr>
  <p:slideViewPr>
    <p:cSldViewPr snapToGrid="0" snapToObjects="1">
      <p:cViewPr varScale="1">
        <p:scale>
          <a:sx n="73" d="100"/>
          <a:sy n="73" d="100"/>
        </p:scale>
        <p:origin x="440" y="3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snapToObjects="1">
      <p:cViewPr varScale="1">
        <p:scale>
          <a:sx n="88" d="100"/>
          <a:sy n="88" d="100"/>
        </p:scale>
        <p:origin x="3872" y="19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16" Type="http://schemas.openxmlformats.org/officeDocument/2006/relationships/slide" Target="slides/slide9.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slide" Target="slides/slide59.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customXml" Target="../customXml/item5.xml"/><Relationship Id="rId61" Type="http://schemas.openxmlformats.org/officeDocument/2006/relationships/slide" Target="slides/slide54.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viewProps" Target="viewProp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presProps" Target="presProps.xml"/><Relationship Id="rId7" Type="http://schemas.openxmlformats.org/officeDocument/2006/relationships/slideMaster" Target="slideMasters/slideMaster1.xml"/><Relationship Id="rId71" Type="http://schemas.openxmlformats.org/officeDocument/2006/relationships/slide" Target="slides/slide64.xml"/><Relationship Id="rId2" Type="http://schemas.openxmlformats.org/officeDocument/2006/relationships/customXml" Target="../customXml/item2.xml"/><Relationship Id="rId29" Type="http://schemas.openxmlformats.org/officeDocument/2006/relationships/slide" Target="slides/slide2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Yes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Sheet1!$A$2:$A$3</c:f>
              <c:numCache>
                <c:formatCode>General</c:formatCode>
                <c:ptCount val="2"/>
                <c:pt idx="0">
                  <c:v>2019</c:v>
                </c:pt>
                <c:pt idx="1">
                  <c:v>2020</c:v>
                </c:pt>
              </c:numCache>
            </c:numRef>
          </c:cat>
          <c:val>
            <c:numRef>
              <c:f>Sheet1!$B$2:$B$3</c:f>
              <c:numCache>
                <c:formatCode>0%</c:formatCode>
                <c:ptCount val="2"/>
                <c:pt idx="0">
                  <c:v>0.49</c:v>
                </c:pt>
                <c:pt idx="1">
                  <c:v>0.56999999999999995</c:v>
                </c:pt>
              </c:numCache>
            </c:numRef>
          </c:val>
          <c:extLst>
            <c:ext xmlns:c16="http://schemas.microsoft.com/office/drawing/2014/chart" uri="{C3380CC4-5D6E-409C-BE32-E72D297353CC}">
              <c16:uniqueId val="{00000000-3ACA-E643-84F3-F77BFDAF64DD}"/>
            </c:ext>
          </c:extLst>
        </c:ser>
        <c:ser>
          <c:idx val="1"/>
          <c:order val="1"/>
          <c:tx>
            <c:strRef>
              <c:f>Sheet1!$C$1</c:f>
              <c:strCache>
                <c:ptCount val="1"/>
                <c:pt idx="0">
                  <c:v>No</c:v>
                </c:pt>
              </c:strCache>
            </c:strRef>
          </c:tx>
          <c:spPr>
            <a:solidFill>
              <a:srgbClr val="19193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Sheet1!$A$2:$A$3</c:f>
              <c:numCache>
                <c:formatCode>General</c:formatCode>
                <c:ptCount val="2"/>
                <c:pt idx="0">
                  <c:v>2019</c:v>
                </c:pt>
                <c:pt idx="1">
                  <c:v>2020</c:v>
                </c:pt>
              </c:numCache>
            </c:numRef>
          </c:cat>
          <c:val>
            <c:numRef>
              <c:f>Sheet1!$C$2:$C$3</c:f>
              <c:numCache>
                <c:formatCode>0%</c:formatCode>
                <c:ptCount val="2"/>
                <c:pt idx="0">
                  <c:v>0.36</c:v>
                </c:pt>
                <c:pt idx="1">
                  <c:v>0.18</c:v>
                </c:pt>
              </c:numCache>
            </c:numRef>
          </c:val>
          <c:extLst>
            <c:ext xmlns:c16="http://schemas.microsoft.com/office/drawing/2014/chart" uri="{C3380CC4-5D6E-409C-BE32-E72D297353CC}">
              <c16:uniqueId val="{00000001-3ACA-E643-84F3-F77BFDAF64DD}"/>
            </c:ext>
          </c:extLst>
        </c:ser>
        <c:ser>
          <c:idx val="2"/>
          <c:order val="2"/>
          <c:tx>
            <c:strRef>
              <c:f>Sheet1!$D$1</c:f>
              <c:strCache>
                <c:ptCount val="1"/>
                <c:pt idx="0">
                  <c:v>Unknown</c:v>
                </c:pt>
              </c:strCache>
            </c:strRef>
          </c:tx>
          <c:spPr>
            <a:solidFill>
              <a:schemeClr val="bg1">
                <a:lumMod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Sheet1!$A$2:$A$3</c:f>
              <c:numCache>
                <c:formatCode>General</c:formatCode>
                <c:ptCount val="2"/>
                <c:pt idx="0">
                  <c:v>2019</c:v>
                </c:pt>
                <c:pt idx="1">
                  <c:v>2020</c:v>
                </c:pt>
              </c:numCache>
            </c:numRef>
          </c:cat>
          <c:val>
            <c:numRef>
              <c:f>Sheet1!$D$2:$D$3</c:f>
              <c:numCache>
                <c:formatCode>0%</c:formatCode>
                <c:ptCount val="2"/>
                <c:pt idx="0">
                  <c:v>0.15</c:v>
                </c:pt>
                <c:pt idx="1">
                  <c:v>0.25</c:v>
                </c:pt>
              </c:numCache>
            </c:numRef>
          </c:val>
          <c:extLst>
            <c:ext xmlns:c16="http://schemas.microsoft.com/office/drawing/2014/chart" uri="{C3380CC4-5D6E-409C-BE32-E72D297353CC}">
              <c16:uniqueId val="{00000002-3ACA-E643-84F3-F77BFDAF64DD}"/>
            </c:ext>
          </c:extLst>
        </c:ser>
        <c:dLbls>
          <c:dLblPos val="ctr"/>
          <c:showLegendKey val="0"/>
          <c:showVal val="1"/>
          <c:showCatName val="0"/>
          <c:showSerName val="0"/>
          <c:showPercent val="0"/>
          <c:showBubbleSize val="0"/>
        </c:dLbls>
        <c:gapWidth val="79"/>
        <c:overlap val="100"/>
        <c:axId val="2097013752"/>
        <c:axId val="2097017272"/>
      </c:barChart>
      <c:catAx>
        <c:axId val="20970137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en-US"/>
          </a:p>
        </c:txPr>
        <c:crossAx val="2097017272"/>
        <c:crosses val="autoZero"/>
        <c:auto val="1"/>
        <c:lblAlgn val="ctr"/>
        <c:lblOffset val="100"/>
        <c:noMultiLvlLbl val="0"/>
      </c:catAx>
      <c:valAx>
        <c:axId val="2097017272"/>
        <c:scaling>
          <c:orientation val="minMax"/>
        </c:scaling>
        <c:delete val="1"/>
        <c:axPos val="l"/>
        <c:numFmt formatCode="0%" sourceLinked="1"/>
        <c:majorTickMark val="none"/>
        <c:minorTickMark val="none"/>
        <c:tickLblPos val="nextTo"/>
        <c:crossAx val="209701375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dPt>
            <c:idx val="0"/>
            <c:bubble3D val="0"/>
            <c:spPr>
              <a:solidFill>
                <a:schemeClr val="accent1"/>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1-9BF9-D54B-B201-2C4F3794774F}"/>
              </c:ext>
            </c:extLst>
          </c:dPt>
          <c:dPt>
            <c:idx val="1"/>
            <c:bubble3D val="0"/>
            <c:spPr>
              <a:solidFill>
                <a:srgbClr val="19193B"/>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3-9BF9-D54B-B201-2C4F3794774F}"/>
              </c:ext>
            </c:extLst>
          </c:dPt>
          <c:dPt>
            <c:idx val="2"/>
            <c:bubble3D val="0"/>
            <c:spPr>
              <a:solidFill>
                <a:schemeClr val="bg1">
                  <a:lumMod val="65000"/>
                </a:schemeClr>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5-9BF9-D54B-B201-2C4F3794774F}"/>
              </c:ext>
            </c:extLst>
          </c:dPt>
          <c:dPt>
            <c:idx val="3"/>
            <c:bubble3D val="0"/>
            <c:spPr>
              <a:solidFill>
                <a:schemeClr val="accent1">
                  <a:lumMod val="40000"/>
                  <a:lumOff val="60000"/>
                </a:schemeClr>
              </a:solidFill>
              <a:ln>
                <a:noFill/>
              </a:ln>
              <a:effectLst/>
              <a:scene3d>
                <a:camera prst="orthographicFront"/>
                <a:lightRig rig="brightRoom" dir="t"/>
              </a:scene3d>
              <a:sp3d prstMaterial="flat">
                <a:bevelT w="50800" h="101600" prst="angle"/>
                <a:contourClr>
                  <a:srgbClr val="000000"/>
                </a:contourClr>
              </a:sp3d>
            </c:spPr>
            <c:extLst>
              <c:ext xmlns:c16="http://schemas.microsoft.com/office/drawing/2014/chart" uri="{C3380CC4-5D6E-409C-BE32-E72D297353CC}">
                <c16:uniqueId val="{00000007-9BF9-D54B-B201-2C4F3794774F}"/>
              </c:ext>
            </c:extLst>
          </c:dPt>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n-US"/>
              </a:p>
            </c:txPr>
            <c:dLblPos val="inEnd"/>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25% or less</c:v>
                </c:pt>
                <c:pt idx="1">
                  <c:v>26%-50%</c:v>
                </c:pt>
                <c:pt idx="2">
                  <c:v>51%-75%</c:v>
                </c:pt>
                <c:pt idx="3">
                  <c:v>76% or more</c:v>
                </c:pt>
              </c:strCache>
            </c:strRef>
          </c:cat>
          <c:val>
            <c:numRef>
              <c:f>Sheet1!$B$2:$B$5</c:f>
              <c:numCache>
                <c:formatCode>0%</c:formatCode>
                <c:ptCount val="4"/>
                <c:pt idx="0">
                  <c:v>0.39</c:v>
                </c:pt>
                <c:pt idx="1">
                  <c:v>0.52</c:v>
                </c:pt>
                <c:pt idx="2">
                  <c:v>0.09</c:v>
                </c:pt>
                <c:pt idx="3">
                  <c:v>0</c:v>
                </c:pt>
              </c:numCache>
            </c:numRef>
          </c:val>
          <c:extLst>
            <c:ext xmlns:c16="http://schemas.microsoft.com/office/drawing/2014/chart" uri="{C3380CC4-5D6E-409C-BE32-E72D297353CC}">
              <c16:uniqueId val="{00000008-9BF9-D54B-B201-2C4F3794774F}"/>
            </c:ext>
          </c:extLst>
        </c:ser>
        <c:dLbls>
          <c:dLblPos val="inEnd"/>
          <c:showLegendKey val="0"/>
          <c:showVal val="0"/>
          <c:showCatName val="0"/>
          <c:showSerName val="0"/>
          <c:showPercent val="1"/>
          <c:showBubbleSize val="0"/>
          <c:showLeaderLines val="1"/>
        </c:dLbls>
        <c:firstSliceAng val="0"/>
      </c:pieChart>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8">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comment1.xml><?xml version="1.0" encoding="utf-8"?>
<p:cmLst xmlns:a="http://schemas.openxmlformats.org/drawingml/2006/main" xmlns:r="http://schemas.openxmlformats.org/officeDocument/2006/relationships" xmlns:p="http://schemas.openxmlformats.org/presentationml/2006/main">
  <p:cm authorId="4" dt="2021-09-27T17:33:08.603" idx="1">
    <p:pos x="4816" y="2411"/>
    <p:text>The source states 'transnational' (عبر الوطنية). The suggested translation reads through the national authorities, which would change the meaning.</p:text>
    <p:extLst>
      <p:ext uri="{C676402C-5697-4E1C-873F-D02D1690AC5C}">
        <p15:threadingInfo xmlns:p15="http://schemas.microsoft.com/office/powerpoint/2012/main" timeZoneBias="-6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1"/>
            <a:fld id="{337DFDFD-B31E-5343-8F13-0454A4EFD5A7}" type="datetimeFigureOut">
              <a:rPr lang="en-US" smtClean="0"/>
              <a:t>6/17/2025</a:t>
            </a:fld>
            <a:endParaRPr lang="ar-001"/>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1"/>
            <a:fld id="{A84B59BC-D69C-C746-83B4-CAE13CD45217}" type="slidenum">
              <a:rPr lang="en-US" smtClean="0"/>
              <a:t>‹#›</a:t>
            </a:fld>
            <a:endParaRPr lang="ar-001"/>
          </a:p>
        </p:txBody>
      </p:sp>
    </p:spTree>
    <p:extLst>
      <p:ext uri="{BB962C8B-B14F-4D97-AF65-F5344CB8AC3E}">
        <p14:creationId xmlns:p14="http://schemas.microsoft.com/office/powerpoint/2010/main" val="527419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4B59BC-D69C-C746-83B4-CAE13CD45217}" type="slidenum">
              <a:rPr lang="en-US" smtClean="0"/>
              <a:t>1</a:t>
            </a:fld>
            <a:endParaRPr lang="en-US"/>
          </a:p>
        </p:txBody>
      </p:sp>
    </p:spTree>
    <p:extLst>
      <p:ext uri="{BB962C8B-B14F-4D97-AF65-F5344CB8AC3E}">
        <p14:creationId xmlns:p14="http://schemas.microsoft.com/office/powerpoint/2010/main" val="37884707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4B59BC-D69C-C746-83B4-CAE13CD45217}" type="slidenum">
              <a:rPr lang="en-US" smtClean="0"/>
              <a:t>13</a:t>
            </a:fld>
            <a:endParaRPr lang="en-US"/>
          </a:p>
        </p:txBody>
      </p:sp>
    </p:spTree>
    <p:extLst>
      <p:ext uri="{BB962C8B-B14F-4D97-AF65-F5344CB8AC3E}">
        <p14:creationId xmlns:p14="http://schemas.microsoft.com/office/powerpoint/2010/main" val="19687532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4B59BC-D69C-C746-83B4-CAE13CD45217}" type="slidenum">
              <a:rPr lang="en-US" smtClean="0"/>
              <a:t>15</a:t>
            </a:fld>
            <a:endParaRPr lang="en-US"/>
          </a:p>
        </p:txBody>
      </p:sp>
    </p:spTree>
    <p:extLst>
      <p:ext uri="{BB962C8B-B14F-4D97-AF65-F5344CB8AC3E}">
        <p14:creationId xmlns:p14="http://schemas.microsoft.com/office/powerpoint/2010/main" val="39460897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4B59BC-D69C-C746-83B4-CAE13CD45217}" type="slidenum">
              <a:rPr lang="en-US" smtClean="0"/>
              <a:t>16</a:t>
            </a:fld>
            <a:endParaRPr lang="en-US"/>
          </a:p>
        </p:txBody>
      </p:sp>
    </p:spTree>
    <p:extLst>
      <p:ext uri="{BB962C8B-B14F-4D97-AF65-F5344CB8AC3E}">
        <p14:creationId xmlns:p14="http://schemas.microsoft.com/office/powerpoint/2010/main" val="7134468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4B59BC-D69C-C746-83B4-CAE13CD45217}" type="slidenum">
              <a:rPr lang="en-US" smtClean="0"/>
              <a:t>17</a:t>
            </a:fld>
            <a:endParaRPr lang="en-US"/>
          </a:p>
        </p:txBody>
      </p:sp>
    </p:spTree>
    <p:extLst>
      <p:ext uri="{BB962C8B-B14F-4D97-AF65-F5344CB8AC3E}">
        <p14:creationId xmlns:p14="http://schemas.microsoft.com/office/powerpoint/2010/main" val="33362867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4B59BC-D69C-C746-83B4-CAE13CD45217}" type="slidenum">
              <a:rPr lang="en-US" smtClean="0"/>
              <a:t>18</a:t>
            </a:fld>
            <a:endParaRPr lang="en-US"/>
          </a:p>
        </p:txBody>
      </p:sp>
    </p:spTree>
    <p:extLst>
      <p:ext uri="{BB962C8B-B14F-4D97-AF65-F5344CB8AC3E}">
        <p14:creationId xmlns:p14="http://schemas.microsoft.com/office/powerpoint/2010/main" val="8001275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5"/>
          </p:nvPr>
        </p:nvSpPr>
        <p:spPr/>
        <p:txBody>
          <a:bodyPr/>
          <a:lstStyle/>
          <a:p>
            <a:fld id="{A84B59BC-D69C-C746-83B4-CAE13CD45217}" type="slidenum">
              <a:rPr lang="en-US" smtClean="0"/>
              <a:t>19</a:t>
            </a:fld>
            <a:endParaRPr lang="en-US"/>
          </a:p>
        </p:txBody>
      </p:sp>
    </p:spTree>
    <p:extLst>
      <p:ext uri="{BB962C8B-B14F-4D97-AF65-F5344CB8AC3E}">
        <p14:creationId xmlns:p14="http://schemas.microsoft.com/office/powerpoint/2010/main" val="39345642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4B59BC-D69C-C746-83B4-CAE13CD45217}" type="slidenum">
              <a:rPr lang="en-US" smtClean="0"/>
              <a:t>20</a:t>
            </a:fld>
            <a:endParaRPr lang="en-US"/>
          </a:p>
        </p:txBody>
      </p:sp>
    </p:spTree>
    <p:extLst>
      <p:ext uri="{BB962C8B-B14F-4D97-AF65-F5344CB8AC3E}">
        <p14:creationId xmlns:p14="http://schemas.microsoft.com/office/powerpoint/2010/main" val="8125614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4B59BC-D69C-C746-83B4-CAE13CD45217}" type="slidenum">
              <a:rPr lang="en-US" smtClean="0"/>
              <a:t>21</a:t>
            </a:fld>
            <a:endParaRPr lang="en-US"/>
          </a:p>
        </p:txBody>
      </p:sp>
    </p:spTree>
    <p:extLst>
      <p:ext uri="{BB962C8B-B14F-4D97-AF65-F5344CB8AC3E}">
        <p14:creationId xmlns:p14="http://schemas.microsoft.com/office/powerpoint/2010/main" val="37386191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4B59BC-D69C-C746-83B4-CAE13CD45217}" type="slidenum">
              <a:rPr lang="en-US" smtClean="0"/>
              <a:t>22</a:t>
            </a:fld>
            <a:endParaRPr lang="en-US"/>
          </a:p>
        </p:txBody>
      </p:sp>
    </p:spTree>
    <p:extLst>
      <p:ext uri="{BB962C8B-B14F-4D97-AF65-F5344CB8AC3E}">
        <p14:creationId xmlns:p14="http://schemas.microsoft.com/office/powerpoint/2010/main" val="29133506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7721D08-B90D-4F4D-BAAC-1A591CB0AD01}" type="slidenum">
              <a:rPr lang="en-US" smtClean="0"/>
              <a:t>23</a:t>
            </a:fld>
            <a:endParaRPr lang="en-US"/>
          </a:p>
        </p:txBody>
      </p:sp>
    </p:spTree>
    <p:extLst>
      <p:ext uri="{BB962C8B-B14F-4D97-AF65-F5344CB8AC3E}">
        <p14:creationId xmlns:p14="http://schemas.microsoft.com/office/powerpoint/2010/main" val="11605375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4B59BC-D69C-C746-83B4-CAE13CD45217}" type="slidenum">
              <a:rPr lang="en-US" smtClean="0"/>
              <a:t>2</a:t>
            </a:fld>
            <a:endParaRPr lang="en-US"/>
          </a:p>
        </p:txBody>
      </p:sp>
    </p:spTree>
    <p:extLst>
      <p:ext uri="{BB962C8B-B14F-4D97-AF65-F5344CB8AC3E}">
        <p14:creationId xmlns:p14="http://schemas.microsoft.com/office/powerpoint/2010/main" val="39338149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7721D08-B90D-4F4D-BAAC-1A591CB0AD01}" type="slidenum">
              <a:rPr lang="en-US" smtClean="0"/>
              <a:t>24</a:t>
            </a:fld>
            <a:endParaRPr lang="en-US"/>
          </a:p>
        </p:txBody>
      </p:sp>
    </p:spTree>
    <p:extLst>
      <p:ext uri="{BB962C8B-B14F-4D97-AF65-F5344CB8AC3E}">
        <p14:creationId xmlns:p14="http://schemas.microsoft.com/office/powerpoint/2010/main" val="35518821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4B59BC-D69C-C746-83B4-CAE13CD45217}" type="slidenum">
              <a:rPr lang="en-US" smtClean="0"/>
              <a:t>25</a:t>
            </a:fld>
            <a:endParaRPr lang="en-US"/>
          </a:p>
        </p:txBody>
      </p:sp>
    </p:spTree>
    <p:extLst>
      <p:ext uri="{BB962C8B-B14F-4D97-AF65-F5344CB8AC3E}">
        <p14:creationId xmlns:p14="http://schemas.microsoft.com/office/powerpoint/2010/main" val="11192220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fld id="{A7721D08-B90D-4F4D-BAAC-1A591CB0AD01}" type="slidenum">
              <a:rPr lang="en-US" smtClean="0"/>
              <a:t>26</a:t>
            </a:fld>
            <a:endParaRPr lang="en-US"/>
          </a:p>
        </p:txBody>
      </p:sp>
    </p:spTree>
    <p:extLst>
      <p:ext uri="{BB962C8B-B14F-4D97-AF65-F5344CB8AC3E}">
        <p14:creationId xmlns:p14="http://schemas.microsoft.com/office/powerpoint/2010/main" val="10025320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endParaRPr lang="en-US" dirty="0"/>
          </a:p>
        </p:txBody>
      </p:sp>
      <p:sp>
        <p:nvSpPr>
          <p:cNvPr id="4" name="Slide Number Placeholder 3"/>
          <p:cNvSpPr>
            <a:spLocks noGrp="1"/>
          </p:cNvSpPr>
          <p:nvPr>
            <p:ph type="sldNum" sz="quarter" idx="5"/>
          </p:nvPr>
        </p:nvSpPr>
        <p:spPr/>
        <p:txBody>
          <a:bodyPr/>
          <a:lstStyle/>
          <a:p>
            <a:fld id="{A7721D08-B90D-4F4D-BAAC-1A591CB0AD01}" type="slidenum">
              <a:rPr lang="en-US" smtClean="0"/>
              <a:t>27</a:t>
            </a:fld>
            <a:endParaRPr lang="en-US"/>
          </a:p>
        </p:txBody>
      </p:sp>
    </p:spTree>
    <p:extLst>
      <p:ext uri="{BB962C8B-B14F-4D97-AF65-F5344CB8AC3E}">
        <p14:creationId xmlns:p14="http://schemas.microsoft.com/office/powerpoint/2010/main" val="985702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5"/>
          </p:nvPr>
        </p:nvSpPr>
        <p:spPr/>
        <p:txBody>
          <a:bodyPr/>
          <a:lstStyle/>
          <a:p>
            <a:fld id="{A84B59BC-D69C-C746-83B4-CAE13CD45217}" type="slidenum">
              <a:rPr lang="en-US" smtClean="0"/>
              <a:t>28</a:t>
            </a:fld>
            <a:endParaRPr lang="en-US"/>
          </a:p>
        </p:txBody>
      </p:sp>
    </p:spTree>
    <p:extLst>
      <p:ext uri="{BB962C8B-B14F-4D97-AF65-F5344CB8AC3E}">
        <p14:creationId xmlns:p14="http://schemas.microsoft.com/office/powerpoint/2010/main" val="39345642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lang="en-US" dirty="0"/>
          </a:p>
        </p:txBody>
      </p:sp>
      <p:sp>
        <p:nvSpPr>
          <p:cNvPr id="4915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9DE15DC-3663-4C12-AEB8-91D51DE7FC05}" type="slidenum">
              <a:rPr lang="en-US" smtClean="0"/>
              <a:pPr fontAlgn="base">
                <a:spcBef>
                  <a:spcPct val="0"/>
                </a:spcBef>
                <a:spcAft>
                  <a:spcPct val="0"/>
                </a:spcAft>
                <a:defRPr/>
              </a:pPr>
              <a:t>29</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lang="en-US" dirty="0"/>
          </a:p>
        </p:txBody>
      </p:sp>
      <p:sp>
        <p:nvSpPr>
          <p:cNvPr id="4915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9DE15DC-3663-4C12-AEB8-91D51DE7FC05}" type="slidenum">
              <a:rPr lang="en-US" smtClean="0"/>
              <a:pPr fontAlgn="base">
                <a:spcBef>
                  <a:spcPct val="0"/>
                </a:spcBef>
                <a:spcAft>
                  <a:spcPct val="0"/>
                </a:spcAft>
                <a:defRPr/>
              </a:pPr>
              <a:t>30</a:t>
            </a:fld>
            <a:endParaRPr lang="en-US" dirty="0"/>
          </a:p>
        </p:txBody>
      </p:sp>
    </p:spTree>
    <p:extLst>
      <p:ext uri="{BB962C8B-B14F-4D97-AF65-F5344CB8AC3E}">
        <p14:creationId xmlns:p14="http://schemas.microsoft.com/office/powerpoint/2010/main" val="25362719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pPr marL="0" lvl="0" indent="-457200" algn="r" rtl="1">
              <a:spcBef>
                <a:spcPts val="0"/>
              </a:spcBef>
              <a:spcAft>
                <a:spcPts val="600"/>
              </a:spcAft>
              <a:buSzPct val="100000"/>
              <a:buFont typeface="Wingdings" pitchFamily="2" charset="2"/>
              <a:buNone/>
              <a:defRPr/>
            </a:pPr>
            <a:endParaRPr lang="en-US" sz="1200" dirty="0">
              <a:cs typeface="Arial" panose="020B0604020202020204" pitchFamily="34" charset="0"/>
            </a:endParaRPr>
          </a:p>
        </p:txBody>
      </p:sp>
      <p:sp>
        <p:nvSpPr>
          <p:cNvPr id="4915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9DE15DC-3663-4C12-AEB8-91D51DE7FC05}" type="slidenum">
              <a:rPr lang="en-US" smtClean="0"/>
              <a:pPr fontAlgn="base">
                <a:spcBef>
                  <a:spcPct val="0"/>
                </a:spcBef>
                <a:spcAft>
                  <a:spcPct val="0"/>
                </a:spcAft>
                <a:defRPr/>
              </a:pPr>
              <a:t>31</a:t>
            </a:fld>
            <a:endParaRPr lang="en-US" dirty="0"/>
          </a:p>
        </p:txBody>
      </p:sp>
    </p:spTree>
    <p:extLst>
      <p:ext uri="{BB962C8B-B14F-4D97-AF65-F5344CB8AC3E}">
        <p14:creationId xmlns:p14="http://schemas.microsoft.com/office/powerpoint/2010/main" val="25214850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rtl="0"/>
            <a:endParaRPr lang="en-US" dirty="0"/>
          </a:p>
        </p:txBody>
      </p:sp>
      <p:sp>
        <p:nvSpPr>
          <p:cNvPr id="4" name="Slide Number Placeholder 3"/>
          <p:cNvSpPr>
            <a:spLocks noGrp="1"/>
          </p:cNvSpPr>
          <p:nvPr>
            <p:ph type="sldNum" sz="quarter" idx="5"/>
          </p:nvPr>
        </p:nvSpPr>
        <p:spPr/>
        <p:txBody>
          <a:bodyPr/>
          <a:lstStyle/>
          <a:p>
            <a:fld id="{A84B59BC-D69C-C746-83B4-CAE13CD45217}" type="slidenum">
              <a:rPr lang="en-US" smtClean="0"/>
              <a:t>32</a:t>
            </a:fld>
            <a:endParaRPr lang="en-US"/>
          </a:p>
        </p:txBody>
      </p:sp>
    </p:spTree>
    <p:extLst>
      <p:ext uri="{BB962C8B-B14F-4D97-AF65-F5344CB8AC3E}">
        <p14:creationId xmlns:p14="http://schemas.microsoft.com/office/powerpoint/2010/main" val="26331388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4B59BC-D69C-C746-83B4-CAE13CD45217}" type="slidenum">
              <a:rPr lang="en-US" smtClean="0"/>
              <a:t>33</a:t>
            </a:fld>
            <a:endParaRPr lang="en-US"/>
          </a:p>
        </p:txBody>
      </p:sp>
    </p:spTree>
    <p:extLst>
      <p:ext uri="{BB962C8B-B14F-4D97-AF65-F5344CB8AC3E}">
        <p14:creationId xmlns:p14="http://schemas.microsoft.com/office/powerpoint/2010/main" val="10693319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4B59BC-D69C-C746-83B4-CAE13CD45217}" type="slidenum">
              <a:rPr lang="en-US" smtClean="0"/>
              <a:t>3</a:t>
            </a:fld>
            <a:endParaRPr lang="en-US"/>
          </a:p>
        </p:txBody>
      </p:sp>
    </p:spTree>
    <p:extLst>
      <p:ext uri="{BB962C8B-B14F-4D97-AF65-F5344CB8AC3E}">
        <p14:creationId xmlns:p14="http://schemas.microsoft.com/office/powerpoint/2010/main" val="9239386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4B59BC-D69C-C746-83B4-CAE13CD45217}" type="slidenum">
              <a:rPr lang="en-US" smtClean="0"/>
              <a:t>34</a:t>
            </a:fld>
            <a:endParaRPr lang="en-US"/>
          </a:p>
        </p:txBody>
      </p:sp>
    </p:spTree>
    <p:extLst>
      <p:ext uri="{BB962C8B-B14F-4D97-AF65-F5344CB8AC3E}">
        <p14:creationId xmlns:p14="http://schemas.microsoft.com/office/powerpoint/2010/main" val="42676463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A84B59BC-D69C-C746-83B4-CAE13CD45217}" type="slidenum">
              <a:rPr lang="en-US" smtClean="0"/>
              <a:t>35</a:t>
            </a:fld>
            <a:endParaRPr lang="en-US"/>
          </a:p>
        </p:txBody>
      </p:sp>
    </p:spTree>
    <p:extLst>
      <p:ext uri="{BB962C8B-B14F-4D97-AF65-F5344CB8AC3E}">
        <p14:creationId xmlns:p14="http://schemas.microsoft.com/office/powerpoint/2010/main" val="21817213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542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344012C-47B0-49A1-927E-9E3385458852}" type="slidenum">
              <a:rPr lang="en-US" smtClean="0"/>
              <a:pPr fontAlgn="base">
                <a:spcBef>
                  <a:spcPct val="0"/>
                </a:spcBef>
                <a:spcAft>
                  <a:spcPct val="0"/>
                </a:spcAft>
                <a:defRPr/>
              </a:pPr>
              <a:t>36</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4B59BC-D69C-C746-83B4-CAE13CD45217}" type="slidenum">
              <a:rPr lang="en-US" smtClean="0"/>
              <a:t>37</a:t>
            </a:fld>
            <a:endParaRPr lang="en-US"/>
          </a:p>
        </p:txBody>
      </p:sp>
    </p:spTree>
    <p:extLst>
      <p:ext uri="{BB962C8B-B14F-4D97-AF65-F5344CB8AC3E}">
        <p14:creationId xmlns:p14="http://schemas.microsoft.com/office/powerpoint/2010/main" val="23394008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p:spPr>
      </p:sp>
      <p:sp>
        <p:nvSpPr>
          <p:cNvPr id="696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5734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058B38F-DE43-46B9-8972-E1C4DE2AA593}" type="slidenum">
              <a:rPr lang="en-US" smtClean="0"/>
              <a:pPr fontAlgn="base">
                <a:spcBef>
                  <a:spcPct val="0"/>
                </a:spcBef>
                <a:spcAft>
                  <a:spcPct val="0"/>
                </a:spcAft>
                <a:defRPr/>
              </a:pPr>
              <a:t>38</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4B59BC-D69C-C746-83B4-CAE13CD45217}" type="slidenum">
              <a:rPr lang="en-US" smtClean="0"/>
              <a:t>40</a:t>
            </a:fld>
            <a:endParaRPr lang="en-US"/>
          </a:p>
        </p:txBody>
      </p:sp>
    </p:spTree>
    <p:extLst>
      <p:ext uri="{BB962C8B-B14F-4D97-AF65-F5344CB8AC3E}">
        <p14:creationId xmlns:p14="http://schemas.microsoft.com/office/powerpoint/2010/main" val="26593957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endParaRPr lang="en-US" baseline="0" dirty="0"/>
          </a:p>
        </p:txBody>
      </p:sp>
      <p:sp>
        <p:nvSpPr>
          <p:cNvPr id="4" name="Slide Number Placeholder 3"/>
          <p:cNvSpPr>
            <a:spLocks noGrp="1"/>
          </p:cNvSpPr>
          <p:nvPr>
            <p:ph type="sldNum" sz="quarter" idx="5"/>
          </p:nvPr>
        </p:nvSpPr>
        <p:spPr/>
        <p:txBody>
          <a:bodyPr/>
          <a:lstStyle/>
          <a:p>
            <a:fld id="{A84B59BC-D69C-C746-83B4-CAE13CD45217}" type="slidenum">
              <a:rPr lang="en-US" smtClean="0"/>
              <a:t>41</a:t>
            </a:fld>
            <a:endParaRPr lang="en-US"/>
          </a:p>
        </p:txBody>
      </p:sp>
    </p:spTree>
    <p:extLst>
      <p:ext uri="{BB962C8B-B14F-4D97-AF65-F5344CB8AC3E}">
        <p14:creationId xmlns:p14="http://schemas.microsoft.com/office/powerpoint/2010/main" val="245062921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A84B59BC-D69C-C746-83B4-CAE13CD45217}" type="slidenum">
              <a:rPr lang="en-US" smtClean="0"/>
              <a:t>43</a:t>
            </a:fld>
            <a:endParaRPr lang="en-US"/>
          </a:p>
        </p:txBody>
      </p:sp>
    </p:spTree>
    <p:extLst>
      <p:ext uri="{BB962C8B-B14F-4D97-AF65-F5344CB8AC3E}">
        <p14:creationId xmlns:p14="http://schemas.microsoft.com/office/powerpoint/2010/main" val="121905585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4B59BC-D69C-C746-83B4-CAE13CD45217}" type="slidenum">
              <a:rPr lang="en-US" smtClean="0"/>
              <a:t>44</a:t>
            </a:fld>
            <a:endParaRPr lang="en-US"/>
          </a:p>
        </p:txBody>
      </p:sp>
    </p:spTree>
    <p:extLst>
      <p:ext uri="{BB962C8B-B14F-4D97-AF65-F5344CB8AC3E}">
        <p14:creationId xmlns:p14="http://schemas.microsoft.com/office/powerpoint/2010/main" val="358764860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4B59BC-D69C-C746-83B4-CAE13CD45217}" type="slidenum">
              <a:rPr lang="en-US" smtClean="0"/>
              <a:t>45</a:t>
            </a:fld>
            <a:endParaRPr lang="en-US"/>
          </a:p>
        </p:txBody>
      </p:sp>
    </p:spTree>
    <p:extLst>
      <p:ext uri="{BB962C8B-B14F-4D97-AF65-F5344CB8AC3E}">
        <p14:creationId xmlns:p14="http://schemas.microsoft.com/office/powerpoint/2010/main" val="41206865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C007BE-047F-4F94-9D3B-15CB732A6A06}" type="slidenum">
              <a:rPr lang="en-US" smtClean="0"/>
              <a:t>4</a:t>
            </a:fld>
            <a:endParaRPr lang="en-US" dirty="0"/>
          </a:p>
        </p:txBody>
      </p:sp>
    </p:spTree>
    <p:extLst>
      <p:ext uri="{BB962C8B-B14F-4D97-AF65-F5344CB8AC3E}">
        <p14:creationId xmlns:p14="http://schemas.microsoft.com/office/powerpoint/2010/main" val="27340832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dirty="0"/>
          </a:p>
        </p:txBody>
      </p:sp>
      <p:sp>
        <p:nvSpPr>
          <p:cNvPr id="4" name="Slide Number Placeholder 3"/>
          <p:cNvSpPr>
            <a:spLocks noGrp="1"/>
          </p:cNvSpPr>
          <p:nvPr>
            <p:ph type="sldNum" sz="quarter" idx="5"/>
          </p:nvPr>
        </p:nvSpPr>
        <p:spPr/>
        <p:txBody>
          <a:bodyPr/>
          <a:lstStyle/>
          <a:p>
            <a:fld id="{A84B59BC-D69C-C746-83B4-CAE13CD45217}" type="slidenum">
              <a:rPr lang="en-US" smtClean="0"/>
              <a:t>48</a:t>
            </a:fld>
            <a:endParaRPr lang="en-US"/>
          </a:p>
        </p:txBody>
      </p:sp>
    </p:spTree>
    <p:extLst>
      <p:ext uri="{BB962C8B-B14F-4D97-AF65-F5344CB8AC3E}">
        <p14:creationId xmlns:p14="http://schemas.microsoft.com/office/powerpoint/2010/main" val="29018667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4B59BC-D69C-C746-83B4-CAE13CD45217}" type="slidenum">
              <a:rPr lang="en-US" smtClean="0"/>
              <a:t>49</a:t>
            </a:fld>
            <a:endParaRPr lang="en-US"/>
          </a:p>
        </p:txBody>
      </p:sp>
    </p:spTree>
    <p:extLst>
      <p:ext uri="{BB962C8B-B14F-4D97-AF65-F5344CB8AC3E}">
        <p14:creationId xmlns:p14="http://schemas.microsoft.com/office/powerpoint/2010/main" val="340543419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A84B59BC-D69C-C746-83B4-CAE13CD45217}" type="slidenum">
              <a:rPr lang="en-US" smtClean="0"/>
              <a:t>50</a:t>
            </a:fld>
            <a:endParaRPr lang="en-US"/>
          </a:p>
        </p:txBody>
      </p:sp>
    </p:spTree>
    <p:extLst>
      <p:ext uri="{BB962C8B-B14F-4D97-AF65-F5344CB8AC3E}">
        <p14:creationId xmlns:p14="http://schemas.microsoft.com/office/powerpoint/2010/main" val="309312204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b="0" dirty="0"/>
          </a:p>
        </p:txBody>
      </p:sp>
      <p:sp>
        <p:nvSpPr>
          <p:cNvPr id="4" name="Slide Number Placeholder 3"/>
          <p:cNvSpPr>
            <a:spLocks noGrp="1"/>
          </p:cNvSpPr>
          <p:nvPr>
            <p:ph type="sldNum" sz="quarter" idx="5"/>
          </p:nvPr>
        </p:nvSpPr>
        <p:spPr/>
        <p:txBody>
          <a:bodyPr/>
          <a:lstStyle/>
          <a:p>
            <a:fld id="{A84B59BC-D69C-C746-83B4-CAE13CD45217}" type="slidenum">
              <a:rPr lang="en-US" smtClean="0"/>
              <a:t>52</a:t>
            </a:fld>
            <a:endParaRPr lang="en-US"/>
          </a:p>
        </p:txBody>
      </p:sp>
    </p:spTree>
    <p:extLst>
      <p:ext uri="{BB962C8B-B14F-4D97-AF65-F5344CB8AC3E}">
        <p14:creationId xmlns:p14="http://schemas.microsoft.com/office/powerpoint/2010/main" val="186809941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lnSpc>
                <a:spcPct val="107000"/>
              </a:lnSpc>
              <a:spcAft>
                <a:spcPts val="800"/>
              </a:spcAft>
            </a:pPr>
            <a:endParaRPr lang="en-GB" sz="1400" dirty="0">
              <a:effectLst/>
              <a:latin typeface="+mn-lt"/>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A84B59BC-D69C-C746-83B4-CAE13CD45217}" type="slidenum">
              <a:rPr lang="en-US" smtClean="0"/>
              <a:t>53</a:t>
            </a:fld>
            <a:endParaRPr lang="en-US"/>
          </a:p>
        </p:txBody>
      </p:sp>
    </p:spTree>
    <p:extLst>
      <p:ext uri="{BB962C8B-B14F-4D97-AF65-F5344CB8AC3E}">
        <p14:creationId xmlns:p14="http://schemas.microsoft.com/office/powerpoint/2010/main" val="368263994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5"/>
          </p:nvPr>
        </p:nvSpPr>
        <p:spPr/>
        <p:txBody>
          <a:bodyPr/>
          <a:lstStyle/>
          <a:p>
            <a:fld id="{A84B59BC-D69C-C746-83B4-CAE13CD45217}" type="slidenum">
              <a:rPr lang="en-US" smtClean="0"/>
              <a:t>54</a:t>
            </a:fld>
            <a:endParaRPr lang="en-US"/>
          </a:p>
        </p:txBody>
      </p:sp>
    </p:spTree>
    <p:extLst>
      <p:ext uri="{BB962C8B-B14F-4D97-AF65-F5344CB8AC3E}">
        <p14:creationId xmlns:p14="http://schemas.microsoft.com/office/powerpoint/2010/main" val="319727858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rtl="1">
              <a:buFont typeface="Arial" panose="020B0604020202020204" pitchFamily="34" charset="0"/>
              <a:buNone/>
            </a:pPr>
            <a:endParaRPr lang="en" sz="1800" b="0" dirty="0">
              <a:highlight>
                <a:srgbClr val="FFFFFF"/>
              </a:highlight>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A84B59BC-D69C-C746-83B4-CAE13CD45217}" type="slidenum">
              <a:rPr lang="en-US" smtClean="0"/>
              <a:t>55</a:t>
            </a:fld>
            <a:endParaRPr lang="en-US"/>
          </a:p>
        </p:txBody>
      </p:sp>
    </p:spTree>
    <p:extLst>
      <p:ext uri="{BB962C8B-B14F-4D97-AF65-F5344CB8AC3E}">
        <p14:creationId xmlns:p14="http://schemas.microsoft.com/office/powerpoint/2010/main" val="428462342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5"/>
          </p:nvPr>
        </p:nvSpPr>
        <p:spPr/>
        <p:txBody>
          <a:bodyPr/>
          <a:lstStyle/>
          <a:p>
            <a:fld id="{A84B59BC-D69C-C746-83B4-CAE13CD45217}" type="slidenum">
              <a:rPr lang="en-US" smtClean="0"/>
              <a:t>56</a:t>
            </a:fld>
            <a:endParaRPr lang="en-US"/>
          </a:p>
        </p:txBody>
      </p:sp>
    </p:spTree>
    <p:extLst>
      <p:ext uri="{BB962C8B-B14F-4D97-AF65-F5344CB8AC3E}">
        <p14:creationId xmlns:p14="http://schemas.microsoft.com/office/powerpoint/2010/main" val="424494983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66570" rtl="1">
              <a:defRPr/>
            </a:pPr>
            <a:endParaRPr lang="en-GB" sz="1800" dirty="0">
              <a:effectLst/>
              <a:latin typeface="Calibri" panose="020F0502020204030204" pitchFamily="34" charset="0"/>
              <a:ea typeface="Yu Mincho" panose="02020400000000000000" pitchFamily="18" charset="-128"/>
              <a:cs typeface="Arial" panose="020B0604020202020204" pitchFamily="34" charset="0"/>
            </a:endParaRPr>
          </a:p>
        </p:txBody>
      </p:sp>
      <p:sp>
        <p:nvSpPr>
          <p:cNvPr id="4" name="Slide Number Placeholder 3"/>
          <p:cNvSpPr>
            <a:spLocks noGrp="1"/>
          </p:cNvSpPr>
          <p:nvPr>
            <p:ph type="sldNum" sz="quarter" idx="5"/>
          </p:nvPr>
        </p:nvSpPr>
        <p:spPr/>
        <p:txBody>
          <a:bodyPr/>
          <a:lstStyle/>
          <a:p>
            <a:fld id="{A84B59BC-D69C-C746-83B4-CAE13CD45217}" type="slidenum">
              <a:rPr lang="en-US" smtClean="0"/>
              <a:t>57</a:t>
            </a:fld>
            <a:endParaRPr lang="en-US"/>
          </a:p>
        </p:txBody>
      </p:sp>
    </p:spTree>
    <p:extLst>
      <p:ext uri="{BB962C8B-B14F-4D97-AF65-F5344CB8AC3E}">
        <p14:creationId xmlns:p14="http://schemas.microsoft.com/office/powerpoint/2010/main" val="396538772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4B59BC-D69C-C746-83B4-CAE13CD45217}" type="slidenum">
              <a:rPr lang="en-US" smtClean="0"/>
              <a:t>58</a:t>
            </a:fld>
            <a:endParaRPr lang="en-US"/>
          </a:p>
        </p:txBody>
      </p:sp>
    </p:spTree>
    <p:extLst>
      <p:ext uri="{BB962C8B-B14F-4D97-AF65-F5344CB8AC3E}">
        <p14:creationId xmlns:p14="http://schemas.microsoft.com/office/powerpoint/2010/main" val="33213270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4B59BC-D69C-C746-83B4-CAE13CD45217}" type="slidenum">
              <a:rPr lang="en-US" smtClean="0"/>
              <a:t>6</a:t>
            </a:fld>
            <a:endParaRPr lang="en-US"/>
          </a:p>
        </p:txBody>
      </p:sp>
    </p:spTree>
    <p:extLst>
      <p:ext uri="{BB962C8B-B14F-4D97-AF65-F5344CB8AC3E}">
        <p14:creationId xmlns:p14="http://schemas.microsoft.com/office/powerpoint/2010/main" val="23978724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ar-EG" sz="1800" u="none" kern="1200" dirty="0">
              <a:solidFill>
                <a:srgbClr val="000000"/>
              </a:solidFill>
              <a:highlight>
                <a:srgbClr val="FFFFFF"/>
              </a:highlight>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A84B59BC-D69C-C746-83B4-CAE13CD45217}" type="slidenum">
              <a:rPr lang="en-US" smtClean="0"/>
              <a:t>59</a:t>
            </a:fld>
            <a:endParaRPr lang="en-US"/>
          </a:p>
        </p:txBody>
      </p:sp>
    </p:spTree>
    <p:extLst>
      <p:ext uri="{BB962C8B-B14F-4D97-AF65-F5344CB8AC3E}">
        <p14:creationId xmlns:p14="http://schemas.microsoft.com/office/powerpoint/2010/main" val="190088622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defTabSz="966570" rtl="1">
              <a:defRPr/>
            </a:pPr>
            <a:endParaRPr lang="en-US" dirty="0"/>
          </a:p>
        </p:txBody>
      </p:sp>
      <p:sp>
        <p:nvSpPr>
          <p:cNvPr id="4" name="Slide Number Placeholder 3"/>
          <p:cNvSpPr>
            <a:spLocks noGrp="1"/>
          </p:cNvSpPr>
          <p:nvPr>
            <p:ph type="sldNum" sz="quarter" idx="5"/>
          </p:nvPr>
        </p:nvSpPr>
        <p:spPr/>
        <p:txBody>
          <a:bodyPr/>
          <a:lstStyle/>
          <a:p>
            <a:fld id="{A84B59BC-D69C-C746-83B4-CAE13CD45217}" type="slidenum">
              <a:rPr lang="en-US" smtClean="0"/>
              <a:t>60</a:t>
            </a:fld>
            <a:endParaRPr lang="en-US"/>
          </a:p>
        </p:txBody>
      </p:sp>
    </p:spTree>
    <p:extLst>
      <p:ext uri="{BB962C8B-B14F-4D97-AF65-F5344CB8AC3E}">
        <p14:creationId xmlns:p14="http://schemas.microsoft.com/office/powerpoint/2010/main" val="245347033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4B59BC-D69C-C746-83B4-CAE13CD45217}" type="slidenum">
              <a:rPr lang="en-US" smtClean="0"/>
              <a:t>61</a:t>
            </a:fld>
            <a:endParaRPr lang="en-US"/>
          </a:p>
        </p:txBody>
      </p:sp>
    </p:spTree>
    <p:extLst>
      <p:ext uri="{BB962C8B-B14F-4D97-AF65-F5344CB8AC3E}">
        <p14:creationId xmlns:p14="http://schemas.microsoft.com/office/powerpoint/2010/main" val="16931080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EG" sz="1800" u="none" kern="1200" dirty="0">
                <a:solidFill>
                  <a:srgbClr val="000000"/>
                </a:solidFill>
                <a:latin typeface="Calibri" panose="020F0502020204030204" pitchFamily="34" charset="0"/>
                <a:cs typeface="Calibri" panose="020F0502020204030204" pitchFamily="34" charset="0"/>
              </a:rPr>
              <a:t>يرجى ملاحظة:</a:t>
            </a:r>
          </a:p>
          <a:p>
            <a:pPr marL="342900" indent="-342900" algn="r" rtl="1">
              <a:buAutoNum type="arabicParenR"/>
            </a:pPr>
            <a:r>
              <a:rPr lang="ar-EG" sz="1800" b="1" u="none" kern="1200" dirty="0">
                <a:solidFill>
                  <a:srgbClr val="000000"/>
                </a:solidFill>
                <a:latin typeface="Calibri" panose="020F0502020204030204" pitchFamily="34" charset="0"/>
                <a:cs typeface="Calibri" panose="020F0502020204030204" pitchFamily="34" charset="0"/>
              </a:rPr>
              <a:t>57% </a:t>
            </a:r>
            <a:r>
              <a:rPr lang="ar-EG" sz="1800" u="none" kern="1200" dirty="0">
                <a:solidFill>
                  <a:srgbClr val="000000"/>
                </a:solidFill>
                <a:latin typeface="Calibri" panose="020F0502020204030204" pitchFamily="34" charset="0"/>
                <a:cs typeface="Calibri" panose="020F0502020204030204" pitchFamily="34" charset="0"/>
              </a:rPr>
              <a:t>(22 من 39) من </a:t>
            </a:r>
            <a:r>
              <a:rPr lang="ar-EG" sz="1800" u="sng" kern="1200" dirty="0">
                <a:solidFill>
                  <a:srgbClr val="000000"/>
                </a:solidFill>
                <a:latin typeface="Calibri" panose="020F0502020204030204" pitchFamily="34" charset="0"/>
                <a:cs typeface="Calibri" panose="020F0502020204030204" pitchFamily="34" charset="0"/>
              </a:rPr>
              <a:t>البلدان ذات الأولوية للجنة الدائمة المشتركة بين الوكالات </a:t>
            </a:r>
            <a:r>
              <a:rPr lang="ar-EG" sz="1800" u="none" kern="1200" dirty="0">
                <a:solidFill>
                  <a:srgbClr val="000000"/>
                </a:solidFill>
                <a:latin typeface="Calibri" panose="020F0502020204030204" pitchFamily="34" charset="0"/>
                <a:cs typeface="Calibri" panose="020F0502020204030204" pitchFamily="34" charset="0"/>
              </a:rPr>
              <a:t>قامت بدمج مسارات الإحالة لخدمات العنف على النوع الاجتماعي في إجراءات العمل الموحدة لشبكة الحماية من الاستغلال والانتهاك الجنسيين في عام 2020، مقارنة بـ </a:t>
            </a:r>
            <a:r>
              <a:rPr lang="ar-EG" sz="1800" b="1" u="none" kern="1200" dirty="0">
                <a:solidFill>
                  <a:srgbClr val="000000"/>
                </a:solidFill>
                <a:latin typeface="Calibri" panose="020F0502020204030204" pitchFamily="34" charset="0"/>
                <a:cs typeface="Calibri" panose="020F0502020204030204" pitchFamily="34" charset="0"/>
              </a:rPr>
              <a:t>49% </a:t>
            </a:r>
            <a:r>
              <a:rPr lang="ar-EG" sz="1800" u="none" kern="1200" dirty="0">
                <a:solidFill>
                  <a:srgbClr val="000000"/>
                </a:solidFill>
                <a:latin typeface="Calibri" panose="020F0502020204030204" pitchFamily="34" charset="0"/>
                <a:cs typeface="Calibri" panose="020F0502020204030204" pitchFamily="34" charset="0"/>
              </a:rPr>
              <a:t>(19 من 39) في عام 2019</a:t>
            </a:r>
          </a:p>
          <a:p>
            <a:pPr marL="342900" indent="-342900" algn="r" rtl="1">
              <a:buAutoNum type="arabicParenR"/>
            </a:pPr>
            <a:r>
              <a:rPr lang="ar-EG" sz="1800" b="1" u="none" kern="1200" dirty="0">
                <a:solidFill>
                  <a:srgbClr val="000000"/>
                </a:solidFill>
                <a:latin typeface="Calibri" panose="020F0502020204030204" pitchFamily="34" charset="0"/>
                <a:cs typeface="Calibri" panose="020F0502020204030204" pitchFamily="34" charset="0"/>
              </a:rPr>
              <a:t>39% </a:t>
            </a:r>
            <a:r>
              <a:rPr lang="ar-EG" sz="1800" u="none" kern="1200" dirty="0">
                <a:solidFill>
                  <a:srgbClr val="000000"/>
                </a:solidFill>
                <a:latin typeface="Calibri" panose="020F0502020204030204" pitchFamily="34" charset="0"/>
                <a:cs typeface="Calibri" panose="020F0502020204030204" pitchFamily="34" charset="0"/>
              </a:rPr>
              <a:t>(9 من 23) من </a:t>
            </a:r>
            <a:r>
              <a:rPr lang="ar-EG" sz="1800" u="sng" kern="1200" dirty="0">
                <a:solidFill>
                  <a:srgbClr val="000000"/>
                </a:solidFill>
                <a:latin typeface="Calibri" panose="020F0502020204030204" pitchFamily="34" charset="0"/>
                <a:cs typeface="Calibri" panose="020F0502020204030204" pitchFamily="34" charset="0"/>
              </a:rPr>
              <a:t>البلدان ذات الأولوية للجنة الدائمة المشتركة بين الوكالات التي تتوافر عنها بيانات </a:t>
            </a:r>
            <a:r>
              <a:rPr lang="ar-EG" sz="1800" u="none" kern="1200" dirty="0">
                <a:solidFill>
                  <a:srgbClr val="000000"/>
                </a:solidFill>
                <a:latin typeface="Calibri" panose="020F0502020204030204" pitchFamily="34" charset="0"/>
                <a:cs typeface="Calibri" panose="020F0502020204030204" pitchFamily="34" charset="0"/>
              </a:rPr>
              <a:t>أفادت أن 25% فقط أو أقل لديهم إمكانية الوصول إلى الخدمات في عام 2020</a:t>
            </a:r>
          </a:p>
          <a:p>
            <a:pPr algn="r" rtl="1"/>
            <a:endParaRPr lang="ar-EG" sz="1800" u="none" kern="1200" dirty="0">
              <a:solidFill>
                <a:srgbClr val="000000"/>
              </a:solidFill>
              <a:latin typeface="Calibri" panose="020F0502020204030204" pitchFamily="34" charset="0"/>
              <a:cs typeface="Calibri" panose="020F0502020204030204" pitchFamily="34" charset="0"/>
            </a:endParaRPr>
          </a:p>
          <a:p>
            <a:pPr algn="r" rtl="1"/>
            <a:r>
              <a:rPr lang="ar-EG" sz="1800" u="none" kern="1200" dirty="0">
                <a:solidFill>
                  <a:srgbClr val="000000"/>
                </a:solidFill>
                <a:latin typeface="Calibri" panose="020F0502020204030204" pitchFamily="34" charset="0"/>
                <a:cs typeface="Calibri" panose="020F0502020204030204" pitchFamily="34" charset="0"/>
              </a:rPr>
              <a:t>ملحوظة:</a:t>
            </a:r>
          </a:p>
          <a:p>
            <a:pPr marL="342900" marR="5710" indent="-342900" algn="just" rtl="1">
              <a:buFont typeface="Arial" panose="020B0604020202020204" pitchFamily="34" charset="0"/>
              <a:buChar char="•"/>
            </a:pPr>
            <a:r>
              <a:rPr lang="ar-EG" sz="1800" u="none" kern="1200" dirty="0">
                <a:solidFill>
                  <a:srgbClr val="000000"/>
                </a:solidFill>
                <a:latin typeface="Calibri" panose="020F0502020204030204" pitchFamily="34" charset="0"/>
                <a:cs typeface="Calibri" panose="020F0502020204030204" pitchFamily="34" charset="0"/>
              </a:rPr>
              <a:t>لماذا نحسب فقط البلدان ذات الأولوية التي </a:t>
            </a:r>
            <a:r>
              <a:rPr lang="ar-EG" sz="1800" b="1" u="none" kern="1200" dirty="0">
                <a:solidFill>
                  <a:srgbClr val="000000"/>
                </a:solidFill>
                <a:latin typeface="Calibri" panose="020F0502020204030204" pitchFamily="34" charset="0"/>
                <a:cs typeface="Calibri" panose="020F0502020204030204" pitchFamily="34" charset="0"/>
              </a:rPr>
              <a:t>التي تتوافر عنها بيانات </a:t>
            </a:r>
            <a:r>
              <a:rPr lang="ar-EG" sz="1800" u="none" kern="1200" dirty="0">
                <a:solidFill>
                  <a:srgbClr val="000000"/>
                </a:solidFill>
                <a:latin typeface="Calibri" panose="020F0502020204030204" pitchFamily="34" charset="0"/>
                <a:cs typeface="Calibri" panose="020F0502020204030204" pitchFamily="34" charset="0"/>
              </a:rPr>
              <a:t>في 2)؟ إذا أخذنا جميع البلدان الـ 39 ذات الأولوية كمقام، تكون البلدان "غير المعروفة" في عام 2020 مرتفعة للغاية – 41%، و"25% أو أقل" 23% (انظر أدناه)، البلدان "غير المعروفة" من الأرجح أن تكون في النطاق الأدنى من حيث نسبة الأشخاص الذين لديهم إمكانية الوصول، ويتمثل هدفنا أيضًا في إظهار الثغرة الحالية، لذلك أعتقد أن 39% </a:t>
            </a:r>
            <a:r>
              <a:rPr lang="ar-EG" sz="1800" u="sng" kern="1200" dirty="0">
                <a:solidFill>
                  <a:srgbClr val="000000"/>
                </a:solidFill>
                <a:latin typeface="Calibri" panose="020F0502020204030204" pitchFamily="34" charset="0"/>
                <a:cs typeface="Calibri" panose="020F0502020204030204" pitchFamily="34" charset="0"/>
              </a:rPr>
              <a:t>من البلدان المتاح عنها بيانات أبلغت عن "25% أو أقل" فقط من الأشخاص الذين لديهم إمكانية الوصول</a:t>
            </a:r>
            <a:r>
              <a:rPr lang="ar-EG" sz="1800" u="none" kern="1200" dirty="0">
                <a:solidFill>
                  <a:srgbClr val="000000"/>
                </a:solidFill>
                <a:latin typeface="Calibri" panose="020F0502020204030204" pitchFamily="34" charset="0"/>
                <a:cs typeface="Calibri" panose="020F0502020204030204" pitchFamily="34" charset="0"/>
              </a:rPr>
              <a:t>، من الأفضل تقديمها هنا بدلا من 23%. أبلغت البلدان ذات الأولوية للجنة الدائمة المشتركة بين الوكالات عن "25% أو أقل" و 41% غير معروفة. ولكن إذا كنت ترغب في الذهاب مع جميع البلدان ذات الأولوية (مثل الرسم البياني أدناه)، فيمكن إصلاح ذلك بسرعة كبيرة (دقيقة واحدة) في الباوربوينت. أخبرني بما تريده. </a:t>
            </a:r>
          </a:p>
          <a:p>
            <a:pPr marL="285750" marR="5710" indent="-285750" algn="r" rtl="1">
              <a:buFont typeface="Arial" panose="020B0604020202020204" pitchFamily="34" charset="0"/>
              <a:buChar char="•"/>
            </a:pPr>
            <a:r>
              <a:rPr lang="ar-EG" sz="1800" u="none" kern="1200" dirty="0">
                <a:solidFill>
                  <a:srgbClr val="000000"/>
                </a:solidFill>
                <a:latin typeface="Calibri" panose="020F0502020204030204" pitchFamily="34" charset="0"/>
                <a:cs typeface="Calibri" panose="020F0502020204030204" pitchFamily="34" charset="0"/>
              </a:rPr>
              <a:t>لماذا لا تقارن 2019 و 2020 في 2)؟ في عام 2019، أبلغت 40.6% من البلدان عن 25% أو أقل، وهو ما يختلف قليلاً فقط عن 39% في عام 2020، ولم يتم إحراز تقدم كبير. هدفنا هو التأكيد على الثغرة الحالية، لذا فإن عام 2020 كافٍ.</a:t>
            </a:r>
            <a:endParaRPr lang="en-US" sz="1800" u="none" kern="1200" dirty="0">
              <a:solidFill>
                <a:srgbClr val="000000"/>
              </a:solidFill>
              <a:latin typeface="Calibri" panose="020F0502020204030204" pitchFamily="34" charset="0"/>
              <a:cs typeface="Calibri" panose="020F0502020204030204" pitchFamily="34" charset="0"/>
            </a:endParaRPr>
          </a:p>
          <a:p>
            <a:pPr marL="362464" indent="-362464">
              <a:buClr>
                <a:srgbClr val="C00000"/>
              </a:buClr>
              <a:buFont typeface="+mj-lt"/>
              <a:buAutoNum type="arabicParenR"/>
            </a:pPr>
            <a:endParaRPr lang="en-US" b="0" u="none" dirty="0"/>
          </a:p>
        </p:txBody>
      </p:sp>
      <p:sp>
        <p:nvSpPr>
          <p:cNvPr id="4" name="Slide Number Placeholder 3"/>
          <p:cNvSpPr>
            <a:spLocks noGrp="1"/>
          </p:cNvSpPr>
          <p:nvPr>
            <p:ph type="sldNum" sz="quarter" idx="5"/>
          </p:nvPr>
        </p:nvSpPr>
        <p:spPr/>
        <p:txBody>
          <a:bodyPr/>
          <a:lstStyle/>
          <a:p>
            <a:fld id="{A84B59BC-D69C-C746-83B4-CAE13CD45217}" type="slidenum">
              <a:rPr lang="en-US" smtClean="0"/>
              <a:t>62</a:t>
            </a:fld>
            <a:endParaRPr lang="en-US"/>
          </a:p>
        </p:txBody>
      </p:sp>
    </p:spTree>
    <p:extLst>
      <p:ext uri="{BB962C8B-B14F-4D97-AF65-F5344CB8AC3E}">
        <p14:creationId xmlns:p14="http://schemas.microsoft.com/office/powerpoint/2010/main" val="289648060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84B59BC-D69C-C746-83B4-CAE13CD45217}" type="slidenum">
              <a:rPr lang="en-US" smtClean="0"/>
              <a:t>63</a:t>
            </a:fld>
            <a:endParaRPr lang="en-US"/>
          </a:p>
        </p:txBody>
      </p:sp>
    </p:spTree>
    <p:extLst>
      <p:ext uri="{BB962C8B-B14F-4D97-AF65-F5344CB8AC3E}">
        <p14:creationId xmlns:p14="http://schemas.microsoft.com/office/powerpoint/2010/main" val="81312567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endParaRPr lang="en-US" dirty="0"/>
          </a:p>
        </p:txBody>
      </p:sp>
      <p:sp>
        <p:nvSpPr>
          <p:cNvPr id="4" name="Slide Number Placeholder 3"/>
          <p:cNvSpPr>
            <a:spLocks noGrp="1"/>
          </p:cNvSpPr>
          <p:nvPr>
            <p:ph type="sldNum" sz="quarter" idx="5"/>
          </p:nvPr>
        </p:nvSpPr>
        <p:spPr/>
        <p:txBody>
          <a:bodyPr/>
          <a:lstStyle/>
          <a:p>
            <a:fld id="{A84B59BC-D69C-C746-83B4-CAE13CD45217}" type="slidenum">
              <a:rPr lang="en-US" smtClean="0"/>
              <a:t>64</a:t>
            </a:fld>
            <a:endParaRPr lang="en-US"/>
          </a:p>
        </p:txBody>
      </p:sp>
    </p:spTree>
    <p:extLst>
      <p:ext uri="{BB962C8B-B14F-4D97-AF65-F5344CB8AC3E}">
        <p14:creationId xmlns:p14="http://schemas.microsoft.com/office/powerpoint/2010/main" val="68762636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4B59BC-D69C-C746-83B4-CAE13CD45217}" type="slidenum">
              <a:rPr lang="en-US" smtClean="0"/>
              <a:t>65</a:t>
            </a:fld>
            <a:endParaRPr lang="en-US"/>
          </a:p>
        </p:txBody>
      </p:sp>
    </p:spTree>
    <p:extLst>
      <p:ext uri="{BB962C8B-B14F-4D97-AF65-F5344CB8AC3E}">
        <p14:creationId xmlns:p14="http://schemas.microsoft.com/office/powerpoint/2010/main" val="188229914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4B59BC-D69C-C746-83B4-CAE13CD45217}" type="slidenum">
              <a:rPr lang="en-US" smtClean="0"/>
              <a:t>66</a:t>
            </a:fld>
            <a:endParaRPr lang="en-US"/>
          </a:p>
        </p:txBody>
      </p:sp>
    </p:spTree>
    <p:extLst>
      <p:ext uri="{BB962C8B-B14F-4D97-AF65-F5344CB8AC3E}">
        <p14:creationId xmlns:p14="http://schemas.microsoft.com/office/powerpoint/2010/main" val="28083619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4B59BC-D69C-C746-83B4-CAE13CD45217}" type="slidenum">
              <a:rPr lang="en-US" smtClean="0"/>
              <a:t>7</a:t>
            </a:fld>
            <a:endParaRPr lang="en-US"/>
          </a:p>
        </p:txBody>
      </p:sp>
    </p:spTree>
    <p:extLst>
      <p:ext uri="{BB962C8B-B14F-4D97-AF65-F5344CB8AC3E}">
        <p14:creationId xmlns:p14="http://schemas.microsoft.com/office/powerpoint/2010/main" val="22058642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4B59BC-D69C-C746-83B4-CAE13CD45217}" type="slidenum">
              <a:rPr lang="en-US" smtClean="0"/>
              <a:t>8</a:t>
            </a:fld>
            <a:endParaRPr lang="en-US"/>
          </a:p>
        </p:txBody>
      </p:sp>
    </p:spTree>
    <p:extLst>
      <p:ext uri="{BB962C8B-B14F-4D97-AF65-F5344CB8AC3E}">
        <p14:creationId xmlns:p14="http://schemas.microsoft.com/office/powerpoint/2010/main" val="36853321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84B59BC-D69C-C746-83B4-CAE13CD45217}" type="slidenum">
              <a:rPr lang="en-US" smtClean="0"/>
              <a:t>11</a:t>
            </a:fld>
            <a:endParaRPr lang="en-US"/>
          </a:p>
        </p:txBody>
      </p:sp>
    </p:spTree>
    <p:extLst>
      <p:ext uri="{BB962C8B-B14F-4D97-AF65-F5344CB8AC3E}">
        <p14:creationId xmlns:p14="http://schemas.microsoft.com/office/powerpoint/2010/main" val="31097300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84B59BC-D69C-C746-83B4-CAE13CD45217}" type="slidenum">
              <a:rPr lang="en-US" smtClean="0"/>
              <a:t>12</a:t>
            </a:fld>
            <a:endParaRPr lang="en-US"/>
          </a:p>
        </p:txBody>
      </p:sp>
    </p:spTree>
    <p:extLst>
      <p:ext uri="{BB962C8B-B14F-4D97-AF65-F5344CB8AC3E}">
        <p14:creationId xmlns:p14="http://schemas.microsoft.com/office/powerpoint/2010/main" val="31616248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1191" y="304814"/>
            <a:ext cx="10993549" cy="702184"/>
          </a:xfrm>
          <a:prstGeom prst="rect">
            <a:avLst/>
          </a:prstGeom>
          <a:effectLst/>
        </p:spPr>
        <p:txBody>
          <a:bodyPr anchor="b">
            <a:normAutofit/>
          </a:bodyPr>
          <a:lstStyle>
            <a:lvl1pPr>
              <a:defRPr sz="3600" b="0" i="0">
                <a:solidFill>
                  <a:schemeClr val="accent1"/>
                </a:solidFill>
                <a:latin typeface="Univers LT Pro 55" panose="020B0603020202020204" pitchFamily="34" charset="77"/>
              </a:defRPr>
            </a:lvl1pPr>
          </a:lstStyle>
          <a:p>
            <a:r>
              <a:rPr lang="en-US" dirty="0"/>
              <a:t>Click to edit Master title style</a:t>
            </a:r>
          </a:p>
        </p:txBody>
      </p:sp>
      <p:sp>
        <p:nvSpPr>
          <p:cNvPr id="3" name="Subtitle 2"/>
          <p:cNvSpPr>
            <a:spLocks noGrp="1"/>
          </p:cNvSpPr>
          <p:nvPr>
            <p:ph type="subTitle" idx="1"/>
          </p:nvPr>
        </p:nvSpPr>
        <p:spPr>
          <a:xfrm>
            <a:off x="581194" y="1247391"/>
            <a:ext cx="10993546"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a:xfrm>
            <a:off x="7605951" y="5956137"/>
            <a:ext cx="2844800" cy="365125"/>
          </a:xfrm>
          <a:prstGeom prst="rect">
            <a:avLst/>
          </a:prstGeom>
        </p:spPr>
        <p:txBody>
          <a:bodyPr/>
          <a:lstStyle>
            <a:lvl1pPr>
              <a:defRPr>
                <a:solidFill>
                  <a:schemeClr val="accent1">
                    <a:lumMod val="75000"/>
                    <a:lumOff val="25000"/>
                  </a:schemeClr>
                </a:solidFill>
              </a:defRPr>
            </a:lvl1pPr>
          </a:lstStyle>
          <a:p>
            <a:fld id="{8810A5E8-CB83-B34E-ADD9-E34FD57C85F5}" type="datetimeFigureOut">
              <a:rPr lang="en-US" smtClean="0"/>
              <a:t>6/17/2025</a:t>
            </a:fld>
            <a:endParaRPr lang="en-US"/>
          </a:p>
        </p:txBody>
      </p:sp>
      <p:sp>
        <p:nvSpPr>
          <p:cNvPr id="5" name="Footer Placeholder 4"/>
          <p:cNvSpPr>
            <a:spLocks noGrp="1"/>
          </p:cNvSpPr>
          <p:nvPr>
            <p:ph type="ftr" sz="quarter" idx="11"/>
          </p:nvPr>
        </p:nvSpPr>
        <p:spPr>
          <a:xfrm>
            <a:off x="581192" y="5951811"/>
            <a:ext cx="6917210" cy="365125"/>
          </a:xfrm>
          <a:prstGeom prst="rect">
            <a:avLst/>
          </a:prstGeom>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a:xfrm>
            <a:off x="10558300" y="5956137"/>
            <a:ext cx="1016440" cy="365125"/>
          </a:xfrm>
          <a:prstGeom prst="rect">
            <a:avLst/>
          </a:prstGeom>
        </p:spPr>
        <p:txBody>
          <a:bodyPr/>
          <a:lstStyle>
            <a:lvl1pPr>
              <a:defRPr>
                <a:solidFill>
                  <a:schemeClr val="accent1">
                    <a:lumMod val="75000"/>
                    <a:lumOff val="25000"/>
                  </a:schemeClr>
                </a:solidFill>
              </a:defRPr>
            </a:lvl1pPr>
          </a:lstStyle>
          <a:p>
            <a:fld id="{5506C4EA-45CD-3B4E-A6F1-BFF9FB01586E}" type="slidenum">
              <a:rPr lang="en-US" smtClean="0"/>
              <a:t>‹#›</a:t>
            </a:fld>
            <a:endParaRPr lang="en-US"/>
          </a:p>
        </p:txBody>
      </p:sp>
    </p:spTree>
    <p:extLst>
      <p:ext uri="{BB962C8B-B14F-4D97-AF65-F5344CB8AC3E}">
        <p14:creationId xmlns:p14="http://schemas.microsoft.com/office/powerpoint/2010/main" val="7041268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a:prstGeom prst="rect">
            <a:avLst/>
          </a:prstGeo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7605951" y="5956137"/>
            <a:ext cx="2844799" cy="365125"/>
          </a:xfrm>
          <a:prstGeom prst="rect">
            <a:avLst/>
          </a:prstGeom>
        </p:spPr>
        <p:txBody>
          <a:bodyPr/>
          <a:lstStyle/>
          <a:p>
            <a:fld id="{8810A5E8-CB83-B34E-ADD9-E34FD57C85F5}" type="datetimeFigureOut">
              <a:rPr lang="en-US" smtClean="0"/>
              <a:t>6/17/2025</a:t>
            </a:fld>
            <a:endParaRPr lang="en-US"/>
          </a:p>
        </p:txBody>
      </p:sp>
      <p:sp>
        <p:nvSpPr>
          <p:cNvPr id="5" name="Footer Placeholder 4"/>
          <p:cNvSpPr>
            <a:spLocks noGrp="1"/>
          </p:cNvSpPr>
          <p:nvPr>
            <p:ph type="ftr" sz="quarter" idx="11"/>
          </p:nvPr>
        </p:nvSpPr>
        <p:spPr>
          <a:xfrm>
            <a:off x="581192" y="5951811"/>
            <a:ext cx="691721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10558300" y="5956137"/>
            <a:ext cx="1052510" cy="365125"/>
          </a:xfrm>
          <a:prstGeom prst="rect">
            <a:avLst/>
          </a:prstGeom>
        </p:spPr>
        <p:txBody>
          <a:bodyPr/>
          <a:lstStyle/>
          <a:p>
            <a:fld id="{5506C4EA-45CD-3B4E-A6F1-BFF9FB01586E}" type="slidenum">
              <a:rPr lang="en-US" smtClean="0"/>
              <a:t>‹#›</a:t>
            </a:fld>
            <a:endParaRPr lang="en-US"/>
          </a:p>
        </p:txBody>
      </p:sp>
    </p:spTree>
    <p:extLst>
      <p:ext uri="{BB962C8B-B14F-4D97-AF65-F5344CB8AC3E}">
        <p14:creationId xmlns:p14="http://schemas.microsoft.com/office/powerpoint/2010/main" val="11375063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839201" y="675726"/>
            <a:ext cx="2004164" cy="5183073"/>
          </a:xfrm>
          <a:prstGeom prst="rect">
            <a:avLst/>
          </a:prstGeo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74923" y="675726"/>
            <a:ext cx="7896279" cy="5183073"/>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993673" y="5956137"/>
            <a:ext cx="1328141" cy="365125"/>
          </a:xfrm>
          <a:prstGeom prst="rect">
            <a:avLst/>
          </a:prstGeom>
        </p:spPr>
        <p:txBody>
          <a:bodyPr/>
          <a:lstStyle>
            <a:lvl1pPr>
              <a:defRPr>
                <a:solidFill>
                  <a:schemeClr val="accent1">
                    <a:lumMod val="75000"/>
                    <a:lumOff val="25000"/>
                  </a:schemeClr>
                </a:solidFill>
              </a:defRPr>
            </a:lvl1pPr>
          </a:lstStyle>
          <a:p>
            <a:fld id="{8810A5E8-CB83-B34E-ADD9-E34FD57C85F5}" type="datetimeFigureOut">
              <a:rPr lang="en-US" smtClean="0"/>
              <a:t>6/17/2025</a:t>
            </a:fld>
            <a:endParaRPr lang="en-US"/>
          </a:p>
        </p:txBody>
      </p:sp>
      <p:sp>
        <p:nvSpPr>
          <p:cNvPr id="5" name="Footer Placeholder 4"/>
          <p:cNvSpPr>
            <a:spLocks noGrp="1"/>
          </p:cNvSpPr>
          <p:nvPr>
            <p:ph type="ftr" sz="quarter" idx="11"/>
          </p:nvPr>
        </p:nvSpPr>
        <p:spPr>
          <a:xfrm>
            <a:off x="774923" y="5951811"/>
            <a:ext cx="7896279"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10446615" y="5956137"/>
            <a:ext cx="1164195" cy="365125"/>
          </a:xfrm>
          <a:prstGeom prst="rect">
            <a:avLst/>
          </a:prstGeom>
        </p:spPr>
        <p:txBody>
          <a:bodyPr/>
          <a:lstStyle>
            <a:lvl1pPr>
              <a:defRPr>
                <a:solidFill>
                  <a:schemeClr val="accent1">
                    <a:lumMod val="75000"/>
                    <a:lumOff val="25000"/>
                  </a:schemeClr>
                </a:solidFill>
              </a:defRPr>
            </a:lvl1pPr>
          </a:lstStyle>
          <a:p>
            <a:fld id="{5506C4EA-45CD-3B4E-A6F1-BFF9FB01586E}" type="slidenum">
              <a:rPr lang="en-US" smtClean="0"/>
              <a:t>‹#›</a:t>
            </a:fld>
            <a:endParaRPr lang="en-US"/>
          </a:p>
        </p:txBody>
      </p:sp>
    </p:spTree>
    <p:extLst>
      <p:ext uri="{BB962C8B-B14F-4D97-AF65-F5344CB8AC3E}">
        <p14:creationId xmlns:p14="http://schemas.microsoft.com/office/powerpoint/2010/main" val="10852548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a:spLocks noChangeAspect="1"/>
          </p:cNvSpPr>
          <p:nvPr/>
        </p:nvSpPr>
        <p:spPr>
          <a:xfrm>
            <a:off x="-6724" y="417638"/>
            <a:ext cx="11749624" cy="1189298"/>
          </a:xfrm>
          <a:prstGeom prst="rect">
            <a:avLst/>
          </a:prstGeom>
          <a:solidFill>
            <a:schemeClr val="accent1"/>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46467" y="505387"/>
            <a:ext cx="11029616" cy="1013800"/>
          </a:xfrm>
          <a:prstGeom prst="rect">
            <a:avLst/>
          </a:prstGeom>
        </p:spPr>
        <p:txBody>
          <a:bodyPr/>
          <a:lstStyle>
            <a:lvl1pPr>
              <a:defRPr b="0" i="0">
                <a:latin typeface="Univers LT Pro 55" panose="020B0603020202020204" pitchFamily="34" charset="77"/>
              </a:defRPr>
            </a:lvl1pPr>
          </a:lstStyle>
          <a:p>
            <a:r>
              <a:rPr lang="en-US" dirty="0"/>
              <a:t>Click to edit Master title style</a:t>
            </a:r>
          </a:p>
        </p:txBody>
      </p:sp>
      <p:sp>
        <p:nvSpPr>
          <p:cNvPr id="3" name="Content Placeholder 2"/>
          <p:cNvSpPr>
            <a:spLocks noGrp="1"/>
          </p:cNvSpPr>
          <p:nvPr>
            <p:ph idx="1"/>
          </p:nvPr>
        </p:nvSpPr>
        <p:spPr>
          <a:xfrm>
            <a:off x="465446" y="1856405"/>
            <a:ext cx="11259708" cy="36783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896905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81193" y="3043910"/>
            <a:ext cx="11029615" cy="1497507"/>
          </a:xfrm>
          <a:prstGeom prst="rect">
            <a:avLst/>
          </a:prstGeom>
        </p:spPr>
        <p:txBody>
          <a:bodyPr anchor="b">
            <a:normAutofit/>
          </a:bodyPr>
          <a:lstStyle>
            <a:lvl1pPr algn="l">
              <a:defRPr sz="3600" b="0" cap="all">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0473663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581193" y="2228003"/>
            <a:ext cx="5422390"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8417" y="2228003"/>
            <a:ext cx="5422392"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7605951" y="5956137"/>
            <a:ext cx="2844799" cy="365125"/>
          </a:xfrm>
          <a:prstGeom prst="rect">
            <a:avLst/>
          </a:prstGeom>
        </p:spPr>
        <p:txBody>
          <a:bodyPr/>
          <a:lstStyle/>
          <a:p>
            <a:fld id="{8810A5E8-CB83-B34E-ADD9-E34FD57C85F5}" type="datetimeFigureOut">
              <a:rPr lang="en-US" smtClean="0"/>
              <a:t>6/17/2025</a:t>
            </a:fld>
            <a:endParaRPr lang="en-US"/>
          </a:p>
        </p:txBody>
      </p:sp>
      <p:sp>
        <p:nvSpPr>
          <p:cNvPr id="6" name="Footer Placeholder 5"/>
          <p:cNvSpPr>
            <a:spLocks noGrp="1"/>
          </p:cNvSpPr>
          <p:nvPr>
            <p:ph type="ftr" sz="quarter" idx="11"/>
          </p:nvPr>
        </p:nvSpPr>
        <p:spPr>
          <a:xfrm>
            <a:off x="581192" y="5951811"/>
            <a:ext cx="691721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10558300" y="5956137"/>
            <a:ext cx="1052510" cy="365125"/>
          </a:xfrm>
          <a:prstGeom prst="rect">
            <a:avLst/>
          </a:prstGeom>
        </p:spPr>
        <p:txBody>
          <a:bodyPr/>
          <a:lstStyle/>
          <a:p>
            <a:fld id="{5506C4EA-45CD-3B4E-A6F1-BFF9FB01586E}" type="slidenum">
              <a:rPr lang="en-US" smtClean="0"/>
              <a:t>‹#›</a:t>
            </a:fld>
            <a:endParaRPr lang="en-US"/>
          </a:p>
        </p:txBody>
      </p:sp>
    </p:spTree>
    <p:extLst>
      <p:ext uri="{BB962C8B-B14F-4D97-AF65-F5344CB8AC3E}">
        <p14:creationId xmlns:p14="http://schemas.microsoft.com/office/powerpoint/2010/main" val="22699770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1" name="Rectangle 10"/>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581193" y="729658"/>
            <a:ext cx="11029616" cy="988332"/>
          </a:xfrm>
          <a:prstGeom prst="rect">
            <a:avLst/>
          </a:prstGeom>
        </p:spPr>
        <p:txBody>
          <a:bodyPr/>
          <a:lstStyle/>
          <a:p>
            <a:r>
              <a:rPr lang="en-US"/>
              <a:t>Click to edit Master title style</a:t>
            </a:r>
            <a:endParaRPr lang="en-US" dirty="0"/>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7605951" y="5956137"/>
            <a:ext cx="2844799" cy="365125"/>
          </a:xfrm>
          <a:prstGeom prst="rect">
            <a:avLst/>
          </a:prstGeom>
        </p:spPr>
        <p:txBody>
          <a:bodyPr/>
          <a:lstStyle/>
          <a:p>
            <a:fld id="{8810A5E8-CB83-B34E-ADD9-E34FD57C85F5}" type="datetimeFigureOut">
              <a:rPr lang="en-US" smtClean="0"/>
              <a:t>6/17/2025</a:t>
            </a:fld>
            <a:endParaRPr lang="en-US"/>
          </a:p>
        </p:txBody>
      </p:sp>
      <p:sp>
        <p:nvSpPr>
          <p:cNvPr id="8" name="Footer Placeholder 7"/>
          <p:cNvSpPr>
            <a:spLocks noGrp="1"/>
          </p:cNvSpPr>
          <p:nvPr>
            <p:ph type="ftr" sz="quarter" idx="11"/>
          </p:nvPr>
        </p:nvSpPr>
        <p:spPr>
          <a:xfrm>
            <a:off x="581192" y="5951811"/>
            <a:ext cx="691721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10558300" y="5956137"/>
            <a:ext cx="1052510" cy="365125"/>
          </a:xfrm>
          <a:prstGeom prst="rect">
            <a:avLst/>
          </a:prstGeom>
        </p:spPr>
        <p:txBody>
          <a:bodyPr/>
          <a:lstStyle/>
          <a:p>
            <a:fld id="{5506C4EA-45CD-3B4E-A6F1-BFF9FB01586E}" type="slidenum">
              <a:rPr lang="en-US" smtClean="0"/>
              <a:t>‹#›</a:t>
            </a:fld>
            <a:endParaRPr lang="en-US"/>
          </a:p>
        </p:txBody>
      </p:sp>
    </p:spTree>
    <p:extLst>
      <p:ext uri="{BB962C8B-B14F-4D97-AF65-F5344CB8AC3E}">
        <p14:creationId xmlns:p14="http://schemas.microsoft.com/office/powerpoint/2010/main" val="27076376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7" name="Rectangle 6"/>
          <p:cNvSpPr>
            <a:spLocks noChangeAspect="1"/>
          </p:cNvSpPr>
          <p:nvPr/>
        </p:nvSpPr>
        <p:spPr>
          <a:xfrm>
            <a:off x="440683"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575894" y="729658"/>
            <a:ext cx="11029616" cy="988332"/>
          </a:xfrm>
          <a:prstGeom prst="rect">
            <a:avLst/>
          </a:prstGeom>
        </p:spPr>
        <p:txBody>
          <a:bodyPr/>
          <a:lstStyle/>
          <a:p>
            <a:r>
              <a:rPr lang="en-US"/>
              <a:t>Click to edit Master title style</a:t>
            </a:r>
            <a:endParaRPr lang="en-US" dirty="0"/>
          </a:p>
        </p:txBody>
      </p:sp>
      <p:sp>
        <p:nvSpPr>
          <p:cNvPr id="3" name="Date Placeholder 2"/>
          <p:cNvSpPr>
            <a:spLocks noGrp="1"/>
          </p:cNvSpPr>
          <p:nvPr>
            <p:ph type="dt" sz="half" idx="10"/>
          </p:nvPr>
        </p:nvSpPr>
        <p:spPr>
          <a:xfrm>
            <a:off x="7605951" y="5956137"/>
            <a:ext cx="2844799" cy="365125"/>
          </a:xfrm>
          <a:prstGeom prst="rect">
            <a:avLst/>
          </a:prstGeom>
        </p:spPr>
        <p:txBody>
          <a:bodyPr/>
          <a:lstStyle/>
          <a:p>
            <a:fld id="{8810A5E8-CB83-B34E-ADD9-E34FD57C85F5}" type="datetimeFigureOut">
              <a:rPr lang="en-US" smtClean="0"/>
              <a:t>6/17/2025</a:t>
            </a:fld>
            <a:endParaRPr lang="en-US"/>
          </a:p>
        </p:txBody>
      </p:sp>
      <p:sp>
        <p:nvSpPr>
          <p:cNvPr id="4" name="Footer Placeholder 3"/>
          <p:cNvSpPr>
            <a:spLocks noGrp="1"/>
          </p:cNvSpPr>
          <p:nvPr>
            <p:ph type="ftr" sz="quarter" idx="11"/>
          </p:nvPr>
        </p:nvSpPr>
        <p:spPr>
          <a:xfrm>
            <a:off x="581192" y="5951811"/>
            <a:ext cx="691721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10558300" y="5956137"/>
            <a:ext cx="1052510" cy="365125"/>
          </a:xfrm>
          <a:prstGeom prst="rect">
            <a:avLst/>
          </a:prstGeom>
        </p:spPr>
        <p:txBody>
          <a:bodyPr/>
          <a:lstStyle/>
          <a:p>
            <a:fld id="{5506C4EA-45CD-3B4E-A6F1-BFF9FB01586E}" type="slidenum">
              <a:rPr lang="en-US" smtClean="0"/>
              <a:t>‹#›</a:t>
            </a:fld>
            <a:endParaRPr lang="en-US"/>
          </a:p>
        </p:txBody>
      </p:sp>
    </p:spTree>
    <p:extLst>
      <p:ext uri="{BB962C8B-B14F-4D97-AF65-F5344CB8AC3E}">
        <p14:creationId xmlns:p14="http://schemas.microsoft.com/office/powerpoint/2010/main" val="22710650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7605951" y="5956137"/>
            <a:ext cx="2844799" cy="365125"/>
          </a:xfrm>
          <a:prstGeom prst="rect">
            <a:avLst/>
          </a:prstGeom>
        </p:spPr>
        <p:txBody>
          <a:bodyPr/>
          <a:lstStyle/>
          <a:p>
            <a:fld id="{8810A5E8-CB83-B34E-ADD9-E34FD57C85F5}" type="datetimeFigureOut">
              <a:rPr lang="en-US" smtClean="0"/>
              <a:t>6/17/2025</a:t>
            </a:fld>
            <a:endParaRPr lang="en-US"/>
          </a:p>
        </p:txBody>
      </p:sp>
      <p:sp>
        <p:nvSpPr>
          <p:cNvPr id="3" name="Footer Placeholder 2"/>
          <p:cNvSpPr>
            <a:spLocks noGrp="1"/>
          </p:cNvSpPr>
          <p:nvPr>
            <p:ph type="ftr" sz="quarter" idx="11"/>
          </p:nvPr>
        </p:nvSpPr>
        <p:spPr>
          <a:xfrm>
            <a:off x="581192" y="5951811"/>
            <a:ext cx="691721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10558300" y="5956137"/>
            <a:ext cx="1052510" cy="365125"/>
          </a:xfrm>
          <a:prstGeom prst="rect">
            <a:avLst/>
          </a:prstGeom>
        </p:spPr>
        <p:txBody>
          <a:bodyPr/>
          <a:lstStyle/>
          <a:p>
            <a:fld id="{5506C4EA-45CD-3B4E-A6F1-BFF9FB01586E}" type="slidenum">
              <a:rPr lang="en-US" smtClean="0"/>
              <a:t>‹#›</a:t>
            </a:fld>
            <a:endParaRPr lang="en-US"/>
          </a:p>
        </p:txBody>
      </p:sp>
    </p:spTree>
    <p:extLst>
      <p:ext uri="{BB962C8B-B14F-4D97-AF65-F5344CB8AC3E}">
        <p14:creationId xmlns:p14="http://schemas.microsoft.com/office/powerpoint/2010/main" val="41173289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a:prstGeom prst="rect">
            <a:avLst/>
          </a:prstGeom>
        </p:spPr>
        <p:txBody>
          <a:bodyPr anchor="ctr"/>
          <a:lstStyle>
            <a:lvl1pPr algn="l">
              <a:defRPr sz="2000" b="0">
                <a:solidFill>
                  <a:schemeClr val="accent1">
                    <a:lumMod val="75000"/>
                    <a:lumOff val="25000"/>
                  </a:schemeClr>
                </a:solidFill>
              </a:defRPr>
            </a:lvl1pPr>
          </a:lstStyle>
          <a:p>
            <a:r>
              <a:rPr lang="en-US"/>
              <a:t>Click to edit Master title style</a:t>
            </a:r>
            <a:endParaRPr lang="en-US" dirty="0"/>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7605951" y="5956137"/>
            <a:ext cx="2844799" cy="365125"/>
          </a:xfrm>
          <a:prstGeom prst="rect">
            <a:avLst/>
          </a:prstGeom>
        </p:spPr>
        <p:txBody>
          <a:bodyPr/>
          <a:lstStyle>
            <a:lvl1pPr>
              <a:defRPr>
                <a:solidFill>
                  <a:schemeClr val="accent1">
                    <a:lumMod val="75000"/>
                    <a:lumOff val="25000"/>
                  </a:schemeClr>
                </a:solidFill>
              </a:defRPr>
            </a:lvl1pPr>
          </a:lstStyle>
          <a:p>
            <a:fld id="{8810A5E8-CB83-B34E-ADD9-E34FD57C85F5}" type="datetimeFigureOut">
              <a:rPr lang="en-US" smtClean="0"/>
              <a:t>6/17/2025</a:t>
            </a:fld>
            <a:endParaRPr lang="en-US"/>
          </a:p>
        </p:txBody>
      </p:sp>
      <p:sp>
        <p:nvSpPr>
          <p:cNvPr id="6" name="Footer Placeholder 5"/>
          <p:cNvSpPr>
            <a:spLocks noGrp="1"/>
          </p:cNvSpPr>
          <p:nvPr>
            <p:ph type="ftr" sz="quarter" idx="11"/>
          </p:nvPr>
        </p:nvSpPr>
        <p:spPr>
          <a:xfrm>
            <a:off x="581192" y="5951811"/>
            <a:ext cx="6917210" cy="365125"/>
          </a:xfrm>
          <a:prstGeom prst="rect">
            <a:avLst/>
          </a:prstGeom>
        </p:spPr>
        <p:txBody>
          <a:bodyPr/>
          <a:lstStyle>
            <a:lvl1pPr>
              <a:defRPr>
                <a:solidFill>
                  <a:schemeClr val="accent1">
                    <a:lumMod val="75000"/>
                    <a:lumOff val="25000"/>
                  </a:schemeClr>
                </a:solidFill>
              </a:defRPr>
            </a:lvl1pPr>
          </a:lstStyle>
          <a:p>
            <a:endParaRPr lang="en-US"/>
          </a:p>
        </p:txBody>
      </p:sp>
      <p:sp>
        <p:nvSpPr>
          <p:cNvPr id="7" name="Slide Number Placeholder 6"/>
          <p:cNvSpPr>
            <a:spLocks noGrp="1"/>
          </p:cNvSpPr>
          <p:nvPr>
            <p:ph type="sldNum" sz="quarter" idx="12"/>
          </p:nvPr>
        </p:nvSpPr>
        <p:spPr>
          <a:xfrm>
            <a:off x="10558300" y="5956137"/>
            <a:ext cx="1052510" cy="365125"/>
          </a:xfrm>
          <a:prstGeom prst="rect">
            <a:avLst/>
          </a:prstGeom>
        </p:spPr>
        <p:txBody>
          <a:bodyPr/>
          <a:lstStyle>
            <a:lvl1pPr>
              <a:defRPr>
                <a:solidFill>
                  <a:schemeClr val="accent1">
                    <a:lumMod val="75000"/>
                    <a:lumOff val="25000"/>
                  </a:schemeClr>
                </a:solidFill>
              </a:defRPr>
            </a:lvl1pPr>
          </a:lstStyle>
          <a:p>
            <a:fld id="{5506C4EA-45CD-3B4E-A6F1-BFF9FB01586E}" type="slidenum">
              <a:rPr lang="en-US" smtClean="0"/>
              <a:t>‹#›</a:t>
            </a:fld>
            <a:endParaRPr lang="en-US"/>
          </a:p>
        </p:txBody>
      </p:sp>
    </p:spTree>
    <p:extLst>
      <p:ext uri="{BB962C8B-B14F-4D97-AF65-F5344CB8AC3E}">
        <p14:creationId xmlns:p14="http://schemas.microsoft.com/office/powerpoint/2010/main" val="580771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a:prstGeom prst="rect">
            <a:avLst/>
          </a:prstGeom>
        </p:spPr>
        <p:txBody>
          <a:bodyPr anchor="b">
            <a:normAutofit/>
          </a:bodyPr>
          <a:lstStyle>
            <a:lvl1pPr algn="l">
              <a:defRPr sz="2400" b="0">
                <a:solidFill>
                  <a:schemeClr val="accent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7605951" y="5956137"/>
            <a:ext cx="2844799" cy="365125"/>
          </a:xfrm>
          <a:prstGeom prst="rect">
            <a:avLst/>
          </a:prstGeom>
        </p:spPr>
        <p:txBody>
          <a:bodyPr/>
          <a:lstStyle/>
          <a:p>
            <a:fld id="{8810A5E8-CB83-B34E-ADD9-E34FD57C85F5}" type="datetimeFigureOut">
              <a:rPr lang="en-US" smtClean="0"/>
              <a:t>6/17/2025</a:t>
            </a:fld>
            <a:endParaRPr lang="en-US"/>
          </a:p>
        </p:txBody>
      </p:sp>
      <p:sp>
        <p:nvSpPr>
          <p:cNvPr id="6" name="Footer Placeholder 5"/>
          <p:cNvSpPr>
            <a:spLocks noGrp="1"/>
          </p:cNvSpPr>
          <p:nvPr>
            <p:ph type="ftr" sz="quarter" idx="11"/>
          </p:nvPr>
        </p:nvSpPr>
        <p:spPr>
          <a:xfrm>
            <a:off x="581192" y="5951811"/>
            <a:ext cx="691721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10558300" y="5956137"/>
            <a:ext cx="1052510" cy="365125"/>
          </a:xfrm>
          <a:prstGeom prst="rect">
            <a:avLst/>
          </a:prstGeom>
        </p:spPr>
        <p:txBody>
          <a:bodyPr/>
          <a:lstStyle/>
          <a:p>
            <a:fld id="{5506C4EA-45CD-3B4E-A6F1-BFF9FB01586E}" type="slidenum">
              <a:rPr lang="en-US" smtClean="0"/>
              <a:t>‹#›</a:t>
            </a:fld>
            <a:endParaRPr lang="en-US"/>
          </a:p>
        </p:txBody>
      </p:sp>
    </p:spTree>
    <p:extLst>
      <p:ext uri="{BB962C8B-B14F-4D97-AF65-F5344CB8AC3E}">
        <p14:creationId xmlns:p14="http://schemas.microsoft.com/office/powerpoint/2010/main" val="21674603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lumMod val="95000"/>
              </a:schemeClr>
            </a:gs>
            <a:gs pos="100000">
              <a:schemeClr val="bg1">
                <a:lumMod val="85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itle Placeholder 7">
            <a:extLst>
              <a:ext uri="{FF2B5EF4-FFF2-40B4-BE49-F238E27FC236}">
                <a16:creationId xmlns:a16="http://schemas.microsoft.com/office/drawing/2014/main" id="{6450FF9B-51DB-7D47-A8BC-7B7DCC833978}"/>
              </a:ext>
            </a:extLst>
          </p:cNvPr>
          <p:cNvSpPr>
            <a:spLocks noGrp="1"/>
          </p:cNvSpPr>
          <p:nvPr>
            <p:ph type="title"/>
          </p:nvPr>
        </p:nvSpPr>
        <p:spPr>
          <a:xfrm>
            <a:off x="590309" y="504022"/>
            <a:ext cx="11042248" cy="977538"/>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4077147320"/>
      </p:ext>
    </p:extLst>
  </p:cSld>
  <p:clrMap bg1="lt1" tx1="dk1" bg2="lt2" tx2="dk2" accent1="accent1" accent2="accent2" accent3="accent3" accent4="accent4" accent5="accent5" accent6="accent6" hlink="hlink" folHlink="folHlink"/>
  <p:sldLayoutIdLst>
    <p:sldLayoutId id="2147484117" r:id="rId1"/>
    <p:sldLayoutId id="2147484118" r:id="rId2"/>
    <p:sldLayoutId id="2147484119" r:id="rId3"/>
    <p:sldLayoutId id="2147484120" r:id="rId4"/>
    <p:sldLayoutId id="2147484121" r:id="rId5"/>
    <p:sldLayoutId id="2147484122" r:id="rId6"/>
    <p:sldLayoutId id="2147484123" r:id="rId7"/>
    <p:sldLayoutId id="2147484124" r:id="rId8"/>
    <p:sldLayoutId id="2147484125" r:id="rId9"/>
    <p:sldLayoutId id="2147484126" r:id="rId10"/>
    <p:sldLayoutId id="2147484127" r:id="rId11"/>
  </p:sldLayoutIdLst>
  <p:txStyles>
    <p:titleStyle>
      <a:lvl1pPr algn="l" defTabSz="457200" rtl="0" eaLnBrk="1" latinLnBrk="0" hangingPunct="1">
        <a:spcBef>
          <a:spcPct val="0"/>
        </a:spcBef>
        <a:buNone/>
        <a:defRPr sz="3600" b="0" i="0" kern="1200" cap="all">
          <a:solidFill>
            <a:schemeClr val="bg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emf"/><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31.svg"/></Relationships>
</file>

<file path=ppt/slides/_rels/slide1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www.unicef.org/documents/caring-child-survivors-sexual-abuse" TargetMode="External"/><Relationship Id="rId1" Type="http://schemas.openxmlformats.org/officeDocument/2006/relationships/slideLayout" Target="../slideLayouts/slideLayout2.xml"/><Relationship Id="rId6" Type="http://schemas.openxmlformats.org/officeDocument/2006/relationships/image" Target="../media/image36.svg"/><Relationship Id="rId5" Type="http://schemas.openxmlformats.org/officeDocument/2006/relationships/image" Target="../media/image6.png"/><Relationship Id="rId4" Type="http://schemas.openxmlformats.org/officeDocument/2006/relationships/image" Target="../media/image35.svg"/></Relationships>
</file>

<file path=ppt/slides/_rels/slide1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6.png"/><Relationship Id="rId3" Type="http://schemas.openxmlformats.org/officeDocument/2006/relationships/image" Target="../media/image38.png"/><Relationship Id="rId7" Type="http://schemas.openxmlformats.org/officeDocument/2006/relationships/image" Target="../media/image42.svg"/><Relationship Id="rId12" Type="http://schemas.openxmlformats.org/officeDocument/2006/relationships/image" Target="../media/image45.sv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1.png"/><Relationship Id="rId11" Type="http://schemas.openxmlformats.org/officeDocument/2006/relationships/image" Target="../media/image44.png"/><Relationship Id="rId5" Type="http://schemas.openxmlformats.org/officeDocument/2006/relationships/image" Target="../media/image40.svg"/><Relationship Id="rId10" Type="http://schemas.openxmlformats.org/officeDocument/2006/relationships/image" Target="../media/image5.svg"/><Relationship Id="rId4" Type="http://schemas.openxmlformats.org/officeDocument/2006/relationships/image" Target="../media/image39.png"/><Relationship Id="rId9" Type="http://schemas.openxmlformats.org/officeDocument/2006/relationships/image" Target="../media/image4.png"/><Relationship Id="rId14" Type="http://schemas.openxmlformats.org/officeDocument/2006/relationships/image" Target="../media/image47.png"/></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40.svg"/></Relationships>
</file>

<file path=ppt/slides/_rels/slide18.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1.png"/><Relationship Id="rId7" Type="http://schemas.openxmlformats.org/officeDocument/2006/relationships/image" Target="../media/image46.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51.svg"/><Relationship Id="rId5" Type="http://schemas.openxmlformats.org/officeDocument/2006/relationships/image" Target="../media/image50.png"/><Relationship Id="rId4" Type="http://schemas.openxmlformats.org/officeDocument/2006/relationships/image" Target="../media/image42.svg"/><Relationship Id="rId9" Type="http://schemas.openxmlformats.org/officeDocument/2006/relationships/comments" Target="../comments/commen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20.xml.rels><?xml version="1.0" encoding="UTF-8" standalone="yes"?>
<Relationships xmlns="http://schemas.openxmlformats.org/package/2006/relationships"><Relationship Id="rId3" Type="http://schemas.openxmlformats.org/officeDocument/2006/relationships/hyperlink" Target="https://gbvguidelines.org/en/pocketguide/"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31.svg"/></Relationships>
</file>

<file path=ppt/slides/_rels/slide2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56.svg"/><Relationship Id="rId5" Type="http://schemas.openxmlformats.org/officeDocument/2006/relationships/image" Target="../media/image55.png"/><Relationship Id="rId4" Type="http://schemas.openxmlformats.org/officeDocument/2006/relationships/image" Target="../media/image54.sv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8" Type="http://schemas.openxmlformats.org/officeDocument/2006/relationships/image" Target="../media/image62.svg"/><Relationship Id="rId13" Type="http://schemas.openxmlformats.org/officeDocument/2006/relationships/image" Target="../media/image67.png"/><Relationship Id="rId3" Type="http://schemas.openxmlformats.org/officeDocument/2006/relationships/image" Target="../media/image10.png"/><Relationship Id="rId7" Type="http://schemas.openxmlformats.org/officeDocument/2006/relationships/image" Target="../media/image61.png"/><Relationship Id="rId12" Type="http://schemas.openxmlformats.org/officeDocument/2006/relationships/image" Target="../media/image66.sv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60.svg"/><Relationship Id="rId11" Type="http://schemas.openxmlformats.org/officeDocument/2006/relationships/image" Target="../media/image65.png"/><Relationship Id="rId5" Type="http://schemas.openxmlformats.org/officeDocument/2006/relationships/image" Target="../media/image59.png"/><Relationship Id="rId10" Type="http://schemas.openxmlformats.org/officeDocument/2006/relationships/image" Target="../media/image64.svg"/><Relationship Id="rId4" Type="http://schemas.openxmlformats.org/officeDocument/2006/relationships/image" Target="../media/image58.svg"/><Relationship Id="rId9" Type="http://schemas.openxmlformats.org/officeDocument/2006/relationships/image" Target="../media/image63.png"/><Relationship Id="rId14" Type="http://schemas.openxmlformats.org/officeDocument/2006/relationships/image" Target="../media/image68.sv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58.svg"/></Relationships>
</file>

<file path=ppt/slides/_rels/slide3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60.svg"/></Relationships>
</file>

<file path=ppt/slides/_rels/slide32.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61.png"/><Relationship Id="rId7" Type="http://schemas.openxmlformats.org/officeDocument/2006/relationships/image" Target="../media/image6.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62.svg"/></Relationships>
</file>

<file path=ppt/slides/_rels/slide33.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63.png"/><Relationship Id="rId7" Type="http://schemas.openxmlformats.org/officeDocument/2006/relationships/image" Target="../media/image6.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64.svg"/></Relationships>
</file>

<file path=ppt/slides/_rels/slide3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64.svg"/></Relationships>
</file>

<file path=ppt/slides/_rels/slide35.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65.png"/><Relationship Id="rId7" Type="http://schemas.openxmlformats.org/officeDocument/2006/relationships/image" Target="../media/image6.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66.svg"/></Relationships>
</file>

<file path=ppt/slides/_rels/slide3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68.svg"/></Relationships>
</file>

<file path=ppt/slides/_rels/slide3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56.svg"/><Relationship Id="rId5" Type="http://schemas.openxmlformats.org/officeDocument/2006/relationships/image" Target="../media/image55.png"/><Relationship Id="rId4" Type="http://schemas.openxmlformats.org/officeDocument/2006/relationships/image" Target="../media/image54.sv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sv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1.sv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s>
</file>

<file path=ppt/slides/_rels/slide40.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svg"/><Relationship Id="rId4" Type="http://schemas.openxmlformats.org/officeDocument/2006/relationships/image" Target="../media/image6.png"/></Relationships>
</file>

<file path=ppt/slides/_rels/slide43.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8" Type="http://schemas.openxmlformats.org/officeDocument/2006/relationships/image" Target="../media/image5.svg"/><Relationship Id="rId3" Type="http://schemas.openxmlformats.org/officeDocument/2006/relationships/image" Target="../media/image53.png"/><Relationship Id="rId7" Type="http://schemas.openxmlformats.org/officeDocument/2006/relationships/image" Target="../media/image4.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56.svg"/><Relationship Id="rId5" Type="http://schemas.openxmlformats.org/officeDocument/2006/relationships/image" Target="../media/image55.png"/><Relationship Id="rId10" Type="http://schemas.openxmlformats.org/officeDocument/2006/relationships/image" Target="../media/image7.svg"/><Relationship Id="rId4" Type="http://schemas.openxmlformats.org/officeDocument/2006/relationships/image" Target="../media/image54.svg"/><Relationship Id="rId9" Type="http://schemas.openxmlformats.org/officeDocument/2006/relationships/image" Target="../media/image6.png"/></Relationships>
</file>

<file path=ppt/slides/_rels/slide45.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image" Target="../media/image43.png"/><Relationship Id="rId4" Type="http://schemas.openxmlformats.org/officeDocument/2006/relationships/image" Target="../media/image40.svg"/></Relationships>
</file>

<file path=ppt/slides/_rels/slide49.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7.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42.svg"/></Relationships>
</file>

<file path=ppt/slides/_rels/slide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56.svg"/><Relationship Id="rId5" Type="http://schemas.openxmlformats.org/officeDocument/2006/relationships/image" Target="../media/image55.png"/><Relationship Id="rId4" Type="http://schemas.openxmlformats.org/officeDocument/2006/relationships/image" Target="../media/image54.sv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hyperlink" Target="https://www.un.org/preventing-sexual-exploitation-and-abuse/content/data-allegations-un-system-wide" TargetMode="External"/><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22.svg"/><Relationship Id="rId13" Type="http://schemas.openxmlformats.org/officeDocument/2006/relationships/hyperlink" Target="https://psea.interagencystandingcommittee.org/sites/default/files/2020-06/iasc_plan_for_accelerating_psea_in_humanitarian_response.pdf" TargetMode="External"/><Relationship Id="rId3" Type="http://schemas.openxmlformats.org/officeDocument/2006/relationships/hyperlink" Target="https://undocs.org/A/RES/62/214" TargetMode="External"/><Relationship Id="rId7" Type="http://schemas.openxmlformats.org/officeDocument/2006/relationships/image" Target="../media/image21.png"/><Relationship Id="rId12" Type="http://schemas.openxmlformats.org/officeDocument/2006/relationships/image" Target="../media/image26.sv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0.svg"/><Relationship Id="rId11" Type="http://schemas.openxmlformats.org/officeDocument/2006/relationships/image" Target="../media/image25.png"/><Relationship Id="rId5" Type="http://schemas.openxmlformats.org/officeDocument/2006/relationships/image" Target="../media/image19.png"/><Relationship Id="rId15" Type="http://schemas.openxmlformats.org/officeDocument/2006/relationships/image" Target="../media/image28.svg"/><Relationship Id="rId10" Type="http://schemas.openxmlformats.org/officeDocument/2006/relationships/image" Target="../media/image24.svg"/><Relationship Id="rId4" Type="http://schemas.openxmlformats.org/officeDocument/2006/relationships/hyperlink" Target="https://www.un.org/en/pdfs/UN%20Victim%20Assistance%20Protocol_English_Final.pdf" TargetMode="External"/><Relationship Id="rId9" Type="http://schemas.openxmlformats.org/officeDocument/2006/relationships/image" Target="../media/image23.png"/><Relationship Id="rId14" Type="http://schemas.openxmlformats.org/officeDocument/2006/relationships/image" Target="../media/image27.png"/></Relationships>
</file>

<file path=ppt/slides/_rels/slide60.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78.png"/></Relationships>
</file>

<file path=ppt/slides/_rels/slide62.xml.rels><?xml version="1.0" encoding="UTF-8" standalone="yes"?>
<Relationships xmlns="http://schemas.openxmlformats.org/package/2006/relationships"><Relationship Id="rId3" Type="http://schemas.openxmlformats.org/officeDocument/2006/relationships/hyperlink" Target="https://psea.interagencystandingcommittee.org/dashboard" TargetMode="External"/><Relationship Id="rId2" Type="http://schemas.openxmlformats.org/officeDocument/2006/relationships/notesSlide" Target="../notesSlides/notesSlide53.xml"/><Relationship Id="rId1" Type="http://schemas.openxmlformats.org/officeDocument/2006/relationships/slideLayout" Target="../slideLayouts/slideLayout2.xml"/><Relationship Id="rId5" Type="http://schemas.openxmlformats.org/officeDocument/2006/relationships/chart" Target="../charts/chart2.xml"/><Relationship Id="rId4" Type="http://schemas.openxmlformats.org/officeDocument/2006/relationships/chart" Target="../charts/char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56.xml"/><Relationship Id="rId1" Type="http://schemas.openxmlformats.org/officeDocument/2006/relationships/slideLayout" Target="../slideLayouts/slideLayout1.xml"/><Relationship Id="rId5" Type="http://schemas.openxmlformats.org/officeDocument/2006/relationships/image" Target="../media/image81.emf"/><Relationship Id="rId4" Type="http://schemas.openxmlformats.org/officeDocument/2006/relationships/hyperlink" Target="mailto:ichapcakova@unicef.org" TargetMode="External"/></Relationships>
</file>

<file path=ppt/slides/_rels/slide66.xml.rels><?xml version="1.0" encoding="UTF-8" standalone="yes"?>
<Relationships xmlns="http://schemas.openxmlformats.org/package/2006/relationships"><Relationship Id="rId8" Type="http://schemas.openxmlformats.org/officeDocument/2006/relationships/image" Target="../media/image85.svg"/><Relationship Id="rId3" Type="http://schemas.openxmlformats.org/officeDocument/2006/relationships/image" Target="../media/image79.jpeg"/><Relationship Id="rId7" Type="http://schemas.openxmlformats.org/officeDocument/2006/relationships/image" Target="../media/image84.png"/><Relationship Id="rId2" Type="http://schemas.openxmlformats.org/officeDocument/2006/relationships/notesSlide" Target="../notesSlides/notesSlide57.xml"/><Relationship Id="rId1" Type="http://schemas.openxmlformats.org/officeDocument/2006/relationships/slideLayout" Target="../slideLayouts/slideLayout2.xml"/><Relationship Id="rId6" Type="http://schemas.openxmlformats.org/officeDocument/2006/relationships/image" Target="../media/image83.svg"/><Relationship Id="rId5" Type="http://schemas.openxmlformats.org/officeDocument/2006/relationships/image" Target="../media/image82.png"/><Relationship Id="rId4" Type="http://schemas.openxmlformats.org/officeDocument/2006/relationships/image" Target="../media/image81.em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6FBB516-372A-8E40-BD08-FBF57DCCA3D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67"/>
          <a:stretch/>
        </p:blipFill>
        <p:spPr>
          <a:xfrm>
            <a:off x="0" y="-11431"/>
            <a:ext cx="12192001" cy="6858001"/>
          </a:xfrm>
          <a:prstGeom prst="rect">
            <a:avLst/>
          </a:prstGeom>
        </p:spPr>
      </p:pic>
      <p:sp>
        <p:nvSpPr>
          <p:cNvPr id="9" name="Rectangle 8">
            <a:extLst>
              <a:ext uri="{FF2B5EF4-FFF2-40B4-BE49-F238E27FC236}">
                <a16:creationId xmlns:a16="http://schemas.microsoft.com/office/drawing/2014/main" id="{D3173798-0C06-4245-AFDF-4EFB7E3C736F}"/>
              </a:ext>
            </a:extLst>
          </p:cNvPr>
          <p:cNvSpPr/>
          <p:nvPr/>
        </p:nvSpPr>
        <p:spPr>
          <a:xfrm>
            <a:off x="0" y="5960533"/>
            <a:ext cx="12192000" cy="8974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pic>
        <p:nvPicPr>
          <p:cNvPr id="11" name="Picture 10">
            <a:extLst>
              <a:ext uri="{FF2B5EF4-FFF2-40B4-BE49-F238E27FC236}">
                <a16:creationId xmlns:a16="http://schemas.microsoft.com/office/drawing/2014/main" id="{155E31AF-3DDA-4B4F-AD39-132B272593B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5825500"/>
            <a:ext cx="2542117" cy="1155266"/>
          </a:xfrm>
          <a:prstGeom prst="rect">
            <a:avLst/>
          </a:prstGeom>
        </p:spPr>
      </p:pic>
      <p:pic>
        <p:nvPicPr>
          <p:cNvPr id="13" name="Picture 12">
            <a:extLst>
              <a:ext uri="{FF2B5EF4-FFF2-40B4-BE49-F238E27FC236}">
                <a16:creationId xmlns:a16="http://schemas.microsoft.com/office/drawing/2014/main" id="{9E417E55-617E-3A4F-AD28-FE64C689529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636002" y="6186508"/>
            <a:ext cx="3302000" cy="519092"/>
          </a:xfrm>
          <a:prstGeom prst="rect">
            <a:avLst/>
          </a:prstGeom>
        </p:spPr>
      </p:pic>
      <p:sp>
        <p:nvSpPr>
          <p:cNvPr id="10" name="Rectangle 9">
            <a:extLst>
              <a:ext uri="{FF2B5EF4-FFF2-40B4-BE49-F238E27FC236}">
                <a16:creationId xmlns:a16="http://schemas.microsoft.com/office/drawing/2014/main" id="{38A01693-85BB-A94D-836C-CADA13FE5583}"/>
              </a:ext>
            </a:extLst>
          </p:cNvPr>
          <p:cNvSpPr/>
          <p:nvPr/>
        </p:nvSpPr>
        <p:spPr>
          <a:xfrm>
            <a:off x="6010763" y="358829"/>
            <a:ext cx="5763160" cy="2142464"/>
          </a:xfrm>
          <a:prstGeom prst="rect">
            <a:avLst/>
          </a:prstGeom>
          <a:solidFill>
            <a:schemeClr val="bg1"/>
          </a:solidFill>
          <a:ln w="127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E7618583-262A-9F43-BE6E-3EAFB66D6EC1}"/>
              </a:ext>
            </a:extLst>
          </p:cNvPr>
          <p:cNvSpPr>
            <a:spLocks noGrp="1"/>
          </p:cNvSpPr>
          <p:nvPr>
            <p:ph type="ctrTitle"/>
          </p:nvPr>
        </p:nvSpPr>
        <p:spPr>
          <a:xfrm>
            <a:off x="6213995" y="533900"/>
            <a:ext cx="5510645" cy="1788155"/>
          </a:xfrm>
        </p:spPr>
        <p:txBody>
          <a:bodyPr>
            <a:noAutofit/>
          </a:bodyPr>
          <a:lstStyle/>
          <a:p>
            <a:pPr algn="r" rtl="1"/>
            <a:r>
              <a:rPr lang="ar-SA" sz="1800" b="1" cap="none" spc="130" dirty="0">
                <a:solidFill>
                  <a:schemeClr val="tx1"/>
                </a:solidFill>
                <a:latin typeface="Calibri" panose="020F0502020204030204" pitchFamily="34" charset="0"/>
                <a:cs typeface="Calibri" panose="020F0502020204030204" pitchFamily="34" charset="0"/>
              </a:rPr>
              <a:t>مذكرة تقنية</a:t>
            </a:r>
            <a:r>
              <a:rPr lang="ar-SA" sz="1800" b="1" cap="none" spc="50" dirty="0">
                <a:solidFill>
                  <a:schemeClr val="tx1"/>
                </a:solidFill>
                <a:latin typeface="Calibri" panose="020F0502020204030204" pitchFamily="34" charset="0"/>
                <a:cs typeface="Calibri" panose="020F0502020204030204" pitchFamily="34" charset="0"/>
              </a:rPr>
              <a:t> حول</a:t>
            </a:r>
            <a:r>
              <a:rPr lang="ar-001" sz="1800" b="1" cap="none" spc="50" dirty="0">
                <a:solidFill>
                  <a:schemeClr val="tx1"/>
                </a:solidFill>
                <a:latin typeface="Calibri" panose="020F0502020204030204" pitchFamily="34" charset="0"/>
                <a:cs typeface="Calibri" panose="020F0502020204030204" pitchFamily="34" charset="0"/>
              </a:rPr>
              <a:t>:</a:t>
            </a:r>
            <a:br>
              <a:rPr lang="en-GB" dirty="0">
                <a:latin typeface="Calibri" panose="020F0502020204030204" pitchFamily="34" charset="0"/>
                <a:cs typeface="Calibri" panose="020F0502020204030204" pitchFamily="34" charset="0"/>
              </a:rPr>
            </a:br>
            <a:br>
              <a:rPr dirty="0">
                <a:latin typeface="Calibri" panose="020F0502020204030204" pitchFamily="34" charset="0"/>
                <a:cs typeface="Calibri" panose="020F0502020204030204" pitchFamily="34" charset="0"/>
              </a:rPr>
            </a:br>
            <a:r>
              <a:rPr lang="ar-SA" sz="2800" b="1" cap="none" dirty="0">
                <a:latin typeface="Calibri" panose="020F0502020204030204" pitchFamily="34" charset="0"/>
                <a:cs typeface="Calibri" panose="020F0502020204030204" pitchFamily="34" charset="0"/>
              </a:rPr>
              <a:t>تنفيذ</a:t>
            </a:r>
            <a:r>
              <a:rPr lang="en-GB" sz="2800" b="1" cap="none" dirty="0">
                <a:latin typeface="Calibri" panose="020F0502020204030204" pitchFamily="34" charset="0"/>
                <a:cs typeface="Calibri" panose="020F0502020204030204" pitchFamily="34" charset="0"/>
              </a:rPr>
              <a:t> </a:t>
            </a:r>
            <a:r>
              <a:rPr lang="ar-SA" sz="2800" b="1" cap="none" dirty="0">
                <a:latin typeface="Calibri" panose="020F0502020204030204" pitchFamily="34" charset="0"/>
                <a:cs typeface="Calibri" panose="020F0502020204030204" pitchFamily="34" charset="0"/>
              </a:rPr>
              <a:t>بروتوكول الأمم المتحدة بشان مساعدة الضحايا</a:t>
            </a:r>
            <a:endParaRPr lang="ar-001" sz="3200" b="1" cap="none" dirty="0">
              <a:latin typeface="Calibri" panose="020F0502020204030204" pitchFamily="34" charset="0"/>
              <a:cs typeface="Calibri" panose="020F0502020204030204" pitchFamily="34" charset="0"/>
            </a:endParaRPr>
          </a:p>
        </p:txBody>
      </p:sp>
      <p:sp>
        <p:nvSpPr>
          <p:cNvPr id="8" name="Content Placeholder 2">
            <a:extLst>
              <a:ext uri="{FF2B5EF4-FFF2-40B4-BE49-F238E27FC236}">
                <a16:creationId xmlns:a16="http://schemas.microsoft.com/office/drawing/2014/main" id="{677B981E-68E6-5D42-AAE3-5DF079AE3F45}"/>
              </a:ext>
            </a:extLst>
          </p:cNvPr>
          <p:cNvSpPr txBox="1">
            <a:spLocks/>
          </p:cNvSpPr>
          <p:nvPr/>
        </p:nvSpPr>
        <p:spPr>
          <a:xfrm>
            <a:off x="6587837" y="5593373"/>
            <a:ext cx="5604163" cy="234164"/>
          </a:xfrm>
          <a:prstGeom prst="rect">
            <a:avLst/>
          </a:prstGeom>
        </p:spPr>
        <p:txBody>
          <a:bodyPr vert="horz" lIns="91440" tIns="45720" rIns="91440" bIns="45720" rtlCol="0" anchor="ctr">
            <a:normAutofit lnSpcReduction="100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001" sz="1000" dirty="0">
                <a:solidFill>
                  <a:schemeClr val="bg1"/>
                </a:solidFill>
                <a:latin typeface="Calibri" panose="020F0502020204030204" pitchFamily="34" charset="0"/>
                <a:cs typeface="Calibri" panose="020F0502020204030204" pitchFamily="34" charset="0"/>
              </a:rPr>
              <a:t>© UNICEF/UN0122318/Faffin</a:t>
            </a:r>
          </a:p>
        </p:txBody>
      </p:sp>
    </p:spTree>
    <p:extLst>
      <p:ext uri="{BB962C8B-B14F-4D97-AF65-F5344CB8AC3E}">
        <p14:creationId xmlns:p14="http://schemas.microsoft.com/office/powerpoint/2010/main" val="1873347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22C05E3-62EB-394F-9F3F-FDFAD22D665A}"/>
              </a:ext>
            </a:extLst>
          </p:cNvPr>
          <p:cNvPicPr>
            <a:picLocks noChangeAspect="1"/>
          </p:cNvPicPr>
          <p:nvPr/>
        </p:nvPicPr>
        <p:blipFill rotWithShape="1">
          <a:blip r:embed="rId2"/>
          <a:srcRect t="29981" r="19835" b="2354"/>
          <a:stretch/>
        </p:blipFill>
        <p:spPr>
          <a:xfrm>
            <a:off x="0" y="0"/>
            <a:ext cx="12192000" cy="6858000"/>
          </a:xfrm>
          <a:prstGeom prst="rect">
            <a:avLst/>
          </a:prstGeom>
        </p:spPr>
      </p:pic>
      <p:sp>
        <p:nvSpPr>
          <p:cNvPr id="5" name="Rectangle 4">
            <a:extLst>
              <a:ext uri="{FF2B5EF4-FFF2-40B4-BE49-F238E27FC236}">
                <a16:creationId xmlns:a16="http://schemas.microsoft.com/office/drawing/2014/main" id="{0B0BEB95-3DEE-4045-94CA-55432946988B}"/>
              </a:ext>
            </a:extLst>
          </p:cNvPr>
          <p:cNvSpPr/>
          <p:nvPr/>
        </p:nvSpPr>
        <p:spPr>
          <a:xfrm>
            <a:off x="407206" y="3928910"/>
            <a:ext cx="4627074" cy="1830651"/>
          </a:xfrm>
          <a:prstGeom prst="rect">
            <a:avLst/>
          </a:prstGeom>
          <a:solidFill>
            <a:schemeClr val="accent1"/>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0" name="Title 1">
            <a:extLst>
              <a:ext uri="{FF2B5EF4-FFF2-40B4-BE49-F238E27FC236}">
                <a16:creationId xmlns:a16="http://schemas.microsoft.com/office/drawing/2014/main" id="{82E17CBA-7566-F04B-8D36-38E030A1A390}"/>
              </a:ext>
            </a:extLst>
          </p:cNvPr>
          <p:cNvSpPr txBox="1">
            <a:spLocks/>
          </p:cNvSpPr>
          <p:nvPr/>
        </p:nvSpPr>
        <p:spPr>
          <a:xfrm>
            <a:off x="827774" y="4089239"/>
            <a:ext cx="2945330" cy="1399594"/>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4000" b="1" cap="none" spc="130" dirty="0">
                <a:solidFill>
                  <a:schemeClr val="bg1"/>
                </a:solidFill>
                <a:latin typeface="Calibri" panose="020F0502020204030204" pitchFamily="34" charset="0"/>
                <a:cs typeface="Calibri" panose="020F0502020204030204" pitchFamily="34" charset="0"/>
              </a:rPr>
              <a:t>مساعدة الضحايا</a:t>
            </a:r>
            <a:endParaRPr lang="ar-001" sz="7200" b="1" cap="none" dirty="0">
              <a:solidFill>
                <a:schemeClr val="bg1"/>
              </a:solidFill>
              <a:latin typeface="Calibri" panose="020F0502020204030204" pitchFamily="34" charset="0"/>
              <a:cs typeface="Calibri" panose="020F0502020204030204" pitchFamily="34" charset="0"/>
            </a:endParaRPr>
          </a:p>
        </p:txBody>
      </p:sp>
      <p:sp>
        <p:nvSpPr>
          <p:cNvPr id="11" name="Title 1">
            <a:extLst>
              <a:ext uri="{FF2B5EF4-FFF2-40B4-BE49-F238E27FC236}">
                <a16:creationId xmlns:a16="http://schemas.microsoft.com/office/drawing/2014/main" id="{852D413A-113C-F549-BCAA-4589E183E64D}"/>
              </a:ext>
            </a:extLst>
          </p:cNvPr>
          <p:cNvSpPr txBox="1">
            <a:spLocks/>
          </p:cNvSpPr>
          <p:nvPr/>
        </p:nvSpPr>
        <p:spPr>
          <a:xfrm>
            <a:off x="4139086" y="4245913"/>
            <a:ext cx="750591" cy="1399594"/>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001" sz="11500" b="1" cap="none" spc="130" dirty="0">
                <a:solidFill>
                  <a:srgbClr val="19193B"/>
                </a:solidFill>
                <a:latin typeface="Calibri" panose="020F0502020204030204" pitchFamily="34" charset="0"/>
                <a:cs typeface="Calibri" panose="020F0502020204030204" pitchFamily="34" charset="0"/>
              </a:rPr>
              <a:t>2</a:t>
            </a:r>
            <a:endParaRPr lang="ar-001" sz="8800" b="1" cap="none" dirty="0">
              <a:solidFill>
                <a:srgbClr val="19193B"/>
              </a:solidFill>
              <a:latin typeface="Calibri" panose="020F0502020204030204" pitchFamily="34" charset="0"/>
              <a:cs typeface="Calibri" panose="020F0502020204030204" pitchFamily="34" charset="0"/>
            </a:endParaRPr>
          </a:p>
        </p:txBody>
      </p:sp>
      <p:sp>
        <p:nvSpPr>
          <p:cNvPr id="8" name="Content Placeholder 2">
            <a:extLst>
              <a:ext uri="{FF2B5EF4-FFF2-40B4-BE49-F238E27FC236}">
                <a16:creationId xmlns:a16="http://schemas.microsoft.com/office/drawing/2014/main" id="{12E9BD14-8E49-4A44-A3C9-D1018F55C5B3}"/>
              </a:ext>
            </a:extLst>
          </p:cNvPr>
          <p:cNvSpPr txBox="1">
            <a:spLocks/>
          </p:cNvSpPr>
          <p:nvPr/>
        </p:nvSpPr>
        <p:spPr>
          <a:xfrm>
            <a:off x="136185" y="6507104"/>
            <a:ext cx="5604163" cy="234164"/>
          </a:xfrm>
          <a:prstGeom prst="rect">
            <a:avLst/>
          </a:prstGeom>
        </p:spPr>
        <p:txBody>
          <a:bodyPr vert="horz" lIns="91440" tIns="45720" rIns="91440" bIns="45720" rtlCol="0" anchor="ctr">
            <a:normAutofit fontScale="47500" lnSpcReduction="200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001" sz="1000" dirty="0">
                <a:solidFill>
                  <a:schemeClr val="bg1"/>
                </a:solidFill>
                <a:latin typeface="Calibri" panose="020F0502020204030204" pitchFamily="34" charset="0"/>
                <a:cs typeface="Calibri" panose="020F0502020204030204" pitchFamily="34" charset="0"/>
              </a:rPr>
              <a:t>© UNICEF/UN074420/Knowles-Coursin</a:t>
            </a:r>
          </a:p>
          <a:p>
            <a:pPr marL="0" indent="0" rtl="1">
              <a:buNone/>
            </a:pPr>
            <a:endParaRPr lang="ar-001" sz="10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146520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4549139" y="2046552"/>
            <a:ext cx="6905559" cy="1016688"/>
          </a:xfrm>
        </p:spPr>
        <p:txBody>
          <a:bodyPr>
            <a:normAutofit/>
          </a:bodyPr>
          <a:lstStyle/>
          <a:p>
            <a:pPr marL="0" indent="0" algn="r" rtl="1">
              <a:lnSpc>
                <a:spcPct val="110000"/>
              </a:lnSpc>
              <a:spcBef>
                <a:spcPts val="800"/>
              </a:spcBef>
              <a:buNone/>
            </a:pPr>
            <a:r>
              <a:rPr lang="ar-SA" b="1" dirty="0">
                <a:solidFill>
                  <a:schemeClr val="tx1"/>
                </a:solidFill>
                <a:latin typeface="Calibri" panose="020F0502020204030204" pitchFamily="34" charset="0"/>
                <a:cs typeface="Calibri" panose="020F0502020204030204" pitchFamily="34" charset="0"/>
              </a:rPr>
              <a:t>السلامة والكرامة </a:t>
            </a:r>
            <a:r>
              <a:rPr lang="ar-SA" dirty="0">
                <a:solidFill>
                  <a:schemeClr val="tx1"/>
                </a:solidFill>
                <a:latin typeface="Calibri" panose="020F0502020204030204" pitchFamily="34" charset="0"/>
                <a:cs typeface="Calibri" panose="020F0502020204030204" pitchFamily="34" charset="0"/>
              </a:rPr>
              <a:t>في رعايتهم ومعاملتهم، واحترام الخصوصية، والسرية، وتقديم</a:t>
            </a:r>
            <a:r>
              <a:rPr lang="ar-EG" dirty="0">
                <a:solidFill>
                  <a:schemeClr val="tx1"/>
                </a:solidFill>
                <a:latin typeface="Calibri" panose="020F0502020204030204" pitchFamily="34" charset="0"/>
                <a:cs typeface="Calibri" panose="020F0502020204030204" pitchFamily="34" charset="0"/>
              </a:rPr>
              <a:t> المساعدة</a:t>
            </a:r>
            <a:r>
              <a:rPr lang="ar-SA" dirty="0">
                <a:solidFill>
                  <a:schemeClr val="tx1"/>
                </a:solidFill>
                <a:latin typeface="Calibri" panose="020F0502020204030204" pitchFamily="34" charset="0"/>
                <a:cs typeface="Calibri" panose="020F0502020204030204" pitchFamily="34" charset="0"/>
              </a:rPr>
              <a:t> وفقًا لمبدأ </a:t>
            </a:r>
            <a:r>
              <a:rPr lang="ar-001" b="1" dirty="0">
                <a:solidFill>
                  <a:schemeClr val="tx1"/>
                </a:solidFill>
                <a:latin typeface="Calibri" panose="020F0502020204030204" pitchFamily="34" charset="0"/>
                <a:cs typeface="Calibri" panose="020F0502020204030204" pitchFamily="34" charset="0"/>
              </a:rPr>
              <a:t>"</a:t>
            </a:r>
            <a:r>
              <a:rPr lang="ar-SA" b="1" dirty="0">
                <a:solidFill>
                  <a:schemeClr val="tx1"/>
                </a:solidFill>
                <a:latin typeface="Calibri" panose="020F0502020204030204" pitchFamily="34" charset="0"/>
                <a:cs typeface="Calibri" panose="020F0502020204030204" pitchFamily="34" charset="0"/>
              </a:rPr>
              <a:t>عدم إلحاق الضرر</a:t>
            </a:r>
            <a:r>
              <a:rPr lang="ar-001" b="1" dirty="0">
                <a:solidFill>
                  <a:schemeClr val="tx1"/>
                </a:solidFill>
                <a:latin typeface="Calibri" panose="020F0502020204030204" pitchFamily="34" charset="0"/>
                <a:cs typeface="Calibri" panose="020F0502020204030204" pitchFamily="34" charset="0"/>
              </a:rPr>
              <a:t>".</a:t>
            </a:r>
            <a:endParaRPr lang="ar-001" dirty="0">
              <a:solidFill>
                <a:schemeClr val="tx1"/>
              </a:solidFill>
              <a:latin typeface="Calibri" panose="020F0502020204030204" pitchFamily="34" charset="0"/>
              <a:cs typeface="Calibri" panose="020F0502020204030204" pitchFamily="34" charset="0"/>
            </a:endParaRPr>
          </a:p>
        </p:txBody>
      </p:sp>
      <p:cxnSp>
        <p:nvCxnSpPr>
          <p:cNvPr id="9" name="Straight Connector 8">
            <a:extLst>
              <a:ext uri="{FF2B5EF4-FFF2-40B4-BE49-F238E27FC236}">
                <a16:creationId xmlns:a16="http://schemas.microsoft.com/office/drawing/2014/main" id="{782B9232-6C99-CB49-9488-743ABF35BC92}"/>
              </a:ext>
            </a:extLst>
          </p:cNvPr>
          <p:cNvCxnSpPr>
            <a:cxnSpLocks/>
          </p:cNvCxnSpPr>
          <p:nvPr/>
        </p:nvCxnSpPr>
        <p:spPr>
          <a:xfrm flipV="1">
            <a:off x="2202688" y="2583180"/>
            <a:ext cx="2068727" cy="834644"/>
          </a:xfrm>
          <a:prstGeom prst="line">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5B675925-AAB4-A44C-8BB2-DECF31C128C8}"/>
              </a:ext>
            </a:extLst>
          </p:cNvPr>
          <p:cNvCxnSpPr>
            <a:cxnSpLocks/>
            <a:stCxn id="3" idx="6"/>
          </p:cNvCxnSpPr>
          <p:nvPr/>
        </p:nvCxnSpPr>
        <p:spPr>
          <a:xfrm>
            <a:off x="2395471" y="3998891"/>
            <a:ext cx="1833629" cy="9229"/>
          </a:xfrm>
          <a:prstGeom prst="line">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73353F3-6048-BA4D-B68B-267C3CF922B9}"/>
              </a:ext>
            </a:extLst>
          </p:cNvPr>
          <p:cNvCxnSpPr>
            <a:cxnSpLocks/>
            <a:stCxn id="3" idx="5"/>
          </p:cNvCxnSpPr>
          <p:nvPr/>
        </p:nvCxnSpPr>
        <p:spPr>
          <a:xfrm>
            <a:off x="2133308" y="4631809"/>
            <a:ext cx="2095792" cy="845195"/>
          </a:xfrm>
          <a:prstGeom prst="line">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24" name="Content Placeholder 7">
            <a:extLst>
              <a:ext uri="{FF2B5EF4-FFF2-40B4-BE49-F238E27FC236}">
                <a16:creationId xmlns:a16="http://schemas.microsoft.com/office/drawing/2014/main" id="{F3949B38-39D4-C249-B640-240B90938FAA}"/>
              </a:ext>
            </a:extLst>
          </p:cNvPr>
          <p:cNvSpPr txBox="1">
            <a:spLocks/>
          </p:cNvSpPr>
          <p:nvPr/>
        </p:nvSpPr>
        <p:spPr>
          <a:xfrm>
            <a:off x="4549140" y="4867877"/>
            <a:ext cx="6858001" cy="1553316"/>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lnSpc>
                <a:spcPct val="110000"/>
              </a:lnSpc>
              <a:spcBef>
                <a:spcPts val="800"/>
              </a:spcBef>
              <a:buNone/>
            </a:pPr>
            <a:r>
              <a:rPr lang="ar-SA" dirty="0">
                <a:solidFill>
                  <a:schemeClr val="tx1"/>
                </a:solidFill>
                <a:latin typeface="Calibri" panose="020F0502020204030204" pitchFamily="34" charset="0"/>
                <a:cs typeface="Calibri" panose="020F0502020204030204" pitchFamily="34" charset="0"/>
              </a:rPr>
              <a:t>يبدأ</a:t>
            </a:r>
            <a:r>
              <a:rPr lang="ar-EG" dirty="0">
                <a:solidFill>
                  <a:schemeClr val="tx1"/>
                </a:solidFill>
                <a:latin typeface="Calibri" panose="020F0502020204030204" pitchFamily="34" charset="0"/>
                <a:cs typeface="Calibri" panose="020F0502020204030204" pitchFamily="34" charset="0"/>
              </a:rPr>
              <a:t> </a:t>
            </a:r>
            <a:r>
              <a:rPr lang="ar-SA" dirty="0">
                <a:solidFill>
                  <a:schemeClr val="tx1"/>
                </a:solidFill>
                <a:latin typeface="Calibri" panose="020F0502020204030204" pitchFamily="34" charset="0"/>
                <a:cs typeface="Calibri" panose="020F0502020204030204" pitchFamily="34" charset="0"/>
              </a:rPr>
              <a:t>تقديم المساعدة والدعم الاساسيان الفوريان </a:t>
            </a:r>
            <a:r>
              <a:rPr lang="ar-SA" b="1" dirty="0">
                <a:solidFill>
                  <a:schemeClr val="tx1"/>
                </a:solidFill>
                <a:latin typeface="Calibri" panose="020F0502020204030204" pitchFamily="34" charset="0"/>
                <a:cs typeface="Calibri" panose="020F0502020204030204" pitchFamily="34" charset="0"/>
              </a:rPr>
              <a:t>عند تلقي الشكوى الأولى</a:t>
            </a:r>
            <a:r>
              <a:rPr lang="ar-EG" dirty="0">
                <a:solidFill>
                  <a:schemeClr val="tx1"/>
                </a:solidFill>
                <a:latin typeface="Calibri" panose="020F0502020204030204" pitchFamily="34" charset="0"/>
                <a:cs typeface="Calibri" panose="020F0502020204030204" pitchFamily="34" charset="0"/>
              </a:rPr>
              <a:t>. و</a:t>
            </a:r>
            <a:r>
              <a:rPr lang="ar-SA" b="1" dirty="0">
                <a:solidFill>
                  <a:schemeClr val="tx1"/>
                </a:solidFill>
                <a:latin typeface="Calibri" panose="020F0502020204030204" pitchFamily="34" charset="0"/>
                <a:cs typeface="Calibri" panose="020F0502020204030204" pitchFamily="34" charset="0"/>
              </a:rPr>
              <a:t>لا</a:t>
            </a:r>
            <a:r>
              <a:rPr lang="ar-SA" dirty="0">
                <a:solidFill>
                  <a:schemeClr val="tx1"/>
                </a:solidFill>
                <a:latin typeface="Calibri" panose="020F0502020204030204" pitchFamily="34" charset="0"/>
                <a:cs typeface="Calibri" panose="020F0502020204030204" pitchFamily="34" charset="0"/>
              </a:rPr>
              <a:t> </a:t>
            </a:r>
            <a:r>
              <a:rPr lang="ar-EG" dirty="0">
                <a:solidFill>
                  <a:schemeClr val="tx1"/>
                </a:solidFill>
                <a:latin typeface="Calibri" panose="020F0502020204030204" pitchFamily="34" charset="0"/>
                <a:cs typeface="Calibri" panose="020F0502020204030204" pitchFamily="34" charset="0"/>
              </a:rPr>
              <a:t>ي</a:t>
            </a:r>
            <a:r>
              <a:rPr lang="ar-SA" dirty="0">
                <a:solidFill>
                  <a:schemeClr val="tx1"/>
                </a:solidFill>
                <a:latin typeface="Calibri" panose="020F0502020204030204" pitchFamily="34" charset="0"/>
                <a:cs typeface="Calibri" panose="020F0502020204030204" pitchFamily="34" charset="0"/>
              </a:rPr>
              <a:t>حتاج الضحية إلى إبلاغ السلطات، أو تحديد هوية </a:t>
            </a:r>
            <a:r>
              <a:rPr lang="ar-EG" dirty="0">
                <a:solidFill>
                  <a:schemeClr val="tx1"/>
                </a:solidFill>
                <a:latin typeface="Calibri" panose="020F0502020204030204" pitchFamily="34" charset="0"/>
                <a:cs typeface="Calibri" panose="020F0502020204030204" pitchFamily="34" charset="0"/>
              </a:rPr>
              <a:t>الجاني </a:t>
            </a:r>
            <a:r>
              <a:rPr lang="ar-SA" dirty="0">
                <a:solidFill>
                  <a:schemeClr val="tx1"/>
                </a:solidFill>
                <a:latin typeface="Calibri" panose="020F0502020204030204" pitchFamily="34" charset="0"/>
                <a:cs typeface="Calibri" panose="020F0502020204030204" pitchFamily="34" charset="0"/>
              </a:rPr>
              <a:t>المزعوم، أو إثبات أنه استغله</a:t>
            </a:r>
            <a:r>
              <a:rPr lang="ar-EG" dirty="0">
                <a:solidFill>
                  <a:schemeClr val="tx1"/>
                </a:solidFill>
                <a:latin typeface="Calibri" panose="020F0502020204030204" pitchFamily="34" charset="0"/>
                <a:cs typeface="Calibri" panose="020F0502020204030204" pitchFamily="34" charset="0"/>
              </a:rPr>
              <a:t>(</a:t>
            </a:r>
            <a:r>
              <a:rPr lang="ar-SA" dirty="0">
                <a:solidFill>
                  <a:schemeClr val="tx1"/>
                </a:solidFill>
                <a:latin typeface="Calibri" panose="020F0502020204030204" pitchFamily="34" charset="0"/>
                <a:cs typeface="Calibri" panose="020F0502020204030204" pitchFamily="34" charset="0"/>
              </a:rPr>
              <a:t>استغلها</a:t>
            </a:r>
            <a:r>
              <a:rPr lang="ar-EG" dirty="0">
                <a:solidFill>
                  <a:schemeClr val="tx1"/>
                </a:solidFill>
                <a:latin typeface="Calibri" panose="020F0502020204030204" pitchFamily="34" charset="0"/>
                <a:cs typeface="Calibri" panose="020F0502020204030204" pitchFamily="34" charset="0"/>
              </a:rPr>
              <a:t>) </a:t>
            </a:r>
            <a:r>
              <a:rPr lang="ar-SA" dirty="0">
                <a:solidFill>
                  <a:schemeClr val="tx1"/>
                </a:solidFill>
                <a:latin typeface="Calibri" panose="020F0502020204030204" pitchFamily="34" charset="0"/>
                <a:cs typeface="Calibri" panose="020F0502020204030204" pitchFamily="34" charset="0"/>
              </a:rPr>
              <a:t>أو انتهكه</a:t>
            </a:r>
            <a:r>
              <a:rPr lang="ar-EG" dirty="0">
                <a:solidFill>
                  <a:schemeClr val="tx1"/>
                </a:solidFill>
                <a:latin typeface="Calibri" panose="020F0502020204030204" pitchFamily="34" charset="0"/>
                <a:cs typeface="Calibri" panose="020F0502020204030204" pitchFamily="34" charset="0"/>
              </a:rPr>
              <a:t> (</a:t>
            </a:r>
            <a:r>
              <a:rPr lang="ar-SA" dirty="0">
                <a:solidFill>
                  <a:schemeClr val="tx1"/>
                </a:solidFill>
                <a:latin typeface="Calibri" panose="020F0502020204030204" pitchFamily="34" charset="0"/>
                <a:cs typeface="Calibri" panose="020F0502020204030204" pitchFamily="34" charset="0"/>
              </a:rPr>
              <a:t>انتهكه</a:t>
            </a:r>
            <a:r>
              <a:rPr lang="ar-EG" dirty="0">
                <a:solidFill>
                  <a:schemeClr val="tx1"/>
                </a:solidFill>
                <a:latin typeface="Calibri" panose="020F0502020204030204" pitchFamily="34" charset="0"/>
                <a:cs typeface="Calibri" panose="020F0502020204030204" pitchFamily="34" charset="0"/>
              </a:rPr>
              <a:t>ا) </a:t>
            </a:r>
            <a:r>
              <a:rPr lang="ar-SA" dirty="0">
                <a:solidFill>
                  <a:schemeClr val="tx1"/>
                </a:solidFill>
                <a:latin typeface="Calibri" panose="020F0502020204030204" pitchFamily="34" charset="0"/>
                <a:cs typeface="Calibri" panose="020F0502020204030204" pitchFamily="34" charset="0"/>
              </a:rPr>
              <a:t>جنسي</a:t>
            </a:r>
            <a:r>
              <a:rPr lang="ar-EG" dirty="0">
                <a:solidFill>
                  <a:schemeClr val="tx1"/>
                </a:solidFill>
                <a:latin typeface="Calibri" panose="020F0502020204030204" pitchFamily="34" charset="0"/>
                <a:cs typeface="Calibri" panose="020F0502020204030204" pitchFamily="34" charset="0"/>
              </a:rPr>
              <a:t>ً</a:t>
            </a:r>
            <a:r>
              <a:rPr lang="ar-SA" dirty="0">
                <a:solidFill>
                  <a:schemeClr val="tx1"/>
                </a:solidFill>
                <a:latin typeface="Calibri" panose="020F0502020204030204" pitchFamily="34" charset="0"/>
                <a:cs typeface="Calibri" panose="020F0502020204030204" pitchFamily="34" charset="0"/>
              </a:rPr>
              <a:t>ا لتلقي</a:t>
            </a:r>
            <a:r>
              <a:rPr lang="ar-EG" dirty="0">
                <a:solidFill>
                  <a:schemeClr val="tx1"/>
                </a:solidFill>
                <a:latin typeface="Calibri" panose="020F0502020204030204" pitchFamily="34" charset="0"/>
                <a:cs typeface="Calibri" panose="020F0502020204030204" pitchFamily="34" charset="0"/>
              </a:rPr>
              <a:t> مثل</a:t>
            </a:r>
            <a:r>
              <a:rPr lang="ar-SA" dirty="0">
                <a:solidFill>
                  <a:schemeClr val="tx1"/>
                </a:solidFill>
                <a:latin typeface="Calibri" panose="020F0502020204030204" pitchFamily="34" charset="0"/>
                <a:cs typeface="Calibri" panose="020F0502020204030204" pitchFamily="34" charset="0"/>
              </a:rPr>
              <a:t> هذه المساعد</a:t>
            </a:r>
            <a:r>
              <a:rPr lang="ar-EG" dirty="0">
                <a:solidFill>
                  <a:schemeClr val="tx1"/>
                </a:solidFill>
                <a:latin typeface="Calibri" panose="020F0502020204030204" pitchFamily="34" charset="0"/>
                <a:cs typeface="Calibri" panose="020F0502020204030204" pitchFamily="34" charset="0"/>
              </a:rPr>
              <a:t>ة.</a:t>
            </a:r>
            <a:endParaRPr lang="ar-001" dirty="0">
              <a:solidFill>
                <a:schemeClr val="tx1"/>
              </a:solidFill>
              <a:latin typeface="Calibri" panose="020F0502020204030204" pitchFamily="34" charset="0"/>
              <a:cs typeface="Calibri" panose="020F0502020204030204" pitchFamily="34" charset="0"/>
            </a:endParaRPr>
          </a:p>
        </p:txBody>
      </p:sp>
      <p:sp>
        <p:nvSpPr>
          <p:cNvPr id="27" name="Content Placeholder 7">
            <a:extLst>
              <a:ext uri="{FF2B5EF4-FFF2-40B4-BE49-F238E27FC236}">
                <a16:creationId xmlns:a16="http://schemas.microsoft.com/office/drawing/2014/main" id="{DC37F972-101C-7B4C-88D0-3C660F98D700}"/>
              </a:ext>
            </a:extLst>
          </p:cNvPr>
          <p:cNvSpPr txBox="1">
            <a:spLocks/>
          </p:cNvSpPr>
          <p:nvPr/>
        </p:nvSpPr>
        <p:spPr>
          <a:xfrm>
            <a:off x="4549140" y="3070860"/>
            <a:ext cx="6789420" cy="1889760"/>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lnSpc>
                <a:spcPct val="110000"/>
              </a:lnSpc>
              <a:spcBef>
                <a:spcPts val="800"/>
              </a:spcBef>
              <a:buNone/>
            </a:pPr>
            <a:r>
              <a:rPr lang="ar-SA" dirty="0">
                <a:solidFill>
                  <a:schemeClr val="tx1"/>
                </a:solidFill>
                <a:latin typeface="Calibri" panose="020F0502020204030204" pitchFamily="34" charset="0"/>
                <a:cs typeface="Calibri" panose="020F0502020204030204" pitchFamily="34" charset="0"/>
              </a:rPr>
              <a:t>تقديم المساعدة والدعم بطريقة </a:t>
            </a:r>
            <a:r>
              <a:rPr lang="ar-EG" b="1" dirty="0">
                <a:solidFill>
                  <a:schemeClr val="tx1"/>
                </a:solidFill>
                <a:latin typeface="Calibri" panose="020F0502020204030204" pitchFamily="34" charset="0"/>
                <a:cs typeface="Calibri" panose="020F0502020204030204" pitchFamily="34" charset="0"/>
              </a:rPr>
              <a:t>متمركزة حول </a:t>
            </a:r>
            <a:r>
              <a:rPr lang="ar-SA" b="1" dirty="0">
                <a:solidFill>
                  <a:schemeClr val="tx1"/>
                </a:solidFill>
                <a:latin typeface="Calibri" panose="020F0502020204030204" pitchFamily="34" charset="0"/>
                <a:cs typeface="Calibri" panose="020F0502020204030204" pitchFamily="34" charset="0"/>
              </a:rPr>
              <a:t>الضحايا</a:t>
            </a:r>
            <a:r>
              <a:rPr lang="ar-SA" dirty="0">
                <a:solidFill>
                  <a:schemeClr val="tx1"/>
                </a:solidFill>
                <a:latin typeface="Calibri" panose="020F0502020204030204" pitchFamily="34" charset="0"/>
                <a:cs typeface="Calibri" panose="020F0502020204030204" pitchFamily="34" charset="0"/>
              </a:rPr>
              <a:t>، </a:t>
            </a:r>
            <a:r>
              <a:rPr lang="ar-EG" dirty="0">
                <a:solidFill>
                  <a:schemeClr val="tx1"/>
                </a:solidFill>
                <a:latin typeface="Calibri" panose="020F0502020204030204" pitchFamily="34" charset="0"/>
                <a:cs typeface="Calibri" panose="020F0502020204030204" pitchFamily="34" charset="0"/>
              </a:rPr>
              <a:t>وملاءمة المساعدات من حيث العمر والجنس</a:t>
            </a:r>
            <a:r>
              <a:rPr lang="ar-SA" dirty="0">
                <a:solidFill>
                  <a:schemeClr val="tx1"/>
                </a:solidFill>
                <a:latin typeface="Calibri" panose="020F0502020204030204" pitchFamily="34" charset="0"/>
                <a:cs typeface="Calibri" panose="020F0502020204030204" pitchFamily="34" charset="0"/>
              </a:rPr>
              <a:t>، </a:t>
            </a:r>
            <a:r>
              <a:rPr lang="ar-EG" dirty="0">
                <a:solidFill>
                  <a:schemeClr val="tx1"/>
                </a:solidFill>
                <a:latin typeface="Calibri" panose="020F0502020204030204" pitchFamily="34" charset="0"/>
                <a:cs typeface="Calibri" panose="020F0502020204030204" pitchFamily="34" charset="0"/>
              </a:rPr>
              <a:t>و</a:t>
            </a:r>
            <a:r>
              <a:rPr lang="ar-SA" dirty="0">
                <a:solidFill>
                  <a:schemeClr val="tx1"/>
                </a:solidFill>
                <a:latin typeface="Calibri" panose="020F0502020204030204" pitchFamily="34" charset="0"/>
                <a:cs typeface="Calibri" panose="020F0502020204030204" pitchFamily="34" charset="0"/>
              </a:rPr>
              <a:t>مناسبة</a:t>
            </a:r>
            <a:r>
              <a:rPr lang="ar-EG" dirty="0">
                <a:solidFill>
                  <a:schemeClr val="tx1"/>
                </a:solidFill>
                <a:latin typeface="Calibri" panose="020F0502020204030204" pitchFamily="34" charset="0"/>
                <a:cs typeface="Calibri" panose="020F0502020204030204" pitchFamily="34" charset="0"/>
              </a:rPr>
              <a:t> المساعدات</a:t>
            </a:r>
            <a:r>
              <a:rPr lang="ar-SA" dirty="0">
                <a:solidFill>
                  <a:schemeClr val="tx1"/>
                </a:solidFill>
                <a:latin typeface="Calibri" panose="020F0502020204030204" pitchFamily="34" charset="0"/>
                <a:cs typeface="Calibri" panose="020F0502020204030204" pitchFamily="34" charset="0"/>
              </a:rPr>
              <a:t> ثقافياً</a:t>
            </a:r>
            <a:r>
              <a:rPr lang="ar-001" dirty="0">
                <a:solidFill>
                  <a:schemeClr val="tx1"/>
                </a:solidFill>
                <a:latin typeface="Calibri" panose="020F0502020204030204" pitchFamily="34" charset="0"/>
                <a:cs typeface="Calibri" panose="020F0502020204030204" pitchFamily="34" charset="0"/>
              </a:rPr>
              <a:t>.</a:t>
            </a:r>
            <a:r>
              <a:rPr lang="ar-EG" dirty="0">
                <a:solidFill>
                  <a:schemeClr val="tx1"/>
                </a:solidFill>
                <a:latin typeface="Calibri" panose="020F0502020204030204" pitchFamily="34" charset="0"/>
                <a:cs typeface="Calibri" panose="020F0502020204030204" pitchFamily="34" charset="0"/>
              </a:rPr>
              <a:t> و</a:t>
            </a:r>
            <a:r>
              <a:rPr lang="ar-SA" dirty="0">
                <a:solidFill>
                  <a:schemeClr val="tx1"/>
                </a:solidFill>
                <a:latin typeface="Calibri" panose="020F0502020204030204" pitchFamily="34" charset="0"/>
                <a:cs typeface="Calibri" panose="020F0502020204030204" pitchFamily="34" charset="0"/>
              </a:rPr>
              <a:t>حيثما كان ضحايا الاستغلال والانتهاك الجنسيين من الأطفال، يتم تقديم المساعد</a:t>
            </a:r>
            <a:r>
              <a:rPr lang="ar-EG" dirty="0">
                <a:solidFill>
                  <a:schemeClr val="tx1"/>
                </a:solidFill>
                <a:latin typeface="Calibri" panose="020F0502020204030204" pitchFamily="34" charset="0"/>
                <a:cs typeface="Calibri" panose="020F0502020204030204" pitchFamily="34" charset="0"/>
              </a:rPr>
              <a:t>ة</a:t>
            </a:r>
            <a:r>
              <a:rPr lang="ar-SA" dirty="0">
                <a:solidFill>
                  <a:schemeClr val="tx1"/>
                </a:solidFill>
                <a:latin typeface="Calibri" panose="020F0502020204030204" pitchFamily="34" charset="0"/>
                <a:cs typeface="Calibri" panose="020F0502020204030204" pitchFamily="34" charset="0"/>
              </a:rPr>
              <a:t> والدعم على نحو يتفق مع</a:t>
            </a:r>
            <a:r>
              <a:rPr lang="ar-SA" b="1" dirty="0">
                <a:solidFill>
                  <a:schemeClr val="tx1"/>
                </a:solidFill>
                <a:latin typeface="Calibri" panose="020F0502020204030204" pitchFamily="34" charset="0"/>
                <a:cs typeface="Calibri" panose="020F0502020204030204" pitchFamily="34" charset="0"/>
              </a:rPr>
              <a:t> </a:t>
            </a:r>
            <a:r>
              <a:rPr lang="ar-001" b="1" dirty="0">
                <a:solidFill>
                  <a:schemeClr val="tx1"/>
                </a:solidFill>
                <a:latin typeface="Calibri" panose="020F0502020204030204" pitchFamily="34" charset="0"/>
                <a:cs typeface="Calibri" panose="020F0502020204030204" pitchFamily="34" charset="0"/>
              </a:rPr>
              <a:t>"</a:t>
            </a:r>
            <a:r>
              <a:rPr lang="ar-SA" b="1" dirty="0">
                <a:solidFill>
                  <a:schemeClr val="tx1"/>
                </a:solidFill>
                <a:latin typeface="Calibri" panose="020F0502020204030204" pitchFamily="34" charset="0"/>
                <a:cs typeface="Calibri" panose="020F0502020204030204" pitchFamily="34" charset="0"/>
              </a:rPr>
              <a:t>مصالح الطفل الفضلى</a:t>
            </a:r>
            <a:r>
              <a:rPr lang="ar-001" b="1" dirty="0">
                <a:solidFill>
                  <a:schemeClr val="tx1"/>
                </a:solidFill>
                <a:latin typeface="Calibri" panose="020F0502020204030204" pitchFamily="34" charset="0"/>
                <a:cs typeface="Calibri" panose="020F0502020204030204" pitchFamily="34" charset="0"/>
              </a:rPr>
              <a:t>".</a:t>
            </a:r>
          </a:p>
        </p:txBody>
      </p:sp>
      <p:sp>
        <p:nvSpPr>
          <p:cNvPr id="31" name="Title 1">
            <a:extLst>
              <a:ext uri="{FF2B5EF4-FFF2-40B4-BE49-F238E27FC236}">
                <a16:creationId xmlns:a16="http://schemas.microsoft.com/office/drawing/2014/main" id="{7CB774A2-E7C9-F74B-AE5F-D944496F373D}"/>
              </a:ext>
            </a:extLst>
          </p:cNvPr>
          <p:cNvSpPr>
            <a:spLocks noGrp="1"/>
          </p:cNvSpPr>
          <p:nvPr>
            <p:ph type="title"/>
          </p:nvPr>
        </p:nvSpPr>
        <p:spPr>
          <a:xfrm>
            <a:off x="546467" y="436807"/>
            <a:ext cx="11029616" cy="1013800"/>
          </a:xfrm>
        </p:spPr>
        <p:txBody>
          <a:bodyPr anchor="b">
            <a:normAutofit/>
          </a:bodyPr>
          <a:lstStyle/>
          <a:p>
            <a:pPr algn="r" rtl="1"/>
            <a:r>
              <a:rPr lang="ar-SA" sz="3200" dirty="0">
                <a:latin typeface="Calibri" panose="020F0502020204030204" pitchFamily="34" charset="0"/>
                <a:cs typeface="Calibri" panose="020F0502020204030204" pitchFamily="34" charset="0"/>
              </a:rPr>
              <a:t>مبادئ مساعدة الضحايا</a:t>
            </a:r>
            <a:br>
              <a:rPr dirty="0">
                <a:latin typeface="Calibri" panose="020F0502020204030204" pitchFamily="34" charset="0"/>
                <a:cs typeface="Calibri" panose="020F0502020204030204" pitchFamily="34" charset="0"/>
              </a:rPr>
            </a:br>
            <a:r>
              <a:rPr lang="ar-SA" sz="1600" b="1" spc="20" dirty="0">
                <a:solidFill>
                  <a:schemeClr val="tx1"/>
                </a:solidFill>
                <a:latin typeface="Calibri" panose="020F0502020204030204" pitchFamily="34" charset="0"/>
                <a:cs typeface="Calibri" panose="020F0502020204030204" pitchFamily="34" charset="0"/>
              </a:rPr>
              <a:t>البروتوكول الموحد بشأن تقديم المساعدة إلى ضحايا الاستغلال والانتهاك الجنسيين</a:t>
            </a:r>
            <a:endParaRPr lang="ar-001" sz="1800" spc="20" dirty="0">
              <a:solidFill>
                <a:schemeClr val="tx1"/>
              </a:solidFill>
              <a:latin typeface="Calibri" panose="020F0502020204030204" pitchFamily="34" charset="0"/>
              <a:cs typeface="Calibri" panose="020F0502020204030204" pitchFamily="34" charset="0"/>
            </a:endParaRPr>
          </a:p>
        </p:txBody>
      </p:sp>
      <p:sp>
        <p:nvSpPr>
          <p:cNvPr id="3" name="Oval 2">
            <a:extLst>
              <a:ext uri="{FF2B5EF4-FFF2-40B4-BE49-F238E27FC236}">
                <a16:creationId xmlns:a16="http://schemas.microsoft.com/office/drawing/2014/main" id="{A637C809-71ED-1D45-B18E-C228C8DCBF5F}"/>
              </a:ext>
            </a:extLst>
          </p:cNvPr>
          <p:cNvSpPr/>
          <p:nvPr/>
        </p:nvSpPr>
        <p:spPr>
          <a:xfrm>
            <a:off x="605308" y="3103809"/>
            <a:ext cx="1790163" cy="1790163"/>
          </a:xfrm>
          <a:prstGeom prst="ellipse">
            <a:avLst/>
          </a:prstGeom>
          <a:solidFill>
            <a:schemeClr val="bg1"/>
          </a:solidFill>
          <a:ln w="127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pic>
        <p:nvPicPr>
          <p:cNvPr id="4" name="Graphic 3" descr="Open hand with solid fill">
            <a:extLst>
              <a:ext uri="{FF2B5EF4-FFF2-40B4-BE49-F238E27FC236}">
                <a16:creationId xmlns:a16="http://schemas.microsoft.com/office/drawing/2014/main" id="{5B219D60-701F-984D-BC55-9475686CB06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788398">
            <a:off x="826914" y="3735077"/>
            <a:ext cx="1292015" cy="1292015"/>
          </a:xfrm>
          <a:prstGeom prst="rect">
            <a:avLst/>
          </a:prstGeom>
        </p:spPr>
      </p:pic>
      <p:pic>
        <p:nvPicPr>
          <p:cNvPr id="6" name="Graphic 5" descr="Users with solid fill">
            <a:extLst>
              <a:ext uri="{FF2B5EF4-FFF2-40B4-BE49-F238E27FC236}">
                <a16:creationId xmlns:a16="http://schemas.microsoft.com/office/drawing/2014/main" id="{EEF5E026-B531-524C-BE39-6BE3A44D8E6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6800" y="3366247"/>
            <a:ext cx="914400" cy="914400"/>
          </a:xfrm>
          <a:prstGeom prst="rect">
            <a:avLst/>
          </a:prstGeom>
        </p:spPr>
      </p:pic>
      <p:sp>
        <p:nvSpPr>
          <p:cNvPr id="14" name="Title 1">
            <a:extLst>
              <a:ext uri="{FF2B5EF4-FFF2-40B4-BE49-F238E27FC236}">
                <a16:creationId xmlns:a16="http://schemas.microsoft.com/office/drawing/2014/main" id="{0ED5BC57-EB04-114A-B1AF-C63D26272BC5}"/>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rgbClr val="19193B"/>
                </a:solidFill>
                <a:latin typeface="Calibri" panose="020F0502020204030204" pitchFamily="34" charset="0"/>
                <a:cs typeface="Calibri" panose="020F0502020204030204" pitchFamily="34" charset="0"/>
              </a:rPr>
              <a:t>الوحدة الثانية</a:t>
            </a:r>
            <a:endParaRPr lang="ar-001" sz="1400" b="1" cap="none" dirty="0">
              <a:solidFill>
                <a:srgbClr val="19193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481619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9A044A1-92F0-8441-85FD-AA7083A4F103}"/>
              </a:ext>
            </a:extLst>
          </p:cNvPr>
          <p:cNvSpPr/>
          <p:nvPr/>
        </p:nvSpPr>
        <p:spPr>
          <a:xfrm>
            <a:off x="0" y="0"/>
            <a:ext cx="12192000" cy="6858000"/>
          </a:xfrm>
          <a:prstGeom prst="rect">
            <a:avLst/>
          </a:prstGeom>
          <a:solidFill>
            <a:srgbClr val="19193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pic>
        <p:nvPicPr>
          <p:cNvPr id="7" name="Picture 6">
            <a:extLst>
              <a:ext uri="{FF2B5EF4-FFF2-40B4-BE49-F238E27FC236}">
                <a16:creationId xmlns:a16="http://schemas.microsoft.com/office/drawing/2014/main" id="{9988F7B7-68A4-9E44-80D1-CC3EE78F495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6047" r="7446" b="15821"/>
          <a:stretch/>
        </p:blipFill>
        <p:spPr>
          <a:xfrm>
            <a:off x="0" y="0"/>
            <a:ext cx="12192000" cy="6858000"/>
          </a:xfrm>
          <a:prstGeom prst="rect">
            <a:avLst/>
          </a:prstGeom>
        </p:spPr>
      </p:pic>
      <p:sp>
        <p:nvSpPr>
          <p:cNvPr id="13" name="Rectangle 12">
            <a:extLst>
              <a:ext uri="{FF2B5EF4-FFF2-40B4-BE49-F238E27FC236}">
                <a16:creationId xmlns:a16="http://schemas.microsoft.com/office/drawing/2014/main" id="{C3057FFF-2B91-A843-A1D4-5EA65A774858}"/>
              </a:ext>
            </a:extLst>
          </p:cNvPr>
          <p:cNvSpPr/>
          <p:nvPr/>
        </p:nvSpPr>
        <p:spPr>
          <a:xfrm>
            <a:off x="270164" y="416560"/>
            <a:ext cx="5078506" cy="2048786"/>
          </a:xfrm>
          <a:prstGeom prst="rect">
            <a:avLst/>
          </a:prstGeom>
          <a:solidFill>
            <a:srgbClr val="19193B"/>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F3A017E4-B735-4245-A697-873F9806E9B2}"/>
              </a:ext>
            </a:extLst>
          </p:cNvPr>
          <p:cNvSpPr/>
          <p:nvPr/>
        </p:nvSpPr>
        <p:spPr>
          <a:xfrm>
            <a:off x="311320" y="2867626"/>
            <a:ext cx="5078506" cy="2891118"/>
          </a:xfrm>
          <a:prstGeom prst="rect">
            <a:avLst/>
          </a:prstGeom>
          <a:solidFill>
            <a:srgbClr val="19193B"/>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1" name="Title 1">
            <a:extLst>
              <a:ext uri="{FF2B5EF4-FFF2-40B4-BE49-F238E27FC236}">
                <a16:creationId xmlns:a16="http://schemas.microsoft.com/office/drawing/2014/main" id="{8134AAAC-32BA-0941-B768-B58E2242FCA7}"/>
              </a:ext>
            </a:extLst>
          </p:cNvPr>
          <p:cNvSpPr txBox="1">
            <a:spLocks/>
          </p:cNvSpPr>
          <p:nvPr/>
        </p:nvSpPr>
        <p:spPr>
          <a:xfrm>
            <a:off x="536899" y="225002"/>
            <a:ext cx="4790473" cy="1950946"/>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EG" sz="2400" b="1" cap="none" spc="20" dirty="0">
                <a:solidFill>
                  <a:schemeClr val="bg1"/>
                </a:solidFill>
                <a:latin typeface="Calibri" panose="020F0502020204030204" pitchFamily="34" charset="0"/>
                <a:cs typeface="Calibri" panose="020F0502020204030204" pitchFamily="34" charset="0"/>
              </a:rPr>
              <a:t>"ينبغي أ</a:t>
            </a:r>
            <a:r>
              <a:rPr lang="ar-SA" sz="2400" b="1" cap="none" spc="20" dirty="0">
                <a:solidFill>
                  <a:schemeClr val="bg1"/>
                </a:solidFill>
                <a:latin typeface="Calibri" panose="020F0502020204030204" pitchFamily="34" charset="0"/>
                <a:cs typeface="Calibri" panose="020F0502020204030204" pitchFamily="34" charset="0"/>
              </a:rPr>
              <a:t>ن توجه</a:t>
            </a:r>
            <a:r>
              <a:rPr lang="ar-EG" sz="2400" b="1" cap="none" spc="20" dirty="0">
                <a:solidFill>
                  <a:schemeClr val="bg1"/>
                </a:solidFill>
                <a:latin typeface="Calibri" panose="020F0502020204030204" pitchFamily="34" charset="0"/>
                <a:cs typeface="Calibri" panose="020F0502020204030204" pitchFamily="34" charset="0"/>
              </a:rPr>
              <a:t> </a:t>
            </a:r>
            <a:r>
              <a:rPr lang="ar-SA" sz="2400" b="1" cap="none" spc="20" dirty="0">
                <a:solidFill>
                  <a:schemeClr val="bg1"/>
                </a:solidFill>
                <a:latin typeface="Calibri" panose="020F0502020204030204" pitchFamily="34" charset="0"/>
                <a:cs typeface="Calibri" panose="020F0502020204030204" pitchFamily="34" charset="0"/>
              </a:rPr>
              <a:t>حقوق الضحايا ومصالحهم الفضلى كيفية تصميم المساعدة والدعم</a:t>
            </a:r>
            <a:r>
              <a:rPr lang="ar-EG" sz="2400" b="1" cap="none" spc="20" dirty="0">
                <a:solidFill>
                  <a:schemeClr val="bg1"/>
                </a:solidFill>
                <a:latin typeface="Calibri" panose="020F0502020204030204" pitchFamily="34" charset="0"/>
                <a:cs typeface="Calibri" panose="020F0502020204030204" pitchFamily="34" charset="0"/>
              </a:rPr>
              <a:t> وتقد</a:t>
            </a:r>
            <a:r>
              <a:rPr lang="ar-SA" sz="2400" b="1" cap="none" spc="20" dirty="0">
                <a:solidFill>
                  <a:schemeClr val="bg1"/>
                </a:solidFill>
                <a:latin typeface="Calibri" panose="020F0502020204030204" pitchFamily="34" charset="0"/>
                <a:cs typeface="Calibri" panose="020F0502020204030204" pitchFamily="34" charset="0"/>
              </a:rPr>
              <a:t>يم</a:t>
            </a:r>
            <a:r>
              <a:rPr lang="ar-EG" sz="2400" b="1" cap="none" spc="20" dirty="0">
                <a:solidFill>
                  <a:schemeClr val="bg1"/>
                </a:solidFill>
                <a:latin typeface="Calibri" panose="020F0502020204030204" pitchFamily="34" charset="0"/>
                <a:cs typeface="Calibri" panose="020F0502020204030204" pitchFamily="34" charset="0"/>
              </a:rPr>
              <a:t>هما." </a:t>
            </a:r>
            <a:r>
              <a:rPr lang="ar-001" sz="2400" b="1" cap="none" spc="20" dirty="0">
                <a:solidFill>
                  <a:schemeClr val="bg1"/>
                </a:solidFill>
                <a:latin typeface="Calibri" panose="020F0502020204030204" pitchFamily="34" charset="0"/>
                <a:cs typeface="Calibri" panose="020F0502020204030204" pitchFamily="34" charset="0"/>
              </a:rPr>
              <a:t>§3.1</a:t>
            </a:r>
            <a:r>
              <a:rPr lang="ar-EG" sz="2400" b="1" cap="none" spc="20" dirty="0">
                <a:solidFill>
                  <a:schemeClr val="bg1"/>
                </a:solidFill>
                <a:latin typeface="Calibri" panose="020F0502020204030204" pitchFamily="34" charset="0"/>
                <a:cs typeface="Calibri" panose="020F0502020204030204" pitchFamily="34" charset="0"/>
              </a:rPr>
              <a:t> </a:t>
            </a:r>
            <a:endParaRPr lang="ar-001" sz="2400" cap="none" spc="20" dirty="0">
              <a:solidFill>
                <a:schemeClr val="bg1"/>
              </a:solidFill>
              <a:latin typeface="Calibri" panose="020F0502020204030204" pitchFamily="34" charset="0"/>
              <a:cs typeface="Calibri" panose="020F0502020204030204" pitchFamily="34" charset="0"/>
            </a:endParaRPr>
          </a:p>
        </p:txBody>
      </p:sp>
      <p:sp>
        <p:nvSpPr>
          <p:cNvPr id="12" name="Title 1">
            <a:extLst>
              <a:ext uri="{FF2B5EF4-FFF2-40B4-BE49-F238E27FC236}">
                <a16:creationId xmlns:a16="http://schemas.microsoft.com/office/drawing/2014/main" id="{0F2D9D18-4B0B-FB4C-87A0-5EF46FC029A6}"/>
              </a:ext>
            </a:extLst>
          </p:cNvPr>
          <p:cNvSpPr txBox="1">
            <a:spLocks/>
          </p:cNvSpPr>
          <p:nvPr/>
        </p:nvSpPr>
        <p:spPr>
          <a:xfrm>
            <a:off x="630382" y="2842381"/>
            <a:ext cx="4440382" cy="2408145"/>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001" sz="2400" b="1" cap="none" spc="20" dirty="0">
                <a:solidFill>
                  <a:schemeClr val="bg1"/>
                </a:solidFill>
                <a:latin typeface="Calibri" panose="020F0502020204030204" pitchFamily="34" charset="0"/>
                <a:cs typeface="Calibri" panose="020F0502020204030204" pitchFamily="34" charset="0"/>
              </a:rPr>
              <a:t>"</a:t>
            </a:r>
            <a:r>
              <a:rPr lang="ar-SA" sz="2400" b="1" cap="none" spc="20" dirty="0">
                <a:solidFill>
                  <a:schemeClr val="bg1"/>
                </a:solidFill>
                <a:latin typeface="Calibri" panose="020F0502020204030204" pitchFamily="34" charset="0"/>
                <a:cs typeface="Calibri" panose="020F0502020204030204" pitchFamily="34" charset="0"/>
              </a:rPr>
              <a:t>ينبغي تقديم المساعدة والدعم</a:t>
            </a:r>
            <a:br>
              <a:rPr dirty="0">
                <a:latin typeface="Calibri" panose="020F0502020204030204" pitchFamily="34" charset="0"/>
                <a:cs typeface="Calibri" panose="020F0502020204030204" pitchFamily="34" charset="0"/>
              </a:rPr>
            </a:br>
            <a:r>
              <a:rPr lang="ar-SA" sz="2400" b="1" cap="none" spc="20" dirty="0">
                <a:solidFill>
                  <a:schemeClr val="bg1"/>
                </a:solidFill>
                <a:latin typeface="Calibri" panose="020F0502020204030204" pitchFamily="34" charset="0"/>
                <a:cs typeface="Calibri" panose="020F0502020204030204" pitchFamily="34" charset="0"/>
              </a:rPr>
              <a:t> لضحايا الاستغلال والانتهاك الجنسيين بطريقة شاملة ومتكاملة </a:t>
            </a:r>
            <a:r>
              <a:rPr lang="ar-001" sz="2400" b="1" cap="none" spc="20" dirty="0">
                <a:solidFill>
                  <a:schemeClr val="bg1"/>
                </a:solidFill>
                <a:latin typeface="Calibri" panose="020F0502020204030204" pitchFamily="34" charset="0"/>
                <a:cs typeface="Calibri" panose="020F0502020204030204" pitchFamily="34" charset="0"/>
              </a:rPr>
              <a:t>[...]</a:t>
            </a:r>
            <a:br>
              <a:rPr dirty="0">
                <a:latin typeface="Calibri" panose="020F0502020204030204" pitchFamily="34" charset="0"/>
                <a:cs typeface="Calibri" panose="020F0502020204030204" pitchFamily="34" charset="0"/>
              </a:rPr>
            </a:br>
            <a:r>
              <a:rPr lang="ar-SA" sz="2400" b="1" cap="none" spc="20" dirty="0">
                <a:solidFill>
                  <a:schemeClr val="bg1"/>
                </a:solidFill>
                <a:latin typeface="Calibri" panose="020F0502020204030204" pitchFamily="34" charset="0"/>
                <a:cs typeface="Calibri" panose="020F0502020204030204" pitchFamily="34" charset="0"/>
              </a:rPr>
              <a:t>وفقًا لاحتياجات الضحية</a:t>
            </a:r>
            <a:r>
              <a:rPr lang="ar-001" sz="2400" b="1" cap="none" spc="20" dirty="0">
                <a:solidFill>
                  <a:schemeClr val="bg1"/>
                </a:solidFill>
                <a:latin typeface="Calibri" panose="020F0502020204030204" pitchFamily="34" charset="0"/>
                <a:cs typeface="Calibri" panose="020F0502020204030204" pitchFamily="34" charset="0"/>
              </a:rPr>
              <a:t>.</a:t>
            </a:r>
            <a:r>
              <a:rPr lang="ar-EG" sz="2400" b="1" cap="none" spc="20" dirty="0">
                <a:solidFill>
                  <a:schemeClr val="bg1"/>
                </a:solidFill>
                <a:latin typeface="Calibri" panose="020F0502020204030204" pitchFamily="34" charset="0"/>
                <a:cs typeface="Calibri" panose="020F0502020204030204" pitchFamily="34" charset="0"/>
              </a:rPr>
              <a:t>" </a:t>
            </a:r>
            <a:r>
              <a:rPr lang="ar-001" sz="2400" b="1" cap="none" spc="20" dirty="0">
                <a:solidFill>
                  <a:schemeClr val="bg1"/>
                </a:solidFill>
                <a:latin typeface="Calibri" panose="020F0502020204030204" pitchFamily="34" charset="0"/>
                <a:cs typeface="Calibri" panose="020F0502020204030204" pitchFamily="34" charset="0"/>
              </a:rPr>
              <a:t>§5.5</a:t>
            </a:r>
            <a:endParaRPr lang="ar-001" sz="2400" cap="none" spc="20" dirty="0">
              <a:solidFill>
                <a:schemeClr val="bg1"/>
              </a:solidFill>
              <a:latin typeface="Calibri" panose="020F0502020204030204" pitchFamily="34" charset="0"/>
              <a:cs typeface="Calibri" panose="020F0502020204030204" pitchFamily="34" charset="0"/>
            </a:endParaRPr>
          </a:p>
        </p:txBody>
      </p:sp>
      <p:sp>
        <p:nvSpPr>
          <p:cNvPr id="10" name="Content Placeholder 2">
            <a:extLst>
              <a:ext uri="{FF2B5EF4-FFF2-40B4-BE49-F238E27FC236}">
                <a16:creationId xmlns:a16="http://schemas.microsoft.com/office/drawing/2014/main" id="{6D446A46-686A-5B4D-8763-A661BD8DA9F8}"/>
              </a:ext>
            </a:extLst>
          </p:cNvPr>
          <p:cNvSpPr txBox="1">
            <a:spLocks/>
          </p:cNvSpPr>
          <p:nvPr/>
        </p:nvSpPr>
        <p:spPr>
          <a:xfrm>
            <a:off x="6415065" y="106304"/>
            <a:ext cx="5604163" cy="234164"/>
          </a:xfrm>
          <a:prstGeom prst="rect">
            <a:avLst/>
          </a:prstGeom>
        </p:spPr>
        <p:txBody>
          <a:bodyPr vert="horz" lIns="91440" tIns="45720" rIns="91440" bIns="45720" rtlCol="0" anchor="ctr">
            <a:normAutofit lnSpcReduction="100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001" sz="1000" dirty="0">
                <a:solidFill>
                  <a:schemeClr val="tx1">
                    <a:lumMod val="65000"/>
                    <a:lumOff val="35000"/>
                  </a:schemeClr>
                </a:solidFill>
                <a:latin typeface="Calibri" panose="020F0502020204030204" pitchFamily="34" charset="0"/>
                <a:cs typeface="Calibri" panose="020F0502020204030204" pitchFamily="34" charset="0"/>
              </a:rPr>
              <a:t>© UNICEF/UN0443398/Dejongh</a:t>
            </a:r>
          </a:p>
        </p:txBody>
      </p:sp>
      <p:sp>
        <p:nvSpPr>
          <p:cNvPr id="14" name="Rectangle 13">
            <a:extLst>
              <a:ext uri="{FF2B5EF4-FFF2-40B4-BE49-F238E27FC236}">
                <a16:creationId xmlns:a16="http://schemas.microsoft.com/office/drawing/2014/main" id="{7EC04A3B-EFEF-1C41-AD21-3D1ABD7A4430}"/>
              </a:ext>
            </a:extLst>
          </p:cNvPr>
          <p:cNvSpPr/>
          <p:nvPr/>
        </p:nvSpPr>
        <p:spPr>
          <a:xfrm>
            <a:off x="281609" y="5847521"/>
            <a:ext cx="5078506" cy="511715"/>
          </a:xfrm>
          <a:prstGeom prst="rect">
            <a:avLst/>
          </a:prstGeom>
          <a:solidFill>
            <a:schemeClr val="bg1"/>
          </a:solidFill>
          <a:ln w="12700">
            <a:solidFill>
              <a:srgbClr val="19193B"/>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6" name="Text Placeholder 5"/>
          <p:cNvSpPr>
            <a:spLocks noGrp="1"/>
          </p:cNvSpPr>
          <p:nvPr>
            <p:ph type="body" sz="half" idx="2"/>
          </p:nvPr>
        </p:nvSpPr>
        <p:spPr>
          <a:xfrm>
            <a:off x="379594" y="5718348"/>
            <a:ext cx="4827673" cy="796222"/>
          </a:xfrm>
        </p:spPr>
        <p:txBody>
          <a:bodyPr>
            <a:normAutofit/>
          </a:bodyPr>
          <a:lstStyle/>
          <a:p>
            <a:pPr algn="r" rtl="1"/>
            <a:r>
              <a:rPr lang="ar-SA" sz="1500" i="1" dirty="0">
                <a:solidFill>
                  <a:srgbClr val="19193B"/>
                </a:solidFill>
                <a:latin typeface="Calibri" panose="020F0502020204030204" pitchFamily="34" charset="0"/>
                <a:cs typeface="Calibri" panose="020F0502020204030204" pitchFamily="34" charset="0"/>
              </a:rPr>
              <a:t>بروتوكول الأمم المتحدة بشأن مساعدة الضحايا </a:t>
            </a:r>
            <a:r>
              <a:rPr lang="ar-001" sz="1500" i="1" dirty="0">
                <a:solidFill>
                  <a:srgbClr val="19193B"/>
                </a:solidFill>
                <a:latin typeface="Calibri" panose="020F0502020204030204" pitchFamily="34" charset="0"/>
                <a:cs typeface="Calibri" panose="020F0502020204030204" pitchFamily="34" charset="0"/>
              </a:rPr>
              <a:t>(2019)</a:t>
            </a:r>
            <a:r>
              <a:rPr lang="ar-001" dirty="0">
                <a:latin typeface="Calibri" panose="020F0502020204030204" pitchFamily="34" charset="0"/>
                <a:cs typeface="Calibri" panose="020F0502020204030204" pitchFamily="34" charset="0"/>
              </a:rPr>
              <a:t> </a:t>
            </a:r>
          </a:p>
        </p:txBody>
      </p:sp>
      <p:sp>
        <p:nvSpPr>
          <p:cNvPr id="15" name="Title 1">
            <a:extLst>
              <a:ext uri="{FF2B5EF4-FFF2-40B4-BE49-F238E27FC236}">
                <a16:creationId xmlns:a16="http://schemas.microsoft.com/office/drawing/2014/main" id="{9B0F1B23-6181-1841-858A-B805F8FE28B9}"/>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chemeClr val="bg1"/>
                </a:solidFill>
                <a:latin typeface="Calibri" panose="020F0502020204030204" pitchFamily="34" charset="0"/>
                <a:cs typeface="Calibri" panose="020F0502020204030204" pitchFamily="34" charset="0"/>
              </a:rPr>
              <a:t>الوحدة الثانية</a:t>
            </a:r>
            <a:endParaRPr lang="ar-001" sz="1400" b="1" cap="none"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684201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2E3F75-0F64-C54A-AFB8-4C637E73E4BF}"/>
              </a:ext>
            </a:extLst>
          </p:cNvPr>
          <p:cNvSpPr>
            <a:spLocks noGrp="1"/>
          </p:cNvSpPr>
          <p:nvPr>
            <p:ph type="title"/>
          </p:nvPr>
        </p:nvSpPr>
        <p:spPr>
          <a:xfrm>
            <a:off x="546467" y="711127"/>
            <a:ext cx="11029616" cy="637613"/>
          </a:xfrm>
        </p:spPr>
        <p:txBody>
          <a:bodyPr anchor="b">
            <a:normAutofit fontScale="90000"/>
          </a:bodyPr>
          <a:lstStyle/>
          <a:p>
            <a:pPr algn="r" rtl="1"/>
            <a:r>
              <a:rPr lang="ar-SA">
                <a:latin typeface="Calibri" panose="020F0502020204030204" pitchFamily="34" charset="0"/>
                <a:cs typeface="Calibri" panose="020F0502020204030204" pitchFamily="34" charset="0"/>
              </a:rPr>
              <a:t>النهج المتمركز حول الضحايا </a:t>
            </a:r>
            <a:endParaRPr lang="ar-001" dirty="0">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82420E0A-0498-D545-91AB-D758C638DF5F}"/>
              </a:ext>
            </a:extLst>
          </p:cNvPr>
          <p:cNvSpPr>
            <a:spLocks noGrp="1"/>
          </p:cNvSpPr>
          <p:nvPr>
            <p:ph idx="1"/>
          </p:nvPr>
        </p:nvSpPr>
        <p:spPr>
          <a:xfrm>
            <a:off x="650205" y="2891574"/>
            <a:ext cx="11081720" cy="3209718"/>
          </a:xfrm>
        </p:spPr>
        <p:txBody>
          <a:bodyPr numCol="2" anchor="t">
            <a:normAutofit/>
          </a:bodyPr>
          <a:lstStyle/>
          <a:p>
            <a:pPr algn="r" rtl="1"/>
            <a:r>
              <a:rPr lang="ar-SA" sz="1900" dirty="0">
                <a:latin typeface="Calibri" panose="020F0502020204030204" pitchFamily="34" charset="0"/>
                <a:cs typeface="Calibri" panose="020F0502020204030204" pitchFamily="34" charset="0"/>
              </a:rPr>
              <a:t>معاملة الشخص بكرامة واحترام</a:t>
            </a:r>
          </a:p>
          <a:p>
            <a:pPr algn="r" rtl="1"/>
            <a:r>
              <a:rPr lang="ar-SA" sz="1900" dirty="0">
                <a:latin typeface="Calibri" panose="020F0502020204030204" pitchFamily="34" charset="0"/>
                <a:cs typeface="Calibri" panose="020F0502020204030204" pitchFamily="34" charset="0"/>
              </a:rPr>
              <a:t>احترم حقهم في </a:t>
            </a:r>
          </a:p>
          <a:p>
            <a:pPr lvl="1" algn="r" rtl="1"/>
            <a:r>
              <a:rPr lang="ar-SA" dirty="0">
                <a:latin typeface="Calibri" panose="020F0502020204030204" pitchFamily="34" charset="0"/>
                <a:cs typeface="Calibri" panose="020F0502020204030204" pitchFamily="34" charset="0"/>
              </a:rPr>
              <a:t>تقرير المصير</a:t>
            </a:r>
          </a:p>
          <a:p>
            <a:pPr lvl="1" algn="r" rtl="1"/>
            <a:r>
              <a:rPr lang="ar-SA" dirty="0">
                <a:latin typeface="Calibri" panose="020F0502020204030204" pitchFamily="34" charset="0"/>
                <a:cs typeface="Calibri" panose="020F0502020204030204" pitchFamily="34" charset="0"/>
              </a:rPr>
              <a:t>اخت</a:t>
            </a:r>
            <a:r>
              <a:rPr lang="ar-EG" dirty="0">
                <a:latin typeface="Calibri" panose="020F0502020204030204" pitchFamily="34" charset="0"/>
                <a:cs typeface="Calibri" panose="020F0502020204030204" pitchFamily="34" charset="0"/>
              </a:rPr>
              <a:t>يار</a:t>
            </a:r>
            <a:r>
              <a:rPr lang="ar-SA" dirty="0">
                <a:latin typeface="Calibri" panose="020F0502020204030204" pitchFamily="34" charset="0"/>
                <a:cs typeface="Calibri" panose="020F0502020204030204" pitchFamily="34" charset="0"/>
              </a:rPr>
              <a:t> مسار ال</a:t>
            </a:r>
            <a:r>
              <a:rPr lang="ar-EG" dirty="0">
                <a:latin typeface="Calibri" panose="020F0502020204030204" pitchFamily="34" charset="0"/>
                <a:cs typeface="Calibri" panose="020F0502020204030204" pitchFamily="34" charset="0"/>
              </a:rPr>
              <a:t>تحرك</a:t>
            </a:r>
            <a:r>
              <a:rPr lang="ar-001" dirty="0">
                <a:latin typeface="Calibri" panose="020F0502020204030204" pitchFamily="34" charset="0"/>
                <a:cs typeface="Calibri" panose="020F0502020204030204" pitchFamily="34" charset="0"/>
              </a:rPr>
              <a:t>/</a:t>
            </a:r>
            <a:r>
              <a:rPr lang="ar-SA" dirty="0">
                <a:latin typeface="Calibri" panose="020F0502020204030204" pitchFamily="34" charset="0"/>
                <a:cs typeface="Calibri" panose="020F0502020204030204" pitchFamily="34" charset="0"/>
              </a:rPr>
              <a:t> رفض</a:t>
            </a:r>
            <a:r>
              <a:rPr lang="ar-EG" dirty="0">
                <a:latin typeface="Calibri" panose="020F0502020204030204" pitchFamily="34" charset="0"/>
                <a:cs typeface="Calibri" panose="020F0502020204030204" pitchFamily="34" charset="0"/>
              </a:rPr>
              <a:t> ال</a:t>
            </a:r>
            <a:r>
              <a:rPr lang="ar-SA" dirty="0">
                <a:latin typeface="Calibri" panose="020F0502020204030204" pitchFamily="34" charset="0"/>
                <a:cs typeface="Calibri" panose="020F0502020204030204" pitchFamily="34" charset="0"/>
              </a:rPr>
              <a:t>مساعدة</a:t>
            </a:r>
          </a:p>
          <a:p>
            <a:pPr lvl="1" algn="r" rtl="1"/>
            <a:r>
              <a:rPr lang="ar-SA" dirty="0">
                <a:latin typeface="Calibri" panose="020F0502020204030204" pitchFamily="34" charset="0"/>
                <a:cs typeface="Calibri" panose="020F0502020204030204" pitchFamily="34" charset="0"/>
              </a:rPr>
              <a:t>الخصوصية والسرية</a:t>
            </a:r>
          </a:p>
          <a:p>
            <a:pPr lvl="1" algn="r" rtl="1"/>
            <a:r>
              <a:rPr lang="ar-EG" dirty="0">
                <a:latin typeface="Calibri" panose="020F0502020204030204" pitchFamily="34" charset="0"/>
                <a:cs typeface="Calibri" panose="020F0502020204030204" pitchFamily="34" charset="0"/>
              </a:rPr>
              <a:t>تقديم </a:t>
            </a:r>
            <a:r>
              <a:rPr lang="ar-SA" dirty="0">
                <a:latin typeface="Calibri" panose="020F0502020204030204" pitchFamily="34" charset="0"/>
                <a:cs typeface="Calibri" panose="020F0502020204030204" pitchFamily="34" charset="0"/>
              </a:rPr>
              <a:t>معلومات شاملة للمساعدة في</a:t>
            </a:r>
            <a:r>
              <a:rPr lang="ar-EG" dirty="0">
                <a:latin typeface="Calibri" panose="020F0502020204030204" pitchFamily="34" charset="0"/>
                <a:cs typeface="Calibri" panose="020F0502020204030204" pitchFamily="34" charset="0"/>
              </a:rPr>
              <a:t> </a:t>
            </a:r>
            <a:br>
              <a:rPr lang="en-GB" dirty="0">
                <a:latin typeface="Calibri" panose="020F0502020204030204" pitchFamily="34" charset="0"/>
                <a:cs typeface="Calibri" panose="020F0502020204030204" pitchFamily="34" charset="0"/>
              </a:rPr>
            </a:br>
            <a:r>
              <a:rPr lang="ar-SA" dirty="0">
                <a:latin typeface="Calibri" panose="020F0502020204030204" pitchFamily="34" charset="0"/>
                <a:cs typeface="Calibri" panose="020F0502020204030204" pitchFamily="34" charset="0"/>
              </a:rPr>
              <a:t> اتخاذ القرار الخاص به</a:t>
            </a:r>
            <a:r>
              <a:rPr lang="ar-EG" dirty="0">
                <a:latin typeface="Calibri" panose="020F0502020204030204" pitchFamily="34" charset="0"/>
                <a:cs typeface="Calibri" panose="020F0502020204030204" pitchFamily="34" charset="0"/>
              </a:rPr>
              <a:t> (بها)</a:t>
            </a:r>
            <a:br>
              <a:rPr dirty="0">
                <a:latin typeface="Calibri" panose="020F0502020204030204" pitchFamily="34" charset="0"/>
                <a:cs typeface="Calibri" panose="020F0502020204030204" pitchFamily="34" charset="0"/>
              </a:rPr>
            </a:br>
            <a:br>
              <a:rPr dirty="0">
                <a:latin typeface="Calibri" panose="020F0502020204030204" pitchFamily="34" charset="0"/>
                <a:cs typeface="Calibri" panose="020F0502020204030204" pitchFamily="34" charset="0"/>
              </a:rPr>
            </a:br>
            <a:endParaRPr lang="ar-001" dirty="0">
              <a:latin typeface="Calibri" panose="020F0502020204030204" pitchFamily="34" charset="0"/>
              <a:cs typeface="Calibri" panose="020F0502020204030204" pitchFamily="34" charset="0"/>
            </a:endParaRPr>
          </a:p>
          <a:p>
            <a:pPr algn="r" rtl="1"/>
            <a:r>
              <a:rPr lang="ar-SA" sz="1900" dirty="0">
                <a:latin typeface="Calibri" panose="020F0502020204030204" pitchFamily="34" charset="0"/>
                <a:cs typeface="Calibri" panose="020F0502020204030204" pitchFamily="34" charset="0"/>
              </a:rPr>
              <a:t>إعطاء الأولوية لسلامتهم </a:t>
            </a:r>
            <a:r>
              <a:rPr lang="ar-001" sz="1900" dirty="0">
                <a:latin typeface="Calibri" panose="020F0502020204030204" pitchFamily="34" charset="0"/>
                <a:cs typeface="Calibri" panose="020F0502020204030204" pitchFamily="34" charset="0"/>
              </a:rPr>
              <a:t>–</a:t>
            </a:r>
            <a:r>
              <a:rPr lang="ar-EG" sz="1900" dirty="0">
                <a:latin typeface="Calibri" panose="020F0502020204030204" pitchFamily="34" charset="0"/>
                <a:cs typeface="Calibri" panose="020F0502020204030204" pitchFamily="34" charset="0"/>
              </a:rPr>
              <a:t> </a:t>
            </a:r>
            <a:r>
              <a:rPr lang="ar-SA" sz="1900" dirty="0">
                <a:latin typeface="Calibri" panose="020F0502020204030204" pitchFamily="34" charset="0"/>
                <a:cs typeface="Calibri" panose="020F0502020204030204" pitchFamily="34" charset="0"/>
              </a:rPr>
              <a:t>السلامة البدنية</a:t>
            </a:r>
            <a:br>
              <a:rPr dirty="0">
                <a:latin typeface="Calibri" panose="020F0502020204030204" pitchFamily="34" charset="0"/>
                <a:cs typeface="Calibri" panose="020F0502020204030204" pitchFamily="34" charset="0"/>
              </a:rPr>
            </a:br>
            <a:r>
              <a:rPr lang="ar-SA" sz="2000" dirty="0">
                <a:latin typeface="Calibri" panose="020F0502020204030204" pitchFamily="34" charset="0"/>
                <a:cs typeface="Calibri" panose="020F0502020204030204" pitchFamily="34" charset="0"/>
              </a:rPr>
              <a:t>والنفسية والعاطفية</a:t>
            </a:r>
          </a:p>
          <a:p>
            <a:pPr algn="r" rtl="1"/>
            <a:r>
              <a:rPr lang="ar-SA" sz="1900" dirty="0">
                <a:latin typeface="Calibri" panose="020F0502020204030204" pitchFamily="34" charset="0"/>
                <a:cs typeface="Calibri" panose="020F0502020204030204" pitchFamily="34" charset="0"/>
              </a:rPr>
              <a:t>طلب الموافقة</a:t>
            </a:r>
            <a:r>
              <a:rPr lang="ar-EG" sz="1900" dirty="0">
                <a:latin typeface="Calibri" panose="020F0502020204030204" pitchFamily="34" charset="0"/>
                <a:cs typeface="Calibri" panose="020F0502020204030204" pitchFamily="34" charset="0"/>
              </a:rPr>
              <a:t> المستنيرة</a:t>
            </a:r>
            <a:r>
              <a:rPr lang="ar-SA" sz="1900" dirty="0">
                <a:latin typeface="Calibri" panose="020F0502020204030204" pitchFamily="34" charset="0"/>
                <a:cs typeface="Calibri" panose="020F0502020204030204" pitchFamily="34" charset="0"/>
              </a:rPr>
              <a:t> و</a:t>
            </a:r>
            <a:r>
              <a:rPr lang="ar-001" sz="1900" dirty="0">
                <a:latin typeface="Calibri" panose="020F0502020204030204" pitchFamily="34" charset="0"/>
                <a:cs typeface="Calibri" panose="020F0502020204030204" pitchFamily="34" charset="0"/>
              </a:rPr>
              <a:t>/</a:t>
            </a:r>
            <a:r>
              <a:rPr lang="ar-SA" sz="1900" dirty="0">
                <a:latin typeface="Calibri" panose="020F0502020204030204" pitchFamily="34" charset="0"/>
                <a:cs typeface="Calibri" panose="020F0502020204030204" pitchFamily="34" charset="0"/>
              </a:rPr>
              <a:t>أو </a:t>
            </a:r>
            <a:r>
              <a:rPr lang="ar-EG" sz="1900" dirty="0">
                <a:latin typeface="Calibri" panose="020F0502020204030204" pitchFamily="34" charset="0"/>
                <a:cs typeface="Calibri" panose="020F0502020204030204" pitchFamily="34" charset="0"/>
              </a:rPr>
              <a:t>القبول</a:t>
            </a:r>
            <a:br>
              <a:rPr dirty="0">
                <a:latin typeface="Calibri" panose="020F0502020204030204" pitchFamily="34" charset="0"/>
                <a:cs typeface="Calibri" panose="020F0502020204030204" pitchFamily="34" charset="0"/>
              </a:rPr>
            </a:br>
            <a:r>
              <a:rPr lang="ar-001" sz="1900" dirty="0">
                <a:latin typeface="Calibri" panose="020F0502020204030204" pitchFamily="34" charset="0"/>
                <a:cs typeface="Calibri" panose="020F0502020204030204" pitchFamily="34" charset="0"/>
              </a:rPr>
              <a:t> </a:t>
            </a:r>
            <a:r>
              <a:rPr lang="ar-EG" sz="1900" dirty="0">
                <a:latin typeface="Calibri" panose="020F0502020204030204" pitchFamily="34" charset="0"/>
                <a:cs typeface="Calibri" panose="020F0502020204030204" pitchFamily="34" charset="0"/>
              </a:rPr>
              <a:t>(ل</a:t>
            </a:r>
            <a:r>
              <a:rPr lang="ar-SA" sz="1900" dirty="0">
                <a:latin typeface="Calibri" panose="020F0502020204030204" pitchFamily="34" charset="0"/>
                <a:cs typeface="Calibri" panose="020F0502020204030204" pitchFamily="34" charset="0"/>
              </a:rPr>
              <a:t>لأطفال</a:t>
            </a:r>
            <a:r>
              <a:rPr lang="ar-EG" sz="1900" dirty="0">
                <a:latin typeface="Calibri" panose="020F0502020204030204" pitchFamily="34" charset="0"/>
                <a:cs typeface="Calibri" panose="020F0502020204030204" pitchFamily="34" charset="0"/>
              </a:rPr>
              <a:t>)</a:t>
            </a:r>
            <a:endParaRPr lang="ar-001" sz="1900" dirty="0">
              <a:latin typeface="Calibri" panose="020F0502020204030204" pitchFamily="34" charset="0"/>
              <a:cs typeface="Calibri" panose="020F0502020204030204" pitchFamily="34" charset="0"/>
            </a:endParaRPr>
          </a:p>
          <a:p>
            <a:pPr algn="r" rtl="1"/>
            <a:r>
              <a:rPr lang="ar-SA" sz="1900" dirty="0">
                <a:latin typeface="Calibri" panose="020F0502020204030204" pitchFamily="34" charset="0"/>
                <a:cs typeface="Calibri" panose="020F0502020204030204" pitchFamily="34" charset="0"/>
              </a:rPr>
              <a:t>عدم إلحاق الضرر </a:t>
            </a:r>
            <a:endParaRPr lang="ar-EG" sz="1900" dirty="0">
              <a:latin typeface="Calibri" panose="020F0502020204030204" pitchFamily="34" charset="0"/>
              <a:cs typeface="Calibri" panose="020F0502020204030204" pitchFamily="34" charset="0"/>
            </a:endParaRPr>
          </a:p>
          <a:p>
            <a:pPr algn="r" rtl="1"/>
            <a:r>
              <a:rPr lang="ar-EG" sz="1900" dirty="0">
                <a:latin typeface="Calibri" panose="020F0502020204030204" pitchFamily="34" charset="0"/>
                <a:cs typeface="Calibri" panose="020F0502020204030204" pitchFamily="34" charset="0"/>
              </a:rPr>
              <a:t>مراعاة </a:t>
            </a:r>
            <a:r>
              <a:rPr lang="ar-SA" sz="1900" dirty="0">
                <a:latin typeface="Calibri" panose="020F0502020204030204" pitchFamily="34" charset="0"/>
                <a:cs typeface="Calibri" panose="020F0502020204030204" pitchFamily="34" charset="0"/>
              </a:rPr>
              <a:t>مص</a:t>
            </a:r>
            <a:r>
              <a:rPr lang="ar-EG" sz="1900" dirty="0">
                <a:latin typeface="Calibri" panose="020F0502020204030204" pitchFamily="34" charset="0"/>
                <a:cs typeface="Calibri" panose="020F0502020204030204" pitchFamily="34" charset="0"/>
              </a:rPr>
              <a:t>ا</a:t>
            </a:r>
            <a:r>
              <a:rPr lang="ar-SA" sz="1900" dirty="0">
                <a:latin typeface="Calibri" panose="020F0502020204030204" pitchFamily="34" charset="0"/>
                <a:cs typeface="Calibri" panose="020F0502020204030204" pitchFamily="34" charset="0"/>
              </a:rPr>
              <a:t>لح الطفل الفضلى</a:t>
            </a:r>
            <a:endParaRPr lang="ar-EG" sz="1900" dirty="0">
              <a:latin typeface="Calibri" panose="020F0502020204030204" pitchFamily="34" charset="0"/>
              <a:cs typeface="Calibri" panose="020F0502020204030204" pitchFamily="34" charset="0"/>
            </a:endParaRPr>
          </a:p>
          <a:p>
            <a:pPr algn="r" rtl="1"/>
            <a:r>
              <a:rPr lang="ar-EG" sz="1900" dirty="0">
                <a:latin typeface="Calibri" panose="020F0502020204030204" pitchFamily="34" charset="0"/>
                <a:cs typeface="Calibri" panose="020F0502020204030204" pitchFamily="34" charset="0"/>
              </a:rPr>
              <a:t>مراعاة السن والنوع الاجتماعي والتركيز على الطفل</a:t>
            </a:r>
            <a:endParaRPr lang="ar-001" sz="1900" dirty="0">
              <a:latin typeface="Calibri" panose="020F0502020204030204" pitchFamily="34" charset="0"/>
              <a:cs typeface="Calibri" panose="020F0502020204030204" pitchFamily="34" charset="0"/>
            </a:endParaRPr>
          </a:p>
        </p:txBody>
      </p:sp>
      <p:sp>
        <p:nvSpPr>
          <p:cNvPr id="4" name="Content Placeholder 2">
            <a:extLst>
              <a:ext uri="{FF2B5EF4-FFF2-40B4-BE49-F238E27FC236}">
                <a16:creationId xmlns:a16="http://schemas.microsoft.com/office/drawing/2014/main" id="{B33F6B32-30E0-074A-A9AE-05E9D8612CD9}"/>
              </a:ext>
            </a:extLst>
          </p:cNvPr>
          <p:cNvSpPr txBox="1">
            <a:spLocks/>
          </p:cNvSpPr>
          <p:nvPr/>
        </p:nvSpPr>
        <p:spPr>
          <a:xfrm>
            <a:off x="556403" y="1946695"/>
            <a:ext cx="11175521" cy="854871"/>
          </a:xfrm>
          <a:prstGeom prst="rect">
            <a:avLst/>
          </a:prstGeom>
        </p:spPr>
        <p:txBody>
          <a:bodyPr vert="horz" lIns="91440" tIns="45720" rIns="91440" bIns="45720" rtlCol="0" anchor="t">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Font typeface="Wingdings 2" panose="05020102010507070707" pitchFamily="18" charset="2"/>
              <a:buNone/>
            </a:pPr>
            <a:r>
              <a:rPr lang="ar-SA" b="1" dirty="0">
                <a:solidFill>
                  <a:schemeClr val="tx1"/>
                </a:solidFill>
                <a:latin typeface="Calibri" panose="020F0502020204030204" pitchFamily="34" charset="0"/>
                <a:cs typeface="Calibri" panose="020F0502020204030204" pitchFamily="34" charset="0"/>
              </a:rPr>
              <a:t>الخدمات المحددة والم</a:t>
            </a:r>
            <a:r>
              <a:rPr lang="ar-EG" b="1" dirty="0">
                <a:solidFill>
                  <a:schemeClr val="tx1"/>
                </a:solidFill>
                <a:latin typeface="Calibri" panose="020F0502020204030204" pitchFamily="34" charset="0"/>
                <a:cs typeface="Calibri" panose="020F0502020204030204" pitchFamily="34" charset="0"/>
              </a:rPr>
              <a:t>لائم</a:t>
            </a:r>
            <a:r>
              <a:rPr lang="ar-SA" b="1" dirty="0">
                <a:solidFill>
                  <a:schemeClr val="tx1"/>
                </a:solidFill>
                <a:latin typeface="Calibri" panose="020F0502020204030204" pitchFamily="34" charset="0"/>
                <a:cs typeface="Calibri" panose="020F0502020204030204" pitchFamily="34" charset="0"/>
              </a:rPr>
              <a:t>ة </a:t>
            </a:r>
            <a:r>
              <a:rPr lang="ar-EG" b="1" dirty="0">
                <a:solidFill>
                  <a:schemeClr val="tx1"/>
                </a:solidFill>
                <a:latin typeface="Calibri" panose="020F0502020204030204" pitchFamily="34" charset="0"/>
                <a:cs typeface="Calibri" panose="020F0502020204030204" pitchFamily="34" charset="0"/>
              </a:rPr>
              <a:t>(من حيث السن </a:t>
            </a:r>
            <a:r>
              <a:rPr lang="ar-SA" b="1" dirty="0">
                <a:solidFill>
                  <a:schemeClr val="tx1"/>
                </a:solidFill>
                <a:latin typeface="Calibri" panose="020F0502020204030204" pitchFamily="34" charset="0"/>
                <a:cs typeface="Calibri" panose="020F0502020204030204" pitchFamily="34" charset="0"/>
              </a:rPr>
              <a:t>والنوع الاجتماعي</a:t>
            </a:r>
            <a:r>
              <a:rPr lang="ar-EG" b="1" dirty="0">
                <a:solidFill>
                  <a:schemeClr val="tx1"/>
                </a:solidFill>
                <a:latin typeface="Calibri" panose="020F0502020204030204" pitchFamily="34" charset="0"/>
                <a:cs typeface="Calibri" panose="020F0502020204030204" pitchFamily="34" charset="0"/>
              </a:rPr>
              <a:t>)</a:t>
            </a:r>
            <a:r>
              <a:rPr lang="ar-SA" b="1" dirty="0">
                <a:solidFill>
                  <a:schemeClr val="tx1"/>
                </a:solidFill>
                <a:latin typeface="Calibri" panose="020F0502020204030204" pitchFamily="34" charset="0"/>
                <a:cs typeface="Calibri" panose="020F0502020204030204" pitchFamily="34" charset="0"/>
              </a:rPr>
              <a:t>، </a:t>
            </a:r>
            <a:r>
              <a:rPr lang="ar-EG" b="1" dirty="0">
                <a:solidFill>
                  <a:schemeClr val="tx1"/>
                </a:solidFill>
                <a:latin typeface="Calibri" panose="020F0502020204030204" pitchFamily="34" charset="0"/>
                <a:cs typeface="Calibri" panose="020F0502020204030204" pitchFamily="34" charset="0"/>
              </a:rPr>
              <a:t>والمتاحة </a:t>
            </a:r>
            <a:r>
              <a:rPr lang="ar-SA" b="1" dirty="0">
                <a:solidFill>
                  <a:schemeClr val="tx1"/>
                </a:solidFill>
                <a:latin typeface="Calibri" panose="020F0502020204030204" pitchFamily="34" charset="0"/>
                <a:cs typeface="Calibri" panose="020F0502020204030204" pitchFamily="34" charset="0"/>
              </a:rPr>
              <a:t>ثقافياً و</a:t>
            </a:r>
            <a:r>
              <a:rPr lang="ar-EG" b="1" dirty="0">
                <a:solidFill>
                  <a:schemeClr val="tx1"/>
                </a:solidFill>
                <a:latin typeface="Calibri" panose="020F0502020204030204" pitchFamily="34" charset="0"/>
                <a:cs typeface="Calibri" panose="020F0502020204030204" pitchFamily="34" charset="0"/>
              </a:rPr>
              <a:t>ما</a:t>
            </a:r>
            <a:r>
              <a:rPr lang="ar-SA" b="1" dirty="0">
                <a:solidFill>
                  <a:schemeClr val="tx1"/>
                </a:solidFill>
                <a:latin typeface="Calibri" panose="020F0502020204030204" pitchFamily="34" charset="0"/>
                <a:cs typeface="Calibri" panose="020F0502020204030204" pitchFamily="34" charset="0"/>
              </a:rPr>
              <a:t>دياً، </a:t>
            </a:r>
            <a:r>
              <a:rPr lang="ar-EG" b="1" dirty="0">
                <a:solidFill>
                  <a:schemeClr val="tx1"/>
                </a:solidFill>
                <a:latin typeface="Calibri" panose="020F0502020204030204" pitchFamily="34" charset="0"/>
                <a:cs typeface="Calibri" panose="020F0502020204030204" pitchFamily="34" charset="0"/>
              </a:rPr>
              <a:t>حسب ا</a:t>
            </a:r>
            <a:r>
              <a:rPr lang="ar-SA" b="1" dirty="0">
                <a:solidFill>
                  <a:schemeClr val="tx1"/>
                </a:solidFill>
                <a:latin typeface="Calibri" panose="020F0502020204030204" pitchFamily="34" charset="0"/>
                <a:cs typeface="Calibri" panose="020F0502020204030204" pitchFamily="34" charset="0"/>
              </a:rPr>
              <a:t>حتياجات كل ضحية على حدة</a:t>
            </a:r>
            <a:r>
              <a:rPr lang="ar-001" b="1" dirty="0">
                <a:solidFill>
                  <a:schemeClr val="tx1"/>
                </a:solidFill>
                <a:latin typeface="Calibri" panose="020F0502020204030204" pitchFamily="34" charset="0"/>
                <a:cs typeface="Calibri" panose="020F0502020204030204" pitchFamily="34" charset="0"/>
              </a:rPr>
              <a:t>.</a:t>
            </a:r>
          </a:p>
        </p:txBody>
      </p:sp>
      <p:sp>
        <p:nvSpPr>
          <p:cNvPr id="7" name="Title 1">
            <a:extLst>
              <a:ext uri="{FF2B5EF4-FFF2-40B4-BE49-F238E27FC236}">
                <a16:creationId xmlns:a16="http://schemas.microsoft.com/office/drawing/2014/main" id="{9E2664F7-9862-154C-99DF-43774E49BCCF}"/>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rgbClr val="19193B"/>
                </a:solidFill>
                <a:latin typeface="Calibri" panose="020F0502020204030204" pitchFamily="34" charset="0"/>
                <a:cs typeface="Calibri" panose="020F0502020204030204" pitchFamily="34" charset="0"/>
              </a:rPr>
              <a:t>الوحدة الثانية</a:t>
            </a:r>
            <a:endParaRPr lang="ar-001" sz="1400" b="1" cap="none" dirty="0">
              <a:solidFill>
                <a:srgbClr val="19193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817957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708E1-86C9-49AC-A285-2DA09563A03B}"/>
              </a:ext>
            </a:extLst>
          </p:cNvPr>
          <p:cNvSpPr>
            <a:spLocks noGrp="1"/>
          </p:cNvSpPr>
          <p:nvPr>
            <p:ph type="title"/>
          </p:nvPr>
        </p:nvSpPr>
        <p:spPr/>
        <p:txBody>
          <a:bodyPr/>
          <a:lstStyle/>
          <a:p>
            <a:pPr algn="r" rtl="1"/>
            <a:r>
              <a:rPr lang="ar-EG" dirty="0">
                <a:latin typeface="Calibri" panose="020F0502020204030204" pitchFamily="34" charset="0"/>
                <a:cs typeface="Calibri" panose="020F0502020204030204" pitchFamily="34" charset="0"/>
              </a:rPr>
              <a:t>توجيه</a:t>
            </a:r>
            <a:r>
              <a:rPr lang="ar-SA" dirty="0">
                <a:latin typeface="Calibri" panose="020F0502020204030204" pitchFamily="34" charset="0"/>
                <a:cs typeface="Calibri" panose="020F0502020204030204" pitchFamily="34" charset="0"/>
              </a:rPr>
              <a:t>ات</a:t>
            </a:r>
            <a:r>
              <a:rPr lang="ar-EG" dirty="0">
                <a:latin typeface="Calibri" panose="020F0502020204030204" pitchFamily="34" charset="0"/>
                <a:cs typeface="Calibri" panose="020F0502020204030204" pitchFamily="34" charset="0"/>
              </a:rPr>
              <a:t> </a:t>
            </a:r>
            <a:r>
              <a:rPr lang="ar-SA" dirty="0">
                <a:latin typeface="Calibri" panose="020F0502020204030204" pitchFamily="34" charset="0"/>
                <a:cs typeface="Calibri" panose="020F0502020204030204" pitchFamily="34" charset="0"/>
              </a:rPr>
              <a:t>الموافقة المستنيرة</a:t>
            </a:r>
            <a:r>
              <a:rPr lang="ar-001" dirty="0">
                <a:latin typeface="Calibri" panose="020F0502020204030204" pitchFamily="34" charset="0"/>
                <a:cs typeface="Calibri" panose="020F0502020204030204" pitchFamily="34" charset="0"/>
              </a:rPr>
              <a:t>/</a:t>
            </a:r>
            <a:r>
              <a:rPr lang="ar-SA" dirty="0">
                <a:latin typeface="Calibri" panose="020F0502020204030204" pitchFamily="34" charset="0"/>
                <a:cs typeface="Calibri" panose="020F0502020204030204" pitchFamily="34" charset="0"/>
              </a:rPr>
              <a:t> </a:t>
            </a:r>
            <a:r>
              <a:rPr lang="ar-EG" dirty="0">
                <a:latin typeface="Calibri" panose="020F0502020204030204" pitchFamily="34" charset="0"/>
                <a:cs typeface="Calibri" panose="020F0502020204030204" pitchFamily="34" charset="0"/>
              </a:rPr>
              <a:t>القبول</a:t>
            </a:r>
            <a:endParaRPr lang="ar-SA" dirty="0">
              <a:latin typeface="Calibri" panose="020F0502020204030204" pitchFamily="34" charset="0"/>
              <a:cs typeface="Calibri" panose="020F0502020204030204" pitchFamily="34" charset="0"/>
            </a:endParaRPr>
          </a:p>
        </p:txBody>
      </p:sp>
      <p:sp>
        <p:nvSpPr>
          <p:cNvPr id="7" name="Content Placeholder 6">
            <a:extLst>
              <a:ext uri="{FF2B5EF4-FFF2-40B4-BE49-F238E27FC236}">
                <a16:creationId xmlns:a16="http://schemas.microsoft.com/office/drawing/2014/main" id="{7676229D-C6C8-4240-9B62-CDDCD31BB7CD}"/>
              </a:ext>
            </a:extLst>
          </p:cNvPr>
          <p:cNvSpPr>
            <a:spLocks noGrp="1"/>
          </p:cNvSpPr>
          <p:nvPr>
            <p:ph idx="1"/>
          </p:nvPr>
        </p:nvSpPr>
        <p:spPr/>
        <p:txBody>
          <a:bodyPr/>
          <a:lstStyle/>
          <a:p>
            <a:endParaRPr lang="en-US">
              <a:latin typeface="Calibri" panose="020F0502020204030204" pitchFamily="34" charset="0"/>
              <a:cs typeface="Calibri" panose="020F0502020204030204" pitchFamily="34" charset="0"/>
            </a:endParaRPr>
          </a:p>
        </p:txBody>
      </p:sp>
      <p:graphicFrame>
        <p:nvGraphicFramePr>
          <p:cNvPr id="8" name="Table 4">
            <a:extLst>
              <a:ext uri="{FF2B5EF4-FFF2-40B4-BE49-F238E27FC236}">
                <a16:creationId xmlns:a16="http://schemas.microsoft.com/office/drawing/2014/main" id="{68A2B6D0-3E6C-42C1-AD49-FF258C4AED10}"/>
              </a:ext>
            </a:extLst>
          </p:cNvPr>
          <p:cNvGraphicFramePr>
            <a:graphicFrameLocks/>
          </p:cNvGraphicFramePr>
          <p:nvPr>
            <p:extLst>
              <p:ext uri="{D42A27DB-BD31-4B8C-83A1-F6EECF244321}">
                <p14:modId xmlns:p14="http://schemas.microsoft.com/office/powerpoint/2010/main" val="859723294"/>
              </p:ext>
            </p:extLst>
          </p:nvPr>
        </p:nvGraphicFramePr>
        <p:xfrm>
          <a:off x="465139" y="1855788"/>
          <a:ext cx="11260015" cy="3474720"/>
        </p:xfrm>
        <a:graphic>
          <a:graphicData uri="http://schemas.openxmlformats.org/drawingml/2006/table">
            <a:tbl>
              <a:tblPr firstRow="1" bandRow="1">
                <a:tableStyleId>{5C22544A-7EE6-4342-B048-85BDC9FD1C3A}</a:tableStyleId>
              </a:tblPr>
              <a:tblGrid>
                <a:gridCol w="1288010">
                  <a:extLst>
                    <a:ext uri="{9D8B030D-6E8A-4147-A177-3AD203B41FA5}">
                      <a16:colId xmlns:a16="http://schemas.microsoft.com/office/drawing/2014/main" val="1517522107"/>
                    </a:ext>
                  </a:extLst>
                </a:gridCol>
                <a:gridCol w="1783918">
                  <a:extLst>
                    <a:ext uri="{9D8B030D-6E8A-4147-A177-3AD203B41FA5}">
                      <a16:colId xmlns:a16="http://schemas.microsoft.com/office/drawing/2014/main" val="815104386"/>
                    </a:ext>
                  </a:extLst>
                </a:gridCol>
                <a:gridCol w="2135943">
                  <a:extLst>
                    <a:ext uri="{9D8B030D-6E8A-4147-A177-3AD203B41FA5}">
                      <a16:colId xmlns:a16="http://schemas.microsoft.com/office/drawing/2014/main" val="260383403"/>
                    </a:ext>
                  </a:extLst>
                </a:gridCol>
                <a:gridCol w="2973350">
                  <a:extLst>
                    <a:ext uri="{9D8B030D-6E8A-4147-A177-3AD203B41FA5}">
                      <a16:colId xmlns:a16="http://schemas.microsoft.com/office/drawing/2014/main" val="3866765396"/>
                    </a:ext>
                  </a:extLst>
                </a:gridCol>
                <a:gridCol w="3078794">
                  <a:extLst>
                    <a:ext uri="{9D8B030D-6E8A-4147-A177-3AD203B41FA5}">
                      <a16:colId xmlns:a16="http://schemas.microsoft.com/office/drawing/2014/main" val="3785353390"/>
                    </a:ext>
                  </a:extLst>
                </a:gridCol>
              </a:tblGrid>
              <a:tr h="370840">
                <a:tc>
                  <a:txBody>
                    <a:bodyPr/>
                    <a:lstStyle/>
                    <a:p>
                      <a:pPr algn="ctr" rtl="1"/>
                      <a:r>
                        <a:rPr lang="ar-SA" dirty="0">
                          <a:latin typeface="Calibri" panose="020F0502020204030204" pitchFamily="34" charset="0"/>
                          <a:cs typeface="Calibri" panose="020F0502020204030204" pitchFamily="34" charset="0"/>
                        </a:rPr>
                        <a:t>الفئة العمرية</a:t>
                      </a:r>
                    </a:p>
                  </a:txBody>
                  <a:tcPr/>
                </a:tc>
                <a:tc>
                  <a:txBody>
                    <a:bodyPr/>
                    <a:lstStyle/>
                    <a:p>
                      <a:pPr algn="ctr" rtl="1"/>
                      <a:r>
                        <a:rPr lang="ar-EG" dirty="0">
                          <a:latin typeface="Calibri" panose="020F0502020204030204" pitchFamily="34" charset="0"/>
                          <a:cs typeface="Calibri" panose="020F0502020204030204" pitchFamily="34" charset="0"/>
                        </a:rPr>
                        <a:t>ال</a:t>
                      </a:r>
                      <a:r>
                        <a:rPr lang="ar-SA" dirty="0">
                          <a:latin typeface="Calibri" panose="020F0502020204030204" pitchFamily="34" charset="0"/>
                          <a:cs typeface="Calibri" panose="020F0502020204030204" pitchFamily="34" charset="0"/>
                        </a:rPr>
                        <a:t>طفل</a:t>
                      </a:r>
                    </a:p>
                  </a:txBody>
                  <a:tcPr/>
                </a:tc>
                <a:tc>
                  <a:txBody>
                    <a:bodyPr/>
                    <a:lstStyle/>
                    <a:p>
                      <a:pPr algn="ctr" rtl="1"/>
                      <a:r>
                        <a:rPr lang="ar-SA" dirty="0">
                          <a:latin typeface="Calibri" panose="020F0502020204030204" pitchFamily="34" charset="0"/>
                          <a:cs typeface="Calibri" panose="020F0502020204030204" pitchFamily="34" charset="0"/>
                        </a:rPr>
                        <a:t>مقدم الرعاية</a:t>
                      </a:r>
                    </a:p>
                  </a:txBody>
                  <a:tcPr/>
                </a:tc>
                <a:tc>
                  <a:txBody>
                    <a:bodyPr/>
                    <a:lstStyle/>
                    <a:p>
                      <a:pPr algn="ctr" rtl="1"/>
                      <a:r>
                        <a:rPr lang="ar-SA" dirty="0">
                          <a:latin typeface="Calibri" panose="020F0502020204030204" pitchFamily="34" charset="0"/>
                          <a:cs typeface="Calibri" panose="020F0502020204030204" pitchFamily="34" charset="0"/>
                        </a:rPr>
                        <a:t>إذا لم يكن</a:t>
                      </a:r>
                      <a:r>
                        <a:rPr lang="ar-EG" dirty="0">
                          <a:latin typeface="Calibri" panose="020F0502020204030204" pitchFamily="34" charset="0"/>
                          <a:cs typeface="Calibri" panose="020F0502020204030204" pitchFamily="34" charset="0"/>
                        </a:rPr>
                        <a:t> هناك</a:t>
                      </a:r>
                      <a:r>
                        <a:rPr lang="ar-SA" dirty="0">
                          <a:latin typeface="Calibri" panose="020F0502020204030204" pitchFamily="34" charset="0"/>
                          <a:cs typeface="Calibri" panose="020F0502020204030204" pitchFamily="34" charset="0"/>
                        </a:rPr>
                        <a:t> مقدم رعاية أو ل</a:t>
                      </a:r>
                      <a:r>
                        <a:rPr lang="ar-EG" dirty="0">
                          <a:latin typeface="Calibri" panose="020F0502020204030204" pitchFamily="34" charset="0"/>
                          <a:cs typeface="Calibri" panose="020F0502020204030204" pitchFamily="34" charset="0"/>
                        </a:rPr>
                        <a:t>يس </a:t>
                      </a:r>
                      <a:r>
                        <a:rPr lang="ar-SA" dirty="0">
                          <a:latin typeface="Calibri" panose="020F0502020204030204" pitchFamily="34" charset="0"/>
                          <a:cs typeface="Calibri" panose="020F0502020204030204" pitchFamily="34" charset="0"/>
                        </a:rPr>
                        <a:t>مصلحة الطفل</a:t>
                      </a:r>
                    </a:p>
                  </a:txBody>
                  <a:tcPr/>
                </a:tc>
                <a:tc>
                  <a:txBody>
                    <a:bodyPr/>
                    <a:lstStyle/>
                    <a:p>
                      <a:pPr algn="ctr" rtl="1"/>
                      <a:r>
                        <a:rPr lang="ar-SA" dirty="0">
                          <a:latin typeface="Calibri" panose="020F0502020204030204" pitchFamily="34" charset="0"/>
                          <a:cs typeface="Calibri" panose="020F0502020204030204" pitchFamily="34" charset="0"/>
                        </a:rPr>
                        <a:t>يعني</a:t>
                      </a:r>
                    </a:p>
                  </a:txBody>
                  <a:tcPr/>
                </a:tc>
                <a:extLst>
                  <a:ext uri="{0D108BD9-81ED-4DB2-BD59-A6C34878D82A}">
                    <a16:rowId xmlns:a16="http://schemas.microsoft.com/office/drawing/2014/main" val="1137201763"/>
                  </a:ext>
                </a:extLst>
              </a:tr>
              <a:tr h="370840">
                <a:tc>
                  <a:txBody>
                    <a:bodyPr/>
                    <a:lstStyle/>
                    <a:p>
                      <a:pPr algn="ctr" rtl="1"/>
                      <a:r>
                        <a:rPr lang="ar-001" dirty="0">
                          <a:latin typeface="Calibri" panose="020F0502020204030204" pitchFamily="34" charset="0"/>
                          <a:cs typeface="Calibri" panose="020F0502020204030204" pitchFamily="34" charset="0"/>
                        </a:rPr>
                        <a:t>0–5</a:t>
                      </a:r>
                    </a:p>
                  </a:txBody>
                  <a:tcPr/>
                </a:tc>
                <a:tc>
                  <a:txBody>
                    <a:bodyPr/>
                    <a:lstStyle/>
                    <a:p>
                      <a:pPr algn="ctr" rtl="1"/>
                      <a:r>
                        <a:rPr lang="ar-001" dirty="0">
                          <a:latin typeface="Calibri" panose="020F0502020204030204" pitchFamily="34" charset="0"/>
                          <a:cs typeface="Calibri" panose="020F0502020204030204" pitchFamily="34" charset="0"/>
                        </a:rPr>
                        <a:t>-</a:t>
                      </a:r>
                    </a:p>
                  </a:txBody>
                  <a:tcPr/>
                </a:tc>
                <a:tc>
                  <a:txBody>
                    <a:bodyPr/>
                    <a:lstStyle/>
                    <a:p>
                      <a:pPr algn="ctr" rtl="1"/>
                      <a:r>
                        <a:rPr lang="ar-SA" dirty="0">
                          <a:latin typeface="Calibri" panose="020F0502020204030204" pitchFamily="34" charset="0"/>
                          <a:cs typeface="Calibri" panose="020F0502020204030204" pitchFamily="34" charset="0"/>
                        </a:rPr>
                        <a:t>الموافقة المستنيرة</a:t>
                      </a:r>
                    </a:p>
                  </a:txBody>
                  <a:tcPr/>
                </a:tc>
                <a:tc>
                  <a:txBody>
                    <a:bodyPr/>
                    <a:lstStyle/>
                    <a:p>
                      <a:pPr algn="ctr" rtl="1"/>
                      <a:r>
                        <a:rPr lang="ar-SA" dirty="0">
                          <a:latin typeface="Calibri" panose="020F0502020204030204" pitchFamily="34" charset="0"/>
                          <a:cs typeface="Calibri" panose="020F0502020204030204" pitchFamily="34" charset="0"/>
                        </a:rPr>
                        <a:t>الموافقة المستنيرة من قِبَل شخص بالغ</a:t>
                      </a:r>
                      <a:r>
                        <a:rPr lang="ar-EG" dirty="0">
                          <a:latin typeface="Calibri" panose="020F0502020204030204" pitchFamily="34" charset="0"/>
                          <a:cs typeface="Calibri" panose="020F0502020204030204" pitchFamily="34" charset="0"/>
                        </a:rPr>
                        <a:t> آخر</a:t>
                      </a:r>
                      <a:r>
                        <a:rPr lang="ar-SA" dirty="0">
                          <a:latin typeface="Calibri" panose="020F0502020204030204" pitchFamily="34" charset="0"/>
                          <a:cs typeface="Calibri" panose="020F0502020204030204" pitchFamily="34" charset="0"/>
                        </a:rPr>
                        <a:t> أو </a:t>
                      </a:r>
                      <a:r>
                        <a:rPr lang="ar-EG" dirty="0">
                          <a:latin typeface="Calibri" panose="020F0502020204030204" pitchFamily="34" charset="0"/>
                          <a:cs typeface="Calibri" panose="020F0502020204030204" pitchFamily="34" charset="0"/>
                        </a:rPr>
                        <a:t>أخصائي حالة</a:t>
                      </a:r>
                      <a:endParaRPr lang="ar-SA" dirty="0">
                        <a:latin typeface="Calibri" panose="020F0502020204030204" pitchFamily="34" charset="0"/>
                        <a:cs typeface="Calibri" panose="020F0502020204030204" pitchFamily="34" charset="0"/>
                      </a:endParaRPr>
                    </a:p>
                  </a:txBody>
                  <a:tcPr/>
                </a:tc>
                <a:tc>
                  <a:txBody>
                    <a:bodyPr/>
                    <a:lstStyle/>
                    <a:p>
                      <a:pPr algn="ctr" rtl="1"/>
                      <a:r>
                        <a:rPr lang="ar-SA" dirty="0">
                          <a:latin typeface="Calibri" panose="020F0502020204030204" pitchFamily="34" charset="0"/>
                          <a:cs typeface="Calibri" panose="020F0502020204030204" pitchFamily="34" charset="0"/>
                        </a:rPr>
                        <a:t>موافقة كتابية</a:t>
                      </a:r>
                    </a:p>
                  </a:txBody>
                  <a:tcPr/>
                </a:tc>
                <a:extLst>
                  <a:ext uri="{0D108BD9-81ED-4DB2-BD59-A6C34878D82A}">
                    <a16:rowId xmlns:a16="http://schemas.microsoft.com/office/drawing/2014/main" val="700112358"/>
                  </a:ext>
                </a:extLst>
              </a:tr>
              <a:tr h="370840">
                <a:tc>
                  <a:txBody>
                    <a:bodyPr/>
                    <a:lstStyle/>
                    <a:p>
                      <a:pPr algn="ctr" rtl="1"/>
                      <a:r>
                        <a:rPr lang="ar-001" dirty="0">
                          <a:latin typeface="Calibri" panose="020F0502020204030204" pitchFamily="34" charset="0"/>
                          <a:cs typeface="Calibri" panose="020F0502020204030204" pitchFamily="34" charset="0"/>
                        </a:rPr>
                        <a:t>6–11</a:t>
                      </a:r>
                    </a:p>
                  </a:txBody>
                  <a:tcPr/>
                </a:tc>
                <a:tc>
                  <a:txBody>
                    <a:bodyPr/>
                    <a:lstStyle/>
                    <a:p>
                      <a:pPr algn="ctr" rtl="1"/>
                      <a:r>
                        <a:rPr lang="ar-EG" dirty="0">
                          <a:latin typeface="Calibri" panose="020F0502020204030204" pitchFamily="34" charset="0"/>
                          <a:cs typeface="Calibri" panose="020F0502020204030204" pitchFamily="34" charset="0"/>
                        </a:rPr>
                        <a:t>القبول</a:t>
                      </a:r>
                      <a:r>
                        <a:rPr lang="ar-SA" dirty="0">
                          <a:latin typeface="Calibri" panose="020F0502020204030204" pitchFamily="34" charset="0"/>
                          <a:cs typeface="Calibri" panose="020F0502020204030204" pitchFamily="34" charset="0"/>
                        </a:rPr>
                        <a:t> المستني</a:t>
                      </a:r>
                      <a:r>
                        <a:rPr lang="ar-EG" dirty="0">
                          <a:latin typeface="Calibri" panose="020F0502020204030204" pitchFamily="34" charset="0"/>
                          <a:cs typeface="Calibri" panose="020F0502020204030204" pitchFamily="34" charset="0"/>
                        </a:rPr>
                        <a:t>ر</a:t>
                      </a:r>
                      <a:endParaRPr lang="ar-SA" dirty="0">
                        <a:latin typeface="Calibri" panose="020F0502020204030204" pitchFamily="34" charset="0"/>
                        <a:cs typeface="Calibri" panose="020F0502020204030204" pitchFamily="34" charset="0"/>
                      </a:endParaRPr>
                    </a:p>
                  </a:txBody>
                  <a:tcPr/>
                </a:tc>
                <a:tc>
                  <a:txBody>
                    <a:bodyPr/>
                    <a:lstStyle/>
                    <a:p>
                      <a:pPr algn="ctr" rtl="1"/>
                      <a:r>
                        <a:rPr lang="ar-SA" dirty="0">
                          <a:latin typeface="Calibri" panose="020F0502020204030204" pitchFamily="34" charset="0"/>
                          <a:cs typeface="Calibri" panose="020F0502020204030204" pitchFamily="34" charset="0"/>
                        </a:rPr>
                        <a:t>الموافقة المستنيرة</a:t>
                      </a:r>
                    </a:p>
                  </a:txBody>
                  <a:tcPr/>
                </a:tc>
                <a:tc>
                  <a:txBody>
                    <a:bodyPr/>
                    <a:lstStyle/>
                    <a:p>
                      <a:pPr algn="ctr" rtl="1"/>
                      <a:r>
                        <a:rPr lang="ar-SA" dirty="0">
                          <a:latin typeface="Calibri" panose="020F0502020204030204" pitchFamily="34" charset="0"/>
                          <a:cs typeface="Calibri" panose="020F0502020204030204" pitchFamily="34" charset="0"/>
                        </a:rPr>
                        <a:t>الموافقة المستنيرة من قِبَل شخص بالغ</a:t>
                      </a:r>
                      <a:r>
                        <a:rPr lang="ar-EG" dirty="0">
                          <a:latin typeface="Calibri" panose="020F0502020204030204" pitchFamily="34" charset="0"/>
                          <a:cs typeface="Calibri" panose="020F0502020204030204" pitchFamily="34" charset="0"/>
                        </a:rPr>
                        <a:t> آخر</a:t>
                      </a:r>
                      <a:r>
                        <a:rPr lang="ar-SA" dirty="0">
                          <a:latin typeface="Calibri" panose="020F0502020204030204" pitchFamily="34" charset="0"/>
                          <a:cs typeface="Calibri" panose="020F0502020204030204" pitchFamily="34" charset="0"/>
                        </a:rPr>
                        <a:t> أو </a:t>
                      </a:r>
                      <a:r>
                        <a:rPr lang="ar-EG" dirty="0">
                          <a:latin typeface="Calibri" panose="020F0502020204030204" pitchFamily="34" charset="0"/>
                          <a:cs typeface="Calibri" panose="020F0502020204030204" pitchFamily="34" charset="0"/>
                        </a:rPr>
                        <a:t>أخصائي حالة</a:t>
                      </a:r>
                      <a:endParaRPr lang="ar-SA" dirty="0">
                        <a:latin typeface="Calibri" panose="020F0502020204030204" pitchFamily="34" charset="0"/>
                        <a:cs typeface="Calibri" panose="020F0502020204030204" pitchFamily="34" charset="0"/>
                      </a:endParaRPr>
                    </a:p>
                  </a:txBody>
                  <a:tcPr/>
                </a:tc>
                <a:tc>
                  <a:txBody>
                    <a:bodyPr/>
                    <a:lstStyle/>
                    <a:p>
                      <a:pPr algn="ctr" rtl="1"/>
                      <a:r>
                        <a:rPr lang="ar-EG" dirty="0">
                          <a:latin typeface="Calibri" panose="020F0502020204030204" pitchFamily="34" charset="0"/>
                          <a:cs typeface="Calibri" panose="020F0502020204030204" pitchFamily="34" charset="0"/>
                        </a:rPr>
                        <a:t>قبول</a:t>
                      </a:r>
                      <a:r>
                        <a:rPr lang="ar-SA" dirty="0">
                          <a:latin typeface="Calibri" panose="020F0502020204030204" pitchFamily="34" charset="0"/>
                          <a:cs typeface="Calibri" panose="020F0502020204030204" pitchFamily="34" charset="0"/>
                        </a:rPr>
                        <a:t> شفهي، موافقة كتابية</a:t>
                      </a:r>
                    </a:p>
                  </a:txBody>
                  <a:tcPr/>
                </a:tc>
                <a:extLst>
                  <a:ext uri="{0D108BD9-81ED-4DB2-BD59-A6C34878D82A}">
                    <a16:rowId xmlns:a16="http://schemas.microsoft.com/office/drawing/2014/main" val="4190084696"/>
                  </a:ext>
                </a:extLst>
              </a:tr>
              <a:tr h="370840">
                <a:tc>
                  <a:txBody>
                    <a:bodyPr/>
                    <a:lstStyle/>
                    <a:p>
                      <a:pPr algn="ctr" rtl="1"/>
                      <a:r>
                        <a:rPr lang="ar-001" dirty="0">
                          <a:latin typeface="Calibri" panose="020F0502020204030204" pitchFamily="34" charset="0"/>
                          <a:cs typeface="Calibri" panose="020F0502020204030204" pitchFamily="34" charset="0"/>
                        </a:rPr>
                        <a:t>12–14</a:t>
                      </a:r>
                    </a:p>
                  </a:txBody>
                  <a:tcPr/>
                </a:tc>
                <a:tc>
                  <a:txBody>
                    <a:bodyPr/>
                    <a:lstStyle/>
                    <a:p>
                      <a:pPr algn="ctr" rtl="1"/>
                      <a:r>
                        <a:rPr lang="ar-EG" dirty="0">
                          <a:latin typeface="Calibri" panose="020F0502020204030204" pitchFamily="34" charset="0"/>
                          <a:cs typeface="Calibri" panose="020F0502020204030204" pitchFamily="34" charset="0"/>
                        </a:rPr>
                        <a:t>القبول</a:t>
                      </a:r>
                      <a:r>
                        <a:rPr lang="ar-SA" dirty="0">
                          <a:latin typeface="Calibri" panose="020F0502020204030204" pitchFamily="34" charset="0"/>
                          <a:cs typeface="Calibri" panose="020F0502020204030204" pitchFamily="34" charset="0"/>
                        </a:rPr>
                        <a:t> المستني</a:t>
                      </a:r>
                      <a:r>
                        <a:rPr lang="ar-EG" dirty="0">
                          <a:latin typeface="Calibri" panose="020F0502020204030204" pitchFamily="34" charset="0"/>
                          <a:cs typeface="Calibri" panose="020F0502020204030204" pitchFamily="34" charset="0"/>
                        </a:rPr>
                        <a:t>ر</a:t>
                      </a:r>
                      <a:endParaRPr lang="ar-SA" dirty="0">
                        <a:latin typeface="Calibri" panose="020F0502020204030204" pitchFamily="34" charset="0"/>
                        <a:cs typeface="Calibri" panose="020F0502020204030204" pitchFamily="34" charset="0"/>
                      </a:endParaRPr>
                    </a:p>
                  </a:txBody>
                  <a:tcPr/>
                </a:tc>
                <a:tc>
                  <a:txBody>
                    <a:bodyPr/>
                    <a:lstStyle/>
                    <a:p>
                      <a:pPr algn="ctr" rtl="1"/>
                      <a:r>
                        <a:rPr lang="ar-SA" dirty="0">
                          <a:latin typeface="Calibri" panose="020F0502020204030204" pitchFamily="34" charset="0"/>
                          <a:cs typeface="Calibri" panose="020F0502020204030204" pitchFamily="34" charset="0"/>
                        </a:rPr>
                        <a:t>الموافقة المستنيرة</a:t>
                      </a:r>
                    </a:p>
                  </a:txBody>
                  <a:tcPr/>
                </a:tc>
                <a:tc>
                  <a:txBody>
                    <a:bodyPr/>
                    <a:lstStyle/>
                    <a:p>
                      <a:pPr algn="ctr" rtl="1"/>
                      <a:r>
                        <a:rPr lang="ar-SA" dirty="0">
                          <a:latin typeface="Calibri" panose="020F0502020204030204" pitchFamily="34" charset="0"/>
                          <a:cs typeface="Calibri" panose="020F0502020204030204" pitchFamily="34" charset="0"/>
                        </a:rPr>
                        <a:t>الموافقة المستنيرة من قِبَل شخص بالغ</a:t>
                      </a:r>
                      <a:r>
                        <a:rPr lang="ar-EG" dirty="0">
                          <a:latin typeface="Calibri" panose="020F0502020204030204" pitchFamily="34" charset="0"/>
                          <a:cs typeface="Calibri" panose="020F0502020204030204" pitchFamily="34" charset="0"/>
                        </a:rPr>
                        <a:t> آخر</a:t>
                      </a:r>
                      <a:r>
                        <a:rPr lang="ar-SA" dirty="0">
                          <a:latin typeface="Calibri" panose="020F0502020204030204" pitchFamily="34" charset="0"/>
                          <a:cs typeface="Calibri" panose="020F0502020204030204" pitchFamily="34" charset="0"/>
                        </a:rPr>
                        <a:t> أو </a:t>
                      </a:r>
                      <a:r>
                        <a:rPr lang="ar-EG" dirty="0">
                          <a:latin typeface="Calibri" panose="020F0502020204030204" pitchFamily="34" charset="0"/>
                          <a:cs typeface="Calibri" panose="020F0502020204030204" pitchFamily="34" charset="0"/>
                        </a:rPr>
                        <a:t>قبول الطفل</a:t>
                      </a:r>
                      <a:endParaRPr lang="ar-SA" dirty="0">
                        <a:latin typeface="Calibri" panose="020F0502020204030204" pitchFamily="34" charset="0"/>
                        <a:cs typeface="Calibri" panose="020F0502020204030204" pitchFamily="34" charset="0"/>
                      </a:endParaRPr>
                    </a:p>
                  </a:txBody>
                  <a:tcPr/>
                </a:tc>
                <a:tc>
                  <a:txBody>
                    <a:bodyPr/>
                    <a:lstStyle/>
                    <a:p>
                      <a:pPr algn="ctr" rtl="1"/>
                      <a:r>
                        <a:rPr lang="ar-EG" dirty="0">
                          <a:latin typeface="Calibri" panose="020F0502020204030204" pitchFamily="34" charset="0"/>
                          <a:cs typeface="Calibri" panose="020F0502020204030204" pitchFamily="34" charset="0"/>
                        </a:rPr>
                        <a:t>قبول</a:t>
                      </a:r>
                      <a:r>
                        <a:rPr lang="ar-SA" dirty="0">
                          <a:latin typeface="Calibri" panose="020F0502020204030204" pitchFamily="34" charset="0"/>
                          <a:cs typeface="Calibri" panose="020F0502020204030204" pitchFamily="34" charset="0"/>
                        </a:rPr>
                        <a:t> كتابي، موافقة كتابية</a:t>
                      </a:r>
                    </a:p>
                  </a:txBody>
                  <a:tcPr/>
                </a:tc>
                <a:extLst>
                  <a:ext uri="{0D108BD9-81ED-4DB2-BD59-A6C34878D82A}">
                    <a16:rowId xmlns:a16="http://schemas.microsoft.com/office/drawing/2014/main" val="3153315800"/>
                  </a:ext>
                </a:extLst>
              </a:tr>
              <a:tr h="370840">
                <a:tc>
                  <a:txBody>
                    <a:bodyPr/>
                    <a:lstStyle/>
                    <a:p>
                      <a:pPr algn="ctr" rtl="1"/>
                      <a:r>
                        <a:rPr lang="ar-001" dirty="0">
                          <a:latin typeface="Calibri" panose="020F0502020204030204" pitchFamily="34" charset="0"/>
                          <a:cs typeface="Calibri" panose="020F0502020204030204" pitchFamily="34" charset="0"/>
                        </a:rPr>
                        <a:t>15–18</a:t>
                      </a:r>
                    </a:p>
                  </a:txBody>
                  <a:tcPr/>
                </a:tc>
                <a:tc>
                  <a:txBody>
                    <a:bodyPr/>
                    <a:lstStyle/>
                    <a:p>
                      <a:pPr algn="ctr" rtl="1"/>
                      <a:r>
                        <a:rPr lang="ar-SA" dirty="0">
                          <a:latin typeface="Calibri" panose="020F0502020204030204" pitchFamily="34" charset="0"/>
                          <a:cs typeface="Calibri" panose="020F0502020204030204" pitchFamily="34" charset="0"/>
                        </a:rPr>
                        <a:t>الموافقة المستنيرة</a:t>
                      </a:r>
                    </a:p>
                  </a:txBody>
                  <a:tcPr/>
                </a:tc>
                <a:tc>
                  <a:txBody>
                    <a:bodyPr/>
                    <a:lstStyle/>
                    <a:p>
                      <a:pPr algn="ctr" rtl="1"/>
                      <a:r>
                        <a:rPr lang="ar-SA" dirty="0">
                          <a:latin typeface="Calibri" panose="020F0502020204030204" pitchFamily="34" charset="0"/>
                          <a:cs typeface="Calibri" panose="020F0502020204030204" pitchFamily="34" charset="0"/>
                        </a:rPr>
                        <a:t>الحصول على موافقة مستنيرة بإذن من الطفل</a:t>
                      </a:r>
                    </a:p>
                  </a:txBody>
                  <a:tcPr/>
                </a:tc>
                <a:tc>
                  <a:txBody>
                    <a:bodyPr/>
                    <a:lstStyle/>
                    <a:p>
                      <a:pPr algn="ctr" rtl="1"/>
                      <a:r>
                        <a:rPr lang="ar-SA" dirty="0">
                          <a:latin typeface="Calibri" panose="020F0502020204030204" pitchFamily="34" charset="0"/>
                          <a:cs typeface="Calibri" panose="020F0502020204030204" pitchFamily="34" charset="0"/>
                        </a:rPr>
                        <a:t>الموافقة المستنيرة من قِبَل الطفل و</a:t>
                      </a:r>
                      <a:r>
                        <a:rPr lang="ar-EG" dirty="0">
                          <a:latin typeface="Calibri" panose="020F0502020204030204" pitchFamily="34" charset="0"/>
                          <a:cs typeface="Calibri" panose="020F0502020204030204" pitchFamily="34" charset="0"/>
                        </a:rPr>
                        <a:t>يجب وضع </a:t>
                      </a:r>
                      <a:r>
                        <a:rPr lang="ar-SA" dirty="0">
                          <a:latin typeface="Calibri" panose="020F0502020204030204" pitchFamily="34" charset="0"/>
                          <a:cs typeface="Calibri" panose="020F0502020204030204" pitchFamily="34" charset="0"/>
                        </a:rPr>
                        <a:t>مستوى النضج الكافي</a:t>
                      </a:r>
                      <a:r>
                        <a:rPr lang="ar-EG" dirty="0">
                          <a:latin typeface="Calibri" panose="020F0502020204030204" pitchFamily="34" charset="0"/>
                          <a:cs typeface="Calibri" panose="020F0502020204030204" pitchFamily="34" charset="0"/>
                        </a:rPr>
                        <a:t> في الاعتبار</a:t>
                      </a:r>
                      <a:endParaRPr lang="ar-SA" dirty="0">
                        <a:latin typeface="Calibri" panose="020F0502020204030204" pitchFamily="34" charset="0"/>
                        <a:cs typeface="Calibri" panose="020F0502020204030204" pitchFamily="34" charset="0"/>
                      </a:endParaRPr>
                    </a:p>
                  </a:txBody>
                  <a:tcPr/>
                </a:tc>
                <a:tc>
                  <a:txBody>
                    <a:bodyPr/>
                    <a:lstStyle/>
                    <a:p>
                      <a:pPr algn="ctr" rtl="1"/>
                      <a:r>
                        <a:rPr lang="ar-SA" dirty="0">
                          <a:latin typeface="Calibri" panose="020F0502020204030204" pitchFamily="34" charset="0"/>
                          <a:cs typeface="Calibri" panose="020F0502020204030204" pitchFamily="34" charset="0"/>
                        </a:rPr>
                        <a:t>موافقة كتابية</a:t>
                      </a:r>
                    </a:p>
                  </a:txBody>
                  <a:tcPr/>
                </a:tc>
                <a:extLst>
                  <a:ext uri="{0D108BD9-81ED-4DB2-BD59-A6C34878D82A}">
                    <a16:rowId xmlns:a16="http://schemas.microsoft.com/office/drawing/2014/main" val="1604900896"/>
                  </a:ext>
                </a:extLst>
              </a:tr>
            </a:tbl>
          </a:graphicData>
        </a:graphic>
      </p:graphicFrame>
      <p:sp>
        <p:nvSpPr>
          <p:cNvPr id="9" name="Title 1">
            <a:extLst>
              <a:ext uri="{FF2B5EF4-FFF2-40B4-BE49-F238E27FC236}">
                <a16:creationId xmlns:a16="http://schemas.microsoft.com/office/drawing/2014/main" id="{4FAA0A2B-23F6-4324-A00C-83764CD6C06F}"/>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rgbClr val="19193B"/>
                </a:solidFill>
                <a:latin typeface="Calibri" panose="020F0502020204030204" pitchFamily="34" charset="0"/>
                <a:cs typeface="Calibri" panose="020F0502020204030204" pitchFamily="34" charset="0"/>
              </a:rPr>
              <a:t>الوحدة الثانية</a:t>
            </a:r>
            <a:endParaRPr lang="ar-001" sz="1400" b="1" cap="none" dirty="0">
              <a:solidFill>
                <a:srgbClr val="19193B"/>
              </a:solidFill>
              <a:latin typeface="Calibri" panose="020F0502020204030204" pitchFamily="34" charset="0"/>
              <a:cs typeface="Calibri" panose="020F0502020204030204" pitchFamily="34" charset="0"/>
            </a:endParaRPr>
          </a:p>
        </p:txBody>
      </p:sp>
      <p:sp>
        <p:nvSpPr>
          <p:cNvPr id="10" name="TextBox 9">
            <a:extLst>
              <a:ext uri="{FF2B5EF4-FFF2-40B4-BE49-F238E27FC236}">
                <a16:creationId xmlns:a16="http://schemas.microsoft.com/office/drawing/2014/main" id="{47212802-FDEF-4057-94A6-045788842ADA}"/>
              </a:ext>
            </a:extLst>
          </p:cNvPr>
          <p:cNvSpPr txBox="1"/>
          <p:nvPr/>
        </p:nvSpPr>
        <p:spPr>
          <a:xfrm>
            <a:off x="965930" y="6052956"/>
            <a:ext cx="10503557" cy="276999"/>
          </a:xfrm>
          <a:prstGeom prst="rect">
            <a:avLst/>
          </a:prstGeom>
          <a:noFill/>
        </p:spPr>
        <p:txBody>
          <a:bodyPr wrap="square" rtlCol="0">
            <a:spAutoFit/>
          </a:bodyPr>
          <a:lstStyle/>
          <a:p>
            <a:pPr algn="ctr" rtl="1"/>
            <a:r>
              <a:rPr lang="ar-SA" sz="1200" b="1" dirty="0">
                <a:solidFill>
                  <a:schemeClr val="accent1"/>
                </a:solidFill>
                <a:latin typeface="Calibri" panose="020F0502020204030204" pitchFamily="34" charset="0"/>
                <a:cs typeface="Calibri" panose="020F0502020204030204" pitchFamily="34" charset="0"/>
              </a:rPr>
              <a:t>المصدر</a:t>
            </a:r>
            <a:r>
              <a:rPr lang="ar-EG" sz="1200" b="1" dirty="0">
                <a:solidFill>
                  <a:schemeClr val="accent1"/>
                </a:solidFill>
                <a:latin typeface="Calibri" panose="020F0502020204030204" pitchFamily="34" charset="0"/>
                <a:cs typeface="Calibri" panose="020F0502020204030204" pitchFamily="34" charset="0"/>
              </a:rPr>
              <a:t>: </a:t>
            </a:r>
            <a:r>
              <a:rPr lang="ar-EG" sz="1200" dirty="0">
                <a:solidFill>
                  <a:schemeClr val="accent1"/>
                </a:solidFill>
                <a:latin typeface="Calibri" panose="020F0502020204030204" pitchFamily="34" charset="0"/>
                <a:cs typeface="Calibri" panose="020F0502020204030204" pitchFamily="34" charset="0"/>
              </a:rPr>
              <a:t>المبادئ التوجيهية ل</a:t>
            </a:r>
            <a:r>
              <a:rPr lang="ar-SA" sz="1200" dirty="0">
                <a:solidFill>
                  <a:schemeClr val="accent1"/>
                </a:solidFill>
                <a:latin typeface="Calibri" panose="020F0502020204030204" pitchFamily="34" charset="0"/>
                <a:cs typeface="Calibri" panose="020F0502020204030204" pitchFamily="34" charset="0"/>
              </a:rPr>
              <a:t>رعاية الأطفال</a:t>
            </a:r>
            <a:r>
              <a:rPr lang="ar-EG" sz="1200" dirty="0">
                <a:solidFill>
                  <a:schemeClr val="accent1"/>
                </a:solidFill>
                <a:latin typeface="Calibri" panose="020F0502020204030204" pitchFamily="34" charset="0"/>
                <a:cs typeface="Calibri" panose="020F0502020204030204" pitchFamily="34" charset="0"/>
              </a:rPr>
              <a:t> </a:t>
            </a:r>
            <a:r>
              <a:rPr lang="ar-SA" sz="1200" dirty="0">
                <a:solidFill>
                  <a:schemeClr val="accent1"/>
                </a:solidFill>
                <a:latin typeface="Calibri" panose="020F0502020204030204" pitchFamily="34" charset="0"/>
                <a:cs typeface="Calibri" panose="020F0502020204030204" pitchFamily="34" charset="0"/>
              </a:rPr>
              <a:t>الناجين من الا</a:t>
            </a:r>
            <a:r>
              <a:rPr lang="ar-EG" sz="1200" dirty="0">
                <a:solidFill>
                  <a:schemeClr val="accent1"/>
                </a:solidFill>
                <a:latin typeface="Calibri" panose="020F0502020204030204" pitchFamily="34" charset="0"/>
                <a:cs typeface="Calibri" panose="020F0502020204030204" pitchFamily="34" charset="0"/>
              </a:rPr>
              <a:t>ستغلال</a:t>
            </a:r>
            <a:r>
              <a:rPr lang="ar-SA" sz="1200" dirty="0">
                <a:solidFill>
                  <a:schemeClr val="accent1"/>
                </a:solidFill>
                <a:latin typeface="Calibri" panose="020F0502020204030204" pitchFamily="34" charset="0"/>
                <a:cs typeface="Calibri" panose="020F0502020204030204" pitchFamily="34" charset="0"/>
              </a:rPr>
              <a:t> الجنسي </a:t>
            </a:r>
            <a:r>
              <a:rPr lang="ar-001" sz="1200" dirty="0">
                <a:solidFill>
                  <a:schemeClr val="accent1"/>
                </a:solidFill>
                <a:latin typeface="Calibri" panose="020F0502020204030204" pitchFamily="34" charset="0"/>
                <a:cs typeface="Calibri" panose="020F0502020204030204" pitchFamily="34" charset="0"/>
              </a:rPr>
              <a:t>(2012)</a:t>
            </a:r>
            <a:r>
              <a:rPr lang="ar-SA" sz="1200" dirty="0">
                <a:solidFill>
                  <a:schemeClr val="accent1"/>
                </a:solidFill>
                <a:latin typeface="Calibri" panose="020F0502020204030204" pitchFamily="34" charset="0"/>
                <a:cs typeface="Calibri" panose="020F0502020204030204" pitchFamily="34" charset="0"/>
              </a:rPr>
              <a:t>، الفصل</a:t>
            </a:r>
            <a:r>
              <a:rPr lang="ar-EG" sz="1200" dirty="0">
                <a:solidFill>
                  <a:schemeClr val="accent1"/>
                </a:solidFill>
                <a:latin typeface="Calibri" panose="020F0502020204030204" pitchFamily="34" charset="0"/>
                <a:cs typeface="Calibri" panose="020F0502020204030204" pitchFamily="34" charset="0"/>
              </a:rPr>
              <a:t> الخامس. للحصول على </a:t>
            </a:r>
            <a:r>
              <a:rPr lang="ar-SA" sz="1200" dirty="0">
                <a:solidFill>
                  <a:schemeClr val="accent1"/>
                </a:solidFill>
                <a:latin typeface="Calibri" panose="020F0502020204030204" pitchFamily="34" charset="0"/>
                <a:cs typeface="Calibri" panose="020F0502020204030204" pitchFamily="34" charset="0"/>
              </a:rPr>
              <a:t>مزيد من المعلومات، تفضل بزيارة </a:t>
            </a:r>
            <a:r>
              <a:rPr lang="en-US" sz="1200" dirty="0">
                <a:solidFill>
                  <a:schemeClr val="accent1"/>
                </a:solidFill>
                <a:latin typeface="Univers LT Std 55" panose="020B0603020202020204" pitchFamily="34" charset="0"/>
                <a:hlinkClick r:id="rId2"/>
              </a:rPr>
              <a:t>CCS Guidelines</a:t>
            </a:r>
            <a:r>
              <a:rPr lang="ar-EG" sz="1200" dirty="0">
                <a:solidFill>
                  <a:schemeClr val="accent1"/>
                </a:solidFill>
                <a:latin typeface="Univers LT Std 55" panose="020B0603020202020204" pitchFamily="34" charset="0"/>
              </a:rPr>
              <a:t> </a:t>
            </a:r>
            <a:endParaRPr lang="ar-001" sz="1200" dirty="0">
              <a:solidFill>
                <a:srgbClr val="19193B"/>
              </a:solidFill>
              <a:latin typeface="Calibri" panose="020F0502020204030204" pitchFamily="34" charset="0"/>
              <a:cs typeface="Calibri" panose="020F0502020204030204" pitchFamily="34" charset="0"/>
            </a:endParaRPr>
          </a:p>
        </p:txBody>
      </p:sp>
      <p:grpSp>
        <p:nvGrpSpPr>
          <p:cNvPr id="11" name="Group 10">
            <a:extLst>
              <a:ext uri="{FF2B5EF4-FFF2-40B4-BE49-F238E27FC236}">
                <a16:creationId xmlns:a16="http://schemas.microsoft.com/office/drawing/2014/main" id="{7EBBBE62-3176-476B-8B1F-B8F2A79D98D1}"/>
              </a:ext>
            </a:extLst>
          </p:cNvPr>
          <p:cNvGrpSpPr/>
          <p:nvPr/>
        </p:nvGrpSpPr>
        <p:grpSpPr>
          <a:xfrm>
            <a:off x="559301" y="516318"/>
            <a:ext cx="1080287" cy="1339162"/>
            <a:chOff x="10526210" y="473683"/>
            <a:chExt cx="1080287" cy="1339162"/>
          </a:xfrm>
        </p:grpSpPr>
        <p:pic>
          <p:nvPicPr>
            <p:cNvPr id="12" name="Graphic 11" descr="Open hand with solid fill">
              <a:extLst>
                <a:ext uri="{FF2B5EF4-FFF2-40B4-BE49-F238E27FC236}">
                  <a16:creationId xmlns:a16="http://schemas.microsoft.com/office/drawing/2014/main" id="{CC0E9C17-0644-41DB-A235-71D019F5036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788398">
              <a:off x="10526210" y="732558"/>
              <a:ext cx="1080287" cy="1080287"/>
            </a:xfrm>
            <a:prstGeom prst="rect">
              <a:avLst/>
            </a:prstGeom>
          </p:spPr>
        </p:pic>
        <p:pic>
          <p:nvPicPr>
            <p:cNvPr id="13" name="Graphic 12" descr="Children with solid fill">
              <a:extLst>
                <a:ext uri="{FF2B5EF4-FFF2-40B4-BE49-F238E27FC236}">
                  <a16:creationId xmlns:a16="http://schemas.microsoft.com/office/drawing/2014/main" id="{F3046A63-772A-4EC5-94E9-5136F7FA386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91279" y="473683"/>
              <a:ext cx="795229" cy="795229"/>
            </a:xfrm>
            <a:prstGeom prst="rect">
              <a:avLst/>
            </a:prstGeom>
          </p:spPr>
        </p:pic>
      </p:grpSp>
    </p:spTree>
    <p:extLst>
      <p:ext uri="{BB962C8B-B14F-4D97-AF65-F5344CB8AC3E}">
        <p14:creationId xmlns:p14="http://schemas.microsoft.com/office/powerpoint/2010/main" val="31682980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E77B66B-7F49-2547-990B-5DB596DD600D}"/>
              </a:ext>
            </a:extLst>
          </p:cNvPr>
          <p:cNvSpPr>
            <a:spLocks noGrp="1"/>
          </p:cNvSpPr>
          <p:nvPr>
            <p:ph type="title"/>
          </p:nvPr>
        </p:nvSpPr>
        <p:spPr>
          <a:xfrm>
            <a:off x="546467" y="436807"/>
            <a:ext cx="11029616" cy="1013800"/>
          </a:xfrm>
        </p:spPr>
        <p:txBody>
          <a:bodyPr anchor="b">
            <a:normAutofit/>
          </a:bodyPr>
          <a:lstStyle/>
          <a:p>
            <a:pPr algn="r" rtl="1"/>
            <a:r>
              <a:rPr lang="ar-SA" sz="3200" dirty="0">
                <a:latin typeface="Calibri" panose="020F0502020204030204" pitchFamily="34" charset="0"/>
                <a:cs typeface="Calibri" panose="020F0502020204030204" pitchFamily="34" charset="0"/>
              </a:rPr>
              <a:t>الإبلاغ الإلزامي</a:t>
            </a:r>
            <a:br>
              <a:rPr>
                <a:latin typeface="Calibri" panose="020F0502020204030204" pitchFamily="34" charset="0"/>
                <a:cs typeface="Calibri" panose="020F0502020204030204" pitchFamily="34" charset="0"/>
              </a:rPr>
            </a:br>
            <a:r>
              <a:rPr lang="ar-SA" sz="1600" b="1" spc="20" dirty="0">
                <a:solidFill>
                  <a:schemeClr val="tx1"/>
                </a:solidFill>
                <a:latin typeface="Calibri" panose="020F0502020204030204" pitchFamily="34" charset="0"/>
                <a:cs typeface="Calibri" panose="020F0502020204030204" pitchFamily="34" charset="0"/>
              </a:rPr>
              <a:t>مهم للتذكر</a:t>
            </a:r>
            <a:endParaRPr lang="ar-001" sz="1800" spc="20" dirty="0">
              <a:solidFill>
                <a:schemeClr val="tx1"/>
              </a:solidFill>
              <a:latin typeface="Calibri" panose="020F0502020204030204" pitchFamily="34" charset="0"/>
              <a:cs typeface="Calibri" panose="020F0502020204030204" pitchFamily="34" charset="0"/>
            </a:endParaRPr>
          </a:p>
        </p:txBody>
      </p:sp>
      <p:sp>
        <p:nvSpPr>
          <p:cNvPr id="9" name="Content Placeholder 2">
            <a:extLst>
              <a:ext uri="{FF2B5EF4-FFF2-40B4-BE49-F238E27FC236}">
                <a16:creationId xmlns:a16="http://schemas.microsoft.com/office/drawing/2014/main" id="{8AE73EF3-38FF-A444-AB52-558F488529A2}"/>
              </a:ext>
            </a:extLst>
          </p:cNvPr>
          <p:cNvSpPr txBox="1">
            <a:spLocks/>
          </p:cNvSpPr>
          <p:nvPr/>
        </p:nvSpPr>
        <p:spPr>
          <a:xfrm>
            <a:off x="502103" y="1916718"/>
            <a:ext cx="6752137" cy="4819362"/>
          </a:xfrm>
          <a:prstGeom prst="rect">
            <a:avLst/>
          </a:prstGeom>
        </p:spPr>
        <p:txBody>
          <a:bodyPr vert="horz" lIns="91440" tIns="45720" rIns="91440" bIns="45720" rtlCol="0" anchor="t">
            <a:normAutofit/>
          </a:bodyPr>
          <a:lstStyle>
            <a:lvl1pPr marL="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600" b="0" i="0" kern="1200" cap="all">
                <a:solidFill>
                  <a:schemeClr val="accent2"/>
                </a:solidFill>
                <a:latin typeface="Univers LT Pro 45 Light" panose="020B0403020202020204" pitchFamily="34" charset="77"/>
                <a:ea typeface="+mn-ea"/>
                <a:cs typeface="+mn-cs"/>
              </a:defRPr>
            </a:lvl1pPr>
            <a:lvl2pPr marL="457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600" b="0" i="0" kern="1200">
                <a:solidFill>
                  <a:schemeClr val="tx1">
                    <a:tint val="75000"/>
                  </a:schemeClr>
                </a:solidFill>
                <a:latin typeface="Univers LT Pro 45 Light" panose="020B0403020202020204" pitchFamily="34" charset="77"/>
                <a:ea typeface="+mn-ea"/>
                <a:cs typeface="+mn-cs"/>
              </a:defRPr>
            </a:lvl2pPr>
            <a:lvl3pPr marL="914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400" b="0" i="0" kern="1200">
                <a:solidFill>
                  <a:schemeClr val="tx1">
                    <a:tint val="75000"/>
                  </a:schemeClr>
                </a:solidFill>
                <a:latin typeface="Univers LT Pro 45 Light" panose="020B0403020202020204" pitchFamily="34" charset="77"/>
                <a:ea typeface="+mn-ea"/>
                <a:cs typeface="+mn-cs"/>
              </a:defRPr>
            </a:lvl3pPr>
            <a:lvl4pPr marL="1371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b="0" i="0" kern="1200">
                <a:solidFill>
                  <a:schemeClr val="tx1">
                    <a:tint val="75000"/>
                  </a:schemeClr>
                </a:solidFill>
                <a:latin typeface="Univers LT Pro 45 Light" panose="020B0403020202020204" pitchFamily="34" charset="77"/>
                <a:ea typeface="+mn-ea"/>
                <a:cs typeface="+mn-cs"/>
              </a:defRPr>
            </a:lvl4pPr>
            <a:lvl5pPr marL="18288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b="0" i="0" kern="1200">
                <a:solidFill>
                  <a:schemeClr val="tx1">
                    <a:tint val="75000"/>
                  </a:schemeClr>
                </a:solidFill>
                <a:latin typeface="Univers LT Pro 45 Light" panose="020B0403020202020204" pitchFamily="34" charset="77"/>
                <a:ea typeface="+mn-ea"/>
                <a:cs typeface="+mn-cs"/>
              </a:defRPr>
            </a:lvl5pPr>
            <a:lvl6pPr marL="22860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9pPr>
          </a:lstStyle>
          <a:p>
            <a:pPr marL="285750" indent="-285750" algn="r" rtl="1">
              <a:buClr>
                <a:schemeClr val="accent1"/>
              </a:buClr>
              <a:buFont typeface="Wingdings" pitchFamily="2" charset="2"/>
              <a:buChar char="§"/>
            </a:pPr>
            <a:r>
              <a:rPr lang="ar-SA" sz="1900" cap="none" dirty="0">
                <a:solidFill>
                  <a:schemeClr val="tx1"/>
                </a:solidFill>
                <a:latin typeface="Calibri" panose="020F0502020204030204" pitchFamily="34" charset="0"/>
                <a:cs typeface="Calibri" panose="020F0502020204030204" pitchFamily="34" charset="0"/>
              </a:rPr>
              <a:t>إن الإبلاغ عن الاستغلال والانتهاك الجنسيين</a:t>
            </a:r>
            <a:r>
              <a:rPr lang="ar-EG" sz="1900" cap="none" dirty="0">
                <a:solidFill>
                  <a:schemeClr val="tx1"/>
                </a:solidFill>
                <a:latin typeface="Calibri" panose="020F0502020204030204" pitchFamily="34" charset="0"/>
                <a:cs typeface="Calibri" panose="020F0502020204030204" pitchFamily="34" charset="0"/>
              </a:rPr>
              <a:t> </a:t>
            </a:r>
            <a:r>
              <a:rPr lang="ar-SA" sz="1900" b="1" cap="none" dirty="0">
                <a:solidFill>
                  <a:schemeClr val="tx1"/>
                </a:solidFill>
                <a:latin typeface="Calibri" panose="020F0502020204030204" pitchFamily="34" charset="0"/>
                <a:cs typeface="Calibri" panose="020F0502020204030204" pitchFamily="34" charset="0"/>
              </a:rPr>
              <a:t>إلزامي</a:t>
            </a:r>
            <a:r>
              <a:rPr lang="ar-SA" sz="1900" cap="none" dirty="0">
                <a:solidFill>
                  <a:schemeClr val="tx1"/>
                </a:solidFill>
                <a:latin typeface="Calibri" panose="020F0502020204030204" pitchFamily="34" charset="0"/>
                <a:cs typeface="Calibri" panose="020F0502020204030204" pitchFamily="34" charset="0"/>
              </a:rPr>
              <a:t> </a:t>
            </a:r>
            <a:r>
              <a:rPr lang="ar-EG" sz="1900" cap="none" dirty="0">
                <a:solidFill>
                  <a:schemeClr val="tx1"/>
                </a:solidFill>
                <a:latin typeface="Calibri" panose="020F0502020204030204" pitchFamily="34" charset="0"/>
                <a:cs typeface="Calibri" panose="020F0502020204030204" pitchFamily="34" charset="0"/>
              </a:rPr>
              <a:t>بالنسبة </a:t>
            </a:r>
            <a:r>
              <a:rPr lang="ar-SA" sz="1900" cap="none" dirty="0">
                <a:solidFill>
                  <a:schemeClr val="tx1"/>
                </a:solidFill>
                <a:latin typeface="Calibri" panose="020F0502020204030204" pitchFamily="34" charset="0"/>
                <a:cs typeface="Calibri" panose="020F0502020204030204" pitchFamily="34" charset="0"/>
              </a:rPr>
              <a:t>لجميع موظفي الأمم المتحدة والأفراد المرتبطين بها الذين </a:t>
            </a:r>
            <a:r>
              <a:rPr lang="ar-EG" sz="1900" cap="none" dirty="0">
                <a:solidFill>
                  <a:schemeClr val="tx1"/>
                </a:solidFill>
                <a:latin typeface="Calibri" panose="020F0502020204030204" pitchFamily="34" charset="0"/>
                <a:cs typeface="Calibri" panose="020F0502020204030204" pitchFamily="34" charset="0"/>
              </a:rPr>
              <a:t>يعرفون بوجود </a:t>
            </a:r>
            <a:r>
              <a:rPr lang="ar-SA" sz="1900" cap="none" dirty="0">
                <a:solidFill>
                  <a:schemeClr val="tx1"/>
                </a:solidFill>
                <a:latin typeface="Calibri" panose="020F0502020204030204" pitchFamily="34" charset="0"/>
                <a:cs typeface="Calibri" panose="020F0502020204030204" pitchFamily="34" charset="0"/>
              </a:rPr>
              <a:t>ادعاء</a:t>
            </a:r>
            <a:r>
              <a:rPr lang="ar-001" sz="1900" cap="none" dirty="0">
                <a:solidFill>
                  <a:schemeClr val="tx1"/>
                </a:solidFill>
                <a:latin typeface="Calibri" panose="020F0502020204030204" pitchFamily="34" charset="0"/>
                <a:cs typeface="Calibri" panose="020F0502020204030204" pitchFamily="34" charset="0"/>
              </a:rPr>
              <a:t>.</a:t>
            </a:r>
          </a:p>
          <a:p>
            <a:pPr rtl="1">
              <a:buClr>
                <a:schemeClr val="accent1"/>
              </a:buClr>
            </a:pPr>
            <a:endParaRPr lang="ar-001" sz="1900" cap="none" dirty="0">
              <a:solidFill>
                <a:schemeClr val="tx1"/>
              </a:solidFill>
              <a:latin typeface="Calibri" panose="020F0502020204030204" pitchFamily="34" charset="0"/>
              <a:ea typeface="Times New Roman" panose="02020603050405020304" pitchFamily="18" charset="0"/>
              <a:cs typeface="Calibri" panose="020F0502020204030204" pitchFamily="34" charset="0"/>
            </a:endParaRPr>
          </a:p>
          <a:p>
            <a:pPr marL="285750" indent="-285750" algn="r" rtl="1">
              <a:buClr>
                <a:schemeClr val="accent1"/>
              </a:buClr>
              <a:buFont typeface="Wingdings" pitchFamily="2" charset="2"/>
              <a:buChar char="§"/>
            </a:pPr>
            <a:r>
              <a:rPr lang="ar-EG" sz="1900" cap="none" dirty="0">
                <a:solidFill>
                  <a:schemeClr val="tx1"/>
                </a:solidFill>
                <a:latin typeface="Calibri" panose="020F0502020204030204" pitchFamily="34" charset="0"/>
                <a:cs typeface="Calibri" panose="020F0502020204030204" pitchFamily="34" charset="0"/>
              </a:rPr>
              <a:t>ينبغي </a:t>
            </a:r>
            <a:r>
              <a:rPr lang="ar-SA" sz="1900" cap="none" dirty="0">
                <a:solidFill>
                  <a:schemeClr val="tx1"/>
                </a:solidFill>
                <a:latin typeface="Calibri" panose="020F0502020204030204" pitchFamily="34" charset="0"/>
                <a:cs typeface="Calibri" panose="020F0502020204030204" pitchFamily="34" charset="0"/>
              </a:rPr>
              <a:t>تقديم </a:t>
            </a:r>
            <a:r>
              <a:rPr lang="ar-EG" sz="1900" cap="none" dirty="0">
                <a:solidFill>
                  <a:schemeClr val="tx1"/>
                </a:solidFill>
                <a:latin typeface="Calibri" panose="020F0502020204030204" pitchFamily="34" charset="0"/>
                <a:cs typeface="Calibri" panose="020F0502020204030204" pitchFamily="34" charset="0"/>
              </a:rPr>
              <a:t>البلاغات</a:t>
            </a:r>
            <a:r>
              <a:rPr lang="ar-SA" sz="1900" cap="none" dirty="0">
                <a:solidFill>
                  <a:schemeClr val="tx1"/>
                </a:solidFill>
                <a:latin typeface="Calibri" panose="020F0502020204030204" pitchFamily="34" charset="0"/>
                <a:cs typeface="Calibri" panose="020F0502020204030204" pitchFamily="34" charset="0"/>
              </a:rPr>
              <a:t> الإلزامية على النحو الذي يحترم </a:t>
            </a:r>
            <a:r>
              <a:rPr lang="ar-EG" sz="1900" b="1" cap="none" dirty="0">
                <a:solidFill>
                  <a:schemeClr val="tx1"/>
                </a:solidFill>
                <a:latin typeface="Calibri" panose="020F0502020204030204" pitchFamily="34" charset="0"/>
                <a:cs typeface="Calibri" panose="020F0502020204030204" pitchFamily="34" charset="0"/>
              </a:rPr>
              <a:t>ال</a:t>
            </a:r>
            <a:r>
              <a:rPr lang="ar-SA" sz="1900" b="1" cap="none" dirty="0">
                <a:solidFill>
                  <a:schemeClr val="tx1"/>
                </a:solidFill>
                <a:latin typeface="Calibri" panose="020F0502020204030204" pitchFamily="34" charset="0"/>
                <a:cs typeface="Calibri" panose="020F0502020204030204" pitchFamily="34" charset="0"/>
              </a:rPr>
              <a:t>حق</a:t>
            </a:r>
            <a:r>
              <a:rPr lang="ar-SA" sz="1900" cap="none" dirty="0">
                <a:solidFill>
                  <a:schemeClr val="tx1"/>
                </a:solidFill>
                <a:latin typeface="Calibri" panose="020F0502020204030204" pitchFamily="34" charset="0"/>
                <a:cs typeface="Calibri" panose="020F0502020204030204" pitchFamily="34" charset="0"/>
              </a:rPr>
              <a:t> </a:t>
            </a:r>
            <a:r>
              <a:rPr lang="ar-SA" sz="1900" b="1" cap="none" dirty="0">
                <a:solidFill>
                  <a:schemeClr val="tx1"/>
                </a:solidFill>
                <a:latin typeface="Calibri" panose="020F0502020204030204" pitchFamily="34" charset="0"/>
                <a:cs typeface="Calibri" panose="020F0502020204030204" pitchFamily="34" charset="0"/>
              </a:rPr>
              <a:t>في السرية</a:t>
            </a:r>
            <a:r>
              <a:rPr lang="ar-EG" sz="1900" cap="none" dirty="0">
                <a:solidFill>
                  <a:schemeClr val="tx1"/>
                </a:solidFill>
                <a:latin typeface="Calibri" panose="020F0502020204030204" pitchFamily="34" charset="0"/>
                <a:cs typeface="Calibri" panose="020F0502020204030204" pitchFamily="34" charset="0"/>
              </a:rPr>
              <a:t> لل</a:t>
            </a:r>
            <a:r>
              <a:rPr lang="ar-SA" sz="1900" cap="none" dirty="0">
                <a:solidFill>
                  <a:schemeClr val="tx1"/>
                </a:solidFill>
                <a:latin typeface="Calibri" panose="020F0502020204030204" pitchFamily="34" charset="0"/>
                <a:cs typeface="Calibri" panose="020F0502020204030204" pitchFamily="34" charset="0"/>
              </a:rPr>
              <a:t>ضحية</a:t>
            </a:r>
            <a:r>
              <a:rPr lang="ar-SA" sz="1900" b="1" cap="none" dirty="0">
                <a:solidFill>
                  <a:schemeClr val="tx1"/>
                </a:solidFill>
                <a:latin typeface="Calibri" panose="020F0502020204030204" pitchFamily="34" charset="0"/>
                <a:cs typeface="Calibri" panose="020F0502020204030204" pitchFamily="34" charset="0"/>
              </a:rPr>
              <a:t>، </a:t>
            </a:r>
            <a:r>
              <a:rPr lang="ar-SA" sz="1900" cap="none" dirty="0">
                <a:solidFill>
                  <a:schemeClr val="tx1"/>
                </a:solidFill>
                <a:latin typeface="Calibri" panose="020F0502020204030204" pitchFamily="34" charset="0"/>
                <a:cs typeface="Calibri" panose="020F0502020204030204" pitchFamily="34" charset="0"/>
              </a:rPr>
              <a:t>مثل الإبلاغ من دون معلومات تحدد الشخصية</a:t>
            </a:r>
          </a:p>
          <a:p>
            <a:pPr rtl="1">
              <a:buClr>
                <a:schemeClr val="accent1"/>
              </a:buClr>
            </a:pPr>
            <a:endParaRPr lang="ar-001" sz="1900" cap="none" dirty="0">
              <a:solidFill>
                <a:schemeClr val="tx1"/>
              </a:solidFill>
              <a:latin typeface="Calibri" panose="020F0502020204030204" pitchFamily="34" charset="0"/>
              <a:ea typeface="Times New Roman" panose="02020603050405020304" pitchFamily="18" charset="0"/>
              <a:cs typeface="Calibri" panose="020F0502020204030204" pitchFamily="34" charset="0"/>
            </a:endParaRPr>
          </a:p>
          <a:p>
            <a:pPr marL="285750" indent="-285750" algn="r" rtl="1">
              <a:buClr>
                <a:schemeClr val="accent1"/>
              </a:buClr>
              <a:buFont typeface="Wingdings" pitchFamily="2" charset="2"/>
              <a:buChar char="§"/>
            </a:pPr>
            <a:r>
              <a:rPr lang="ar-SA" sz="1900" cap="none" dirty="0">
                <a:solidFill>
                  <a:schemeClr val="tx1"/>
                </a:solidFill>
                <a:latin typeface="Calibri" panose="020F0502020204030204" pitchFamily="34" charset="0"/>
                <a:cs typeface="Calibri" panose="020F0502020204030204" pitchFamily="34" charset="0"/>
              </a:rPr>
              <a:t>ينبغي دائما إعلام ضحايا الاستغلال والانتهاك الجنسيين</a:t>
            </a:r>
            <a:r>
              <a:rPr lang="ar-EG" sz="1900" cap="none" dirty="0">
                <a:solidFill>
                  <a:schemeClr val="tx1"/>
                </a:solidFill>
                <a:latin typeface="Calibri" panose="020F0502020204030204" pitchFamily="34" charset="0"/>
                <a:cs typeface="Calibri" panose="020F0502020204030204" pitchFamily="34" charset="0"/>
              </a:rPr>
              <a:t> </a:t>
            </a:r>
            <a:r>
              <a:rPr lang="ar-SA" sz="1900" b="1" cap="none" dirty="0">
                <a:solidFill>
                  <a:schemeClr val="tx1"/>
                </a:solidFill>
                <a:latin typeface="Calibri" panose="020F0502020204030204" pitchFamily="34" charset="0"/>
                <a:cs typeface="Calibri" panose="020F0502020204030204" pitchFamily="34" charset="0"/>
              </a:rPr>
              <a:t>بحدود السرية </a:t>
            </a:r>
            <a:r>
              <a:rPr lang="ar-SA" sz="1900" cap="none" dirty="0">
                <a:solidFill>
                  <a:schemeClr val="tx1"/>
                </a:solidFill>
                <a:latin typeface="Calibri" panose="020F0502020204030204" pitchFamily="34" charset="0"/>
                <a:cs typeface="Calibri" panose="020F0502020204030204" pitchFamily="34" charset="0"/>
              </a:rPr>
              <a:t>فور تق</a:t>
            </a:r>
            <a:r>
              <a:rPr lang="ar-EG" sz="1900" cap="none" dirty="0">
                <a:solidFill>
                  <a:schemeClr val="tx1"/>
                </a:solidFill>
                <a:latin typeface="Calibri" panose="020F0502020204030204" pitchFamily="34" charset="0"/>
                <a:cs typeface="Calibri" panose="020F0502020204030204" pitchFamily="34" charset="0"/>
              </a:rPr>
              <a:t>دم</a:t>
            </a:r>
            <a:r>
              <a:rPr lang="ar-SA" sz="1900" cap="none" dirty="0">
                <a:solidFill>
                  <a:schemeClr val="tx1"/>
                </a:solidFill>
                <a:latin typeface="Calibri" panose="020F0502020204030204" pitchFamily="34" charset="0"/>
                <a:cs typeface="Calibri" panose="020F0502020204030204" pitchFamily="34" charset="0"/>
              </a:rPr>
              <a:t>هم</a:t>
            </a:r>
            <a:r>
              <a:rPr lang="ar-001" sz="1900" cap="none" dirty="0">
                <a:solidFill>
                  <a:schemeClr val="tx1"/>
                </a:solidFill>
                <a:latin typeface="Calibri" panose="020F0502020204030204" pitchFamily="34" charset="0"/>
                <a:cs typeface="Calibri" panose="020F0502020204030204" pitchFamily="34" charset="0"/>
              </a:rPr>
              <a:t>.</a:t>
            </a:r>
          </a:p>
          <a:p>
            <a:pPr rtl="1">
              <a:buClr>
                <a:schemeClr val="accent1"/>
              </a:buClr>
            </a:pPr>
            <a:endParaRPr lang="ar-001" sz="1900" cap="none" dirty="0">
              <a:solidFill>
                <a:schemeClr val="tx1"/>
              </a:solidFill>
              <a:latin typeface="Calibri" panose="020F0502020204030204" pitchFamily="34" charset="0"/>
              <a:ea typeface="Times New Roman" panose="02020603050405020304" pitchFamily="18" charset="0"/>
              <a:cs typeface="Calibri" panose="020F0502020204030204" pitchFamily="34" charset="0"/>
            </a:endParaRPr>
          </a:p>
          <a:p>
            <a:pPr marL="285750" indent="-285750" algn="r" rtl="1">
              <a:buClr>
                <a:schemeClr val="accent1"/>
              </a:buClr>
              <a:buFont typeface="Wingdings" pitchFamily="2" charset="2"/>
              <a:buChar char="§"/>
            </a:pPr>
            <a:r>
              <a:rPr lang="ar-EG" sz="1900" cap="none" dirty="0">
                <a:solidFill>
                  <a:schemeClr val="tx1"/>
                </a:solidFill>
                <a:latin typeface="Calibri" panose="020F0502020204030204" pitchFamily="34" charset="0"/>
                <a:cs typeface="Calibri" panose="020F0502020204030204" pitchFamily="34" charset="0"/>
              </a:rPr>
              <a:t>ينبغي شرح المعلومات</a:t>
            </a:r>
            <a:r>
              <a:rPr lang="ar-SA" sz="1900" cap="none" dirty="0">
                <a:solidFill>
                  <a:schemeClr val="tx1"/>
                </a:solidFill>
                <a:latin typeface="Calibri" panose="020F0502020204030204" pitchFamily="34" charset="0"/>
                <a:cs typeface="Calibri" panose="020F0502020204030204" pitchFamily="34" charset="0"/>
              </a:rPr>
              <a:t> </a:t>
            </a:r>
            <a:r>
              <a:rPr lang="ar-EG" sz="1900" cap="none" dirty="0">
                <a:solidFill>
                  <a:schemeClr val="tx1"/>
                </a:solidFill>
                <a:latin typeface="Calibri" panose="020F0502020204030204" pitchFamily="34" charset="0"/>
                <a:cs typeface="Calibri" panose="020F0502020204030204" pitchFamily="34" charset="0"/>
              </a:rPr>
              <a:t>ل</a:t>
            </a:r>
            <a:r>
              <a:rPr lang="ar-SA" sz="1900" cap="none" dirty="0">
                <a:solidFill>
                  <a:schemeClr val="tx1"/>
                </a:solidFill>
                <a:latin typeface="Calibri" panose="020F0502020204030204" pitchFamily="34" charset="0"/>
                <a:cs typeface="Calibri" panose="020F0502020204030204" pitchFamily="34" charset="0"/>
              </a:rPr>
              <a:t>لضحايا </a:t>
            </a:r>
            <a:r>
              <a:rPr lang="ar-SA" sz="1900" b="1" cap="none" dirty="0">
                <a:solidFill>
                  <a:schemeClr val="tx1"/>
                </a:solidFill>
                <a:latin typeface="Calibri" panose="020F0502020204030204" pitchFamily="34" charset="0"/>
                <a:cs typeface="Calibri" panose="020F0502020204030204" pitchFamily="34" charset="0"/>
              </a:rPr>
              <a:t>بلغة واضحة وبسيطة</a:t>
            </a:r>
            <a:r>
              <a:rPr lang="ar-SA" sz="1900" cap="none" dirty="0">
                <a:solidFill>
                  <a:schemeClr val="tx1"/>
                </a:solidFill>
                <a:latin typeface="Calibri" panose="020F0502020204030204" pitchFamily="34" charset="0"/>
                <a:cs typeface="Calibri" panose="020F0502020204030204" pitchFamily="34" charset="0"/>
              </a:rPr>
              <a:t> يسهل</a:t>
            </a:r>
            <a:r>
              <a:rPr lang="ar-EG" sz="1900" cap="none" dirty="0">
                <a:solidFill>
                  <a:schemeClr val="tx1"/>
                </a:solidFill>
                <a:latin typeface="Calibri" panose="020F0502020204030204" pitchFamily="34" charset="0"/>
                <a:cs typeface="Calibri" panose="020F0502020204030204" pitchFamily="34" charset="0"/>
              </a:rPr>
              <a:t> معها</a:t>
            </a:r>
            <a:r>
              <a:rPr lang="ar-SA" sz="1900" cap="none" dirty="0">
                <a:solidFill>
                  <a:schemeClr val="tx1"/>
                </a:solidFill>
                <a:latin typeface="Calibri" panose="020F0502020204030204" pitchFamily="34" charset="0"/>
                <a:cs typeface="Calibri" panose="020F0502020204030204" pitchFamily="34" charset="0"/>
              </a:rPr>
              <a:t> فهم</a:t>
            </a:r>
            <a:r>
              <a:rPr lang="ar-EG" sz="1900" cap="none" dirty="0">
                <a:solidFill>
                  <a:schemeClr val="tx1"/>
                </a:solidFill>
                <a:latin typeface="Calibri" panose="020F0502020204030204" pitchFamily="34" charset="0"/>
                <a:cs typeface="Calibri" panose="020F0502020204030204" pitchFamily="34" charset="0"/>
              </a:rPr>
              <a:t> ا</a:t>
            </a:r>
            <a:r>
              <a:rPr lang="ar-SA" sz="1900" cap="none" dirty="0">
                <a:solidFill>
                  <a:schemeClr val="tx1"/>
                </a:solidFill>
                <a:latin typeface="Calibri" panose="020F0502020204030204" pitchFamily="34" charset="0"/>
                <a:cs typeface="Calibri" panose="020F0502020204030204" pitchFamily="34" charset="0"/>
              </a:rPr>
              <a:t>لمعلومات التي سيتم الإبلاغ عنها، ومن سيكون له حق الوصول</a:t>
            </a:r>
            <a:r>
              <a:rPr lang="ar-EG" sz="1900" cap="none" dirty="0">
                <a:solidFill>
                  <a:schemeClr val="tx1"/>
                </a:solidFill>
                <a:latin typeface="Calibri" panose="020F0502020204030204" pitchFamily="34" charset="0"/>
                <a:cs typeface="Calibri" panose="020F0502020204030204" pitchFamily="34" charset="0"/>
              </a:rPr>
              <a:t> إليها</a:t>
            </a:r>
            <a:r>
              <a:rPr lang="ar-SA" sz="1900" cap="none" dirty="0">
                <a:solidFill>
                  <a:schemeClr val="tx1"/>
                </a:solidFill>
                <a:latin typeface="Calibri" panose="020F0502020204030204" pitchFamily="34" charset="0"/>
                <a:cs typeface="Calibri" panose="020F0502020204030204" pitchFamily="34" charset="0"/>
              </a:rPr>
              <a:t>، وما </a:t>
            </a:r>
            <a:r>
              <a:rPr lang="ar-EG" sz="1900" cap="none" dirty="0">
                <a:solidFill>
                  <a:schemeClr val="tx1"/>
                </a:solidFill>
                <a:latin typeface="Calibri" panose="020F0502020204030204" pitchFamily="34" charset="0"/>
                <a:cs typeface="Calibri" panose="020F0502020204030204" pitchFamily="34" charset="0"/>
              </a:rPr>
              <a:t>قد </a:t>
            </a:r>
            <a:r>
              <a:rPr lang="ar-SA" sz="1900" cap="none" dirty="0">
                <a:solidFill>
                  <a:schemeClr val="tx1"/>
                </a:solidFill>
                <a:latin typeface="Calibri" panose="020F0502020204030204" pitchFamily="34" charset="0"/>
                <a:cs typeface="Calibri" panose="020F0502020204030204" pitchFamily="34" charset="0"/>
              </a:rPr>
              <a:t>تشكل</a:t>
            </a:r>
            <a:r>
              <a:rPr lang="ar-EG" sz="1900" cap="none" dirty="0">
                <a:solidFill>
                  <a:schemeClr val="tx1"/>
                </a:solidFill>
                <a:latin typeface="Calibri" panose="020F0502020204030204" pitchFamily="34" charset="0"/>
                <a:cs typeface="Calibri" panose="020F0502020204030204" pitchFamily="34" charset="0"/>
              </a:rPr>
              <a:t>ه</a:t>
            </a:r>
            <a:r>
              <a:rPr lang="ar-SA" sz="1900" cap="none" dirty="0">
                <a:solidFill>
                  <a:schemeClr val="tx1"/>
                </a:solidFill>
                <a:latin typeface="Calibri" panose="020F0502020204030204" pitchFamily="34" charset="0"/>
                <a:cs typeface="Calibri" panose="020F0502020204030204" pitchFamily="34" charset="0"/>
              </a:rPr>
              <a:t> إجراءات المتابع</a:t>
            </a:r>
            <a:r>
              <a:rPr lang="ar-EG" sz="1900" cap="none" dirty="0">
                <a:solidFill>
                  <a:schemeClr val="tx1"/>
                </a:solidFill>
                <a:latin typeface="Calibri" panose="020F0502020204030204" pitchFamily="34" charset="0"/>
                <a:cs typeface="Calibri" panose="020F0502020204030204" pitchFamily="34" charset="0"/>
              </a:rPr>
              <a:t>ة.</a:t>
            </a:r>
            <a:r>
              <a:rPr lang="ar-001" sz="1900" cap="none" dirty="0">
                <a:solidFill>
                  <a:schemeClr val="tx1"/>
                </a:solidFill>
                <a:latin typeface="Calibri" panose="020F0502020204030204" pitchFamily="34" charset="0"/>
                <a:cs typeface="Calibri" panose="020F0502020204030204" pitchFamily="34" charset="0"/>
              </a:rPr>
              <a:t> </a:t>
            </a:r>
          </a:p>
        </p:txBody>
      </p:sp>
      <p:pic>
        <p:nvPicPr>
          <p:cNvPr id="10" name="Picture 9">
            <a:extLst>
              <a:ext uri="{FF2B5EF4-FFF2-40B4-BE49-F238E27FC236}">
                <a16:creationId xmlns:a16="http://schemas.microsoft.com/office/drawing/2014/main" id="{38B0A79E-58FD-3141-8D05-CB7527E83C6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10193"/>
          <a:stretch/>
        </p:blipFill>
        <p:spPr>
          <a:xfrm>
            <a:off x="7891668" y="2098966"/>
            <a:ext cx="3611484" cy="2920074"/>
          </a:xfrm>
          <a:prstGeom prst="rect">
            <a:avLst/>
          </a:prstGeom>
        </p:spPr>
      </p:pic>
      <p:sp>
        <p:nvSpPr>
          <p:cNvPr id="11" name="Rectangle 10">
            <a:extLst>
              <a:ext uri="{FF2B5EF4-FFF2-40B4-BE49-F238E27FC236}">
                <a16:creationId xmlns:a16="http://schemas.microsoft.com/office/drawing/2014/main" id="{4BE3A628-1FEC-0D46-A7CA-52C1383F7C58}"/>
              </a:ext>
            </a:extLst>
          </p:cNvPr>
          <p:cNvSpPr/>
          <p:nvPr/>
        </p:nvSpPr>
        <p:spPr>
          <a:xfrm>
            <a:off x="7672448" y="1918394"/>
            <a:ext cx="4029840" cy="3324166"/>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6" name="Content Placeholder 2">
            <a:extLst>
              <a:ext uri="{FF2B5EF4-FFF2-40B4-BE49-F238E27FC236}">
                <a16:creationId xmlns:a16="http://schemas.microsoft.com/office/drawing/2014/main" id="{6D50E05A-773B-B14B-8036-9AE2F0E9795C}"/>
              </a:ext>
            </a:extLst>
          </p:cNvPr>
          <p:cNvSpPr txBox="1">
            <a:spLocks/>
          </p:cNvSpPr>
          <p:nvPr/>
        </p:nvSpPr>
        <p:spPr>
          <a:xfrm>
            <a:off x="7672448" y="5282383"/>
            <a:ext cx="4102830" cy="511276"/>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a:buNone/>
            </a:pPr>
            <a:r>
              <a:rPr lang="en-US" sz="1000" dirty="0">
                <a:solidFill>
                  <a:schemeClr val="tx1">
                    <a:lumMod val="50000"/>
                    <a:lumOff val="50000"/>
                  </a:schemeClr>
                </a:solidFill>
              </a:rPr>
              <a:t>© UNICEF/UN0126690/</a:t>
            </a:r>
            <a:r>
              <a:rPr lang="en-US" sz="1000" dirty="0" err="1">
                <a:solidFill>
                  <a:schemeClr val="tx1">
                    <a:lumMod val="50000"/>
                    <a:lumOff val="50000"/>
                  </a:schemeClr>
                </a:solidFill>
              </a:rPr>
              <a:t>Heger</a:t>
            </a:r>
            <a:endParaRPr lang="en-US" sz="1000" dirty="0">
              <a:solidFill>
                <a:schemeClr val="tx1">
                  <a:lumMod val="50000"/>
                  <a:lumOff val="50000"/>
                </a:schemeClr>
              </a:solidFill>
            </a:endParaRPr>
          </a:p>
        </p:txBody>
      </p:sp>
      <p:sp>
        <p:nvSpPr>
          <p:cNvPr id="8" name="Title 1">
            <a:extLst>
              <a:ext uri="{FF2B5EF4-FFF2-40B4-BE49-F238E27FC236}">
                <a16:creationId xmlns:a16="http://schemas.microsoft.com/office/drawing/2014/main" id="{CBD87363-7808-574B-A031-BF5527D30A0D}"/>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rgbClr val="19193B"/>
                </a:solidFill>
                <a:latin typeface="Calibri" panose="020F0502020204030204" pitchFamily="34" charset="0"/>
                <a:cs typeface="Calibri" panose="020F0502020204030204" pitchFamily="34" charset="0"/>
              </a:rPr>
              <a:t>الوحدة الثانية</a:t>
            </a:r>
            <a:endParaRPr lang="ar-001" sz="1400" b="1" cap="none" dirty="0">
              <a:solidFill>
                <a:srgbClr val="19193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683370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4" name="Straight Arrow Connector 53">
            <a:extLst>
              <a:ext uri="{FF2B5EF4-FFF2-40B4-BE49-F238E27FC236}">
                <a16:creationId xmlns:a16="http://schemas.microsoft.com/office/drawing/2014/main" id="{32B0D82A-9DF8-4C4A-945E-6EF1AF946AB4}"/>
              </a:ext>
            </a:extLst>
          </p:cNvPr>
          <p:cNvCxnSpPr>
            <a:cxnSpLocks/>
          </p:cNvCxnSpPr>
          <p:nvPr/>
        </p:nvCxnSpPr>
        <p:spPr>
          <a:xfrm flipH="1" flipV="1">
            <a:off x="7427994" y="4247214"/>
            <a:ext cx="637962" cy="345000"/>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D50C8AB7-2F8A-AB43-8877-FDB77A338C67}"/>
              </a:ext>
            </a:extLst>
          </p:cNvPr>
          <p:cNvCxnSpPr>
            <a:cxnSpLocks/>
          </p:cNvCxnSpPr>
          <p:nvPr/>
        </p:nvCxnSpPr>
        <p:spPr>
          <a:xfrm flipV="1">
            <a:off x="4161020" y="4253459"/>
            <a:ext cx="637962" cy="345000"/>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D90AE7C9-A9CC-9749-A8A3-E02230DAED45}"/>
              </a:ext>
            </a:extLst>
          </p:cNvPr>
          <p:cNvCxnSpPr>
            <a:cxnSpLocks/>
          </p:cNvCxnSpPr>
          <p:nvPr/>
        </p:nvCxnSpPr>
        <p:spPr>
          <a:xfrm flipH="1">
            <a:off x="7381775" y="2473378"/>
            <a:ext cx="637962" cy="345000"/>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18653D01-0CFD-0343-8BA4-25EA5C757AB7}"/>
              </a:ext>
            </a:extLst>
          </p:cNvPr>
          <p:cNvCxnSpPr>
            <a:cxnSpLocks/>
          </p:cNvCxnSpPr>
          <p:nvPr/>
        </p:nvCxnSpPr>
        <p:spPr>
          <a:xfrm>
            <a:off x="4114801" y="2479623"/>
            <a:ext cx="637962" cy="345000"/>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EC98E69F-9CE1-824B-A878-AB9A8191BBA3}"/>
              </a:ext>
            </a:extLst>
          </p:cNvPr>
          <p:cNvCxnSpPr>
            <a:cxnSpLocks/>
          </p:cNvCxnSpPr>
          <p:nvPr/>
        </p:nvCxnSpPr>
        <p:spPr>
          <a:xfrm flipV="1">
            <a:off x="6060536" y="5060516"/>
            <a:ext cx="0" cy="410227"/>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5" name="Title 1">
            <a:extLst>
              <a:ext uri="{FF2B5EF4-FFF2-40B4-BE49-F238E27FC236}">
                <a16:creationId xmlns:a16="http://schemas.microsoft.com/office/drawing/2014/main" id="{2DB90521-1981-9F40-A21E-3A3DD53D1684}"/>
              </a:ext>
            </a:extLst>
          </p:cNvPr>
          <p:cNvSpPr txBox="1">
            <a:spLocks/>
          </p:cNvSpPr>
          <p:nvPr/>
        </p:nvSpPr>
        <p:spPr>
          <a:xfrm>
            <a:off x="546467" y="711127"/>
            <a:ext cx="11029616" cy="637613"/>
          </a:xfrm>
          <a:prstGeom prst="rect">
            <a:avLst/>
          </a:prstGeom>
        </p:spPr>
        <p:txBody>
          <a:bodyPr vert="horz" lIns="91440" tIns="45720" rIns="91440" bIns="45720" rtlCol="0" anchor="b">
            <a:normAutofit fontScale="97500"/>
          </a:bodyPr>
          <a:lstStyle>
            <a:lvl1pPr algn="l" defTabSz="457200" rtl="0" eaLnBrk="1" latinLnBrk="0" hangingPunct="1">
              <a:spcBef>
                <a:spcPct val="0"/>
              </a:spcBef>
              <a:buNone/>
              <a:defRPr sz="3600" b="0" i="0" kern="1200" cap="all">
                <a:solidFill>
                  <a:schemeClr val="bg1"/>
                </a:solidFill>
                <a:latin typeface="Univers LT Pro 55" panose="020B0603020202020204" pitchFamily="34" charset="77"/>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3200" dirty="0">
                <a:latin typeface="Calibri" panose="020F0502020204030204" pitchFamily="34" charset="0"/>
                <a:cs typeface="Calibri" panose="020F0502020204030204" pitchFamily="34" charset="0"/>
              </a:rPr>
              <a:t>الإحالات للحصول على مساعدة فورية</a:t>
            </a:r>
          </a:p>
        </p:txBody>
      </p:sp>
      <p:pic>
        <p:nvPicPr>
          <p:cNvPr id="62" name="Picture 61" hidden="1">
            <a:extLst>
              <a:ext uri="{FF2B5EF4-FFF2-40B4-BE49-F238E27FC236}">
                <a16:creationId xmlns:a16="http://schemas.microsoft.com/office/drawing/2014/main" id="{6A0B0482-D9F3-9647-A98A-3E9C6137674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rot="5400000">
            <a:off x="467520" y="2200032"/>
            <a:ext cx="5115726" cy="4104307"/>
          </a:xfrm>
          <a:prstGeom prst="rect">
            <a:avLst/>
          </a:prstGeom>
        </p:spPr>
      </p:pic>
      <p:sp>
        <p:nvSpPr>
          <p:cNvPr id="18" name="Oval 17">
            <a:extLst>
              <a:ext uri="{FF2B5EF4-FFF2-40B4-BE49-F238E27FC236}">
                <a16:creationId xmlns:a16="http://schemas.microsoft.com/office/drawing/2014/main" id="{F7BE6ECC-6114-F64D-9FA3-665D81C98E0F}"/>
              </a:ext>
            </a:extLst>
          </p:cNvPr>
          <p:cNvSpPr/>
          <p:nvPr/>
        </p:nvSpPr>
        <p:spPr>
          <a:xfrm>
            <a:off x="5200919" y="2701639"/>
            <a:ext cx="1790163" cy="1790163"/>
          </a:xfrm>
          <a:prstGeom prst="ellipse">
            <a:avLst/>
          </a:prstGeom>
          <a:solidFill>
            <a:schemeClr val="accent1"/>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21" name="Oval 20">
            <a:extLst>
              <a:ext uri="{FF2B5EF4-FFF2-40B4-BE49-F238E27FC236}">
                <a16:creationId xmlns:a16="http://schemas.microsoft.com/office/drawing/2014/main" id="{205D6C68-A869-2646-84EF-0195D672B1E7}"/>
              </a:ext>
            </a:extLst>
          </p:cNvPr>
          <p:cNvSpPr/>
          <p:nvPr/>
        </p:nvSpPr>
        <p:spPr>
          <a:xfrm>
            <a:off x="4712556" y="2226447"/>
            <a:ext cx="2766889" cy="2766889"/>
          </a:xfrm>
          <a:prstGeom prst="ellipse">
            <a:avLst/>
          </a:prstGeom>
          <a:no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45" name="Oval 44">
            <a:extLst>
              <a:ext uri="{FF2B5EF4-FFF2-40B4-BE49-F238E27FC236}">
                <a16:creationId xmlns:a16="http://schemas.microsoft.com/office/drawing/2014/main" id="{D0153F91-E4ED-9C4E-8398-74B182F6D1D6}"/>
              </a:ext>
            </a:extLst>
          </p:cNvPr>
          <p:cNvSpPr/>
          <p:nvPr/>
        </p:nvSpPr>
        <p:spPr>
          <a:xfrm>
            <a:off x="5616498" y="5368299"/>
            <a:ext cx="937260" cy="937260"/>
          </a:xfrm>
          <a:prstGeom prst="ellipse">
            <a:avLst/>
          </a:prstGeom>
          <a:solidFill>
            <a:schemeClr val="bg1"/>
          </a:solidFill>
          <a:ln w="127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46" name="Oval 45">
            <a:extLst>
              <a:ext uri="{FF2B5EF4-FFF2-40B4-BE49-F238E27FC236}">
                <a16:creationId xmlns:a16="http://schemas.microsoft.com/office/drawing/2014/main" id="{C151F9ED-7D40-7846-81EB-C38B93199D83}"/>
              </a:ext>
            </a:extLst>
          </p:cNvPr>
          <p:cNvSpPr/>
          <p:nvPr/>
        </p:nvSpPr>
        <p:spPr>
          <a:xfrm>
            <a:off x="3267617" y="4280897"/>
            <a:ext cx="937260" cy="937260"/>
          </a:xfrm>
          <a:prstGeom prst="ellipse">
            <a:avLst/>
          </a:prstGeom>
          <a:solidFill>
            <a:schemeClr val="bg1"/>
          </a:solidFill>
          <a:ln w="127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47" name="Oval 46">
            <a:extLst>
              <a:ext uri="{FF2B5EF4-FFF2-40B4-BE49-F238E27FC236}">
                <a16:creationId xmlns:a16="http://schemas.microsoft.com/office/drawing/2014/main" id="{9054F91F-31BD-6741-9FBD-C6ED3CB468F8}"/>
              </a:ext>
            </a:extLst>
          </p:cNvPr>
          <p:cNvSpPr/>
          <p:nvPr/>
        </p:nvSpPr>
        <p:spPr>
          <a:xfrm>
            <a:off x="3400007" y="1890144"/>
            <a:ext cx="937260" cy="937260"/>
          </a:xfrm>
          <a:prstGeom prst="ellipse">
            <a:avLst/>
          </a:prstGeom>
          <a:solidFill>
            <a:schemeClr val="bg1"/>
          </a:solidFill>
          <a:ln w="127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52" name="Oval 51">
            <a:extLst>
              <a:ext uri="{FF2B5EF4-FFF2-40B4-BE49-F238E27FC236}">
                <a16:creationId xmlns:a16="http://schemas.microsoft.com/office/drawing/2014/main" id="{99ED05BF-109A-7844-A209-664A0B1D434F}"/>
              </a:ext>
            </a:extLst>
          </p:cNvPr>
          <p:cNvSpPr/>
          <p:nvPr/>
        </p:nvSpPr>
        <p:spPr>
          <a:xfrm flipH="1">
            <a:off x="7992805" y="4299483"/>
            <a:ext cx="937260" cy="937260"/>
          </a:xfrm>
          <a:prstGeom prst="ellipse">
            <a:avLst/>
          </a:prstGeom>
          <a:solidFill>
            <a:schemeClr val="bg1"/>
          </a:solidFill>
          <a:ln w="127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56" name="Oval 55">
            <a:extLst>
              <a:ext uri="{FF2B5EF4-FFF2-40B4-BE49-F238E27FC236}">
                <a16:creationId xmlns:a16="http://schemas.microsoft.com/office/drawing/2014/main" id="{CA38F595-6D88-5249-8C78-43D2863663AB}"/>
              </a:ext>
            </a:extLst>
          </p:cNvPr>
          <p:cNvSpPr/>
          <p:nvPr/>
        </p:nvSpPr>
        <p:spPr>
          <a:xfrm flipH="1">
            <a:off x="7839578" y="1864124"/>
            <a:ext cx="937260" cy="937260"/>
          </a:xfrm>
          <a:prstGeom prst="ellipse">
            <a:avLst/>
          </a:prstGeom>
          <a:solidFill>
            <a:schemeClr val="bg1"/>
          </a:solidFill>
          <a:ln w="127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pic>
        <p:nvPicPr>
          <p:cNvPr id="57" name="Graphic 56" descr="Shield Tick with solid fill">
            <a:extLst>
              <a:ext uri="{FF2B5EF4-FFF2-40B4-BE49-F238E27FC236}">
                <a16:creationId xmlns:a16="http://schemas.microsoft.com/office/drawing/2014/main" id="{E02593AC-5022-C343-9FC9-D87C6B664A04}"/>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8181200" y="4485154"/>
            <a:ext cx="602581" cy="602581"/>
          </a:xfrm>
          <a:prstGeom prst="rect">
            <a:avLst/>
          </a:prstGeom>
        </p:spPr>
      </p:pic>
      <p:pic>
        <p:nvPicPr>
          <p:cNvPr id="59" name="Graphic 58" descr="Gavel with solid fill">
            <a:extLst>
              <a:ext uri="{FF2B5EF4-FFF2-40B4-BE49-F238E27FC236}">
                <a16:creationId xmlns:a16="http://schemas.microsoft.com/office/drawing/2014/main" id="{BB14BA58-AFDC-6541-83B1-F8031C0082BD}"/>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5794000" y="5470588"/>
            <a:ext cx="634509" cy="634509"/>
          </a:xfrm>
          <a:prstGeom prst="rect">
            <a:avLst/>
          </a:prstGeom>
        </p:spPr>
      </p:pic>
      <p:sp>
        <p:nvSpPr>
          <p:cNvPr id="63" name="Content Placeholder 7">
            <a:extLst>
              <a:ext uri="{FF2B5EF4-FFF2-40B4-BE49-F238E27FC236}">
                <a16:creationId xmlns:a16="http://schemas.microsoft.com/office/drawing/2014/main" id="{FFFFE791-576F-1449-9261-12D91D90DFC8}"/>
              </a:ext>
            </a:extLst>
          </p:cNvPr>
          <p:cNvSpPr txBox="1">
            <a:spLocks/>
          </p:cNvSpPr>
          <p:nvPr/>
        </p:nvSpPr>
        <p:spPr>
          <a:xfrm>
            <a:off x="934596" y="2036228"/>
            <a:ext cx="2322566" cy="765156"/>
          </a:xfrm>
          <a:prstGeom prst="rect">
            <a:avLst/>
          </a:prstGeom>
        </p:spPr>
        <p:txBody>
          <a:bodyPr vert="horz" lIns="91440" tIns="45720" rIns="91440" bIns="45720" rtlCol="0" anchor="ctr">
            <a:no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lnSpc>
                <a:spcPct val="110000"/>
              </a:lnSpc>
              <a:spcBef>
                <a:spcPts val="800"/>
              </a:spcBef>
              <a:buNone/>
            </a:pPr>
            <a:r>
              <a:rPr lang="ar-SA" sz="2000" dirty="0">
                <a:solidFill>
                  <a:schemeClr val="tx1"/>
                </a:solidFill>
                <a:latin typeface="Calibri" panose="020F0502020204030204" pitchFamily="34" charset="0"/>
                <a:cs typeface="Calibri" panose="020F0502020204030204" pitchFamily="34" charset="0"/>
              </a:rPr>
              <a:t>المساعدة ال</a:t>
            </a:r>
            <a:r>
              <a:rPr lang="ar-EG" sz="2000" dirty="0">
                <a:solidFill>
                  <a:schemeClr val="tx1"/>
                </a:solidFill>
                <a:latin typeface="Calibri" panose="020F0502020204030204" pitchFamily="34" charset="0"/>
                <a:cs typeface="Calibri" panose="020F0502020204030204" pitchFamily="34" charset="0"/>
              </a:rPr>
              <a:t>عين</a:t>
            </a:r>
            <a:r>
              <a:rPr lang="ar-SA" sz="2000" dirty="0">
                <a:solidFill>
                  <a:schemeClr val="tx1"/>
                </a:solidFill>
                <a:latin typeface="Calibri" panose="020F0502020204030204" pitchFamily="34" charset="0"/>
                <a:cs typeface="Calibri" panose="020F0502020204030204" pitchFamily="34" charset="0"/>
              </a:rPr>
              <a:t>ية الأساسية</a:t>
            </a:r>
          </a:p>
        </p:txBody>
      </p:sp>
      <p:sp>
        <p:nvSpPr>
          <p:cNvPr id="64" name="Content Placeholder 7">
            <a:extLst>
              <a:ext uri="{FF2B5EF4-FFF2-40B4-BE49-F238E27FC236}">
                <a16:creationId xmlns:a16="http://schemas.microsoft.com/office/drawing/2014/main" id="{EB3D9984-69B0-8D45-8F1A-054CE3E4B5B3}"/>
              </a:ext>
            </a:extLst>
          </p:cNvPr>
          <p:cNvSpPr txBox="1">
            <a:spLocks/>
          </p:cNvSpPr>
          <p:nvPr/>
        </p:nvSpPr>
        <p:spPr>
          <a:xfrm>
            <a:off x="529597" y="4286803"/>
            <a:ext cx="2621741" cy="934117"/>
          </a:xfrm>
          <a:prstGeom prst="rect">
            <a:avLst/>
          </a:prstGeom>
        </p:spPr>
        <p:txBody>
          <a:bodyPr vert="horz" lIns="91440" tIns="45720" rIns="91440" bIns="45720" rtlCol="0" anchor="ctr">
            <a:no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lnSpc>
                <a:spcPct val="110000"/>
              </a:lnSpc>
              <a:spcBef>
                <a:spcPts val="800"/>
              </a:spcBef>
              <a:buNone/>
            </a:pPr>
            <a:r>
              <a:rPr lang="ar-EG" sz="2000" dirty="0">
                <a:solidFill>
                  <a:schemeClr val="tx1"/>
                </a:solidFill>
                <a:latin typeface="Calibri" panose="020F0502020204030204" pitchFamily="34" charset="0"/>
                <a:cs typeface="Calibri" panose="020F0502020204030204" pitchFamily="34" charset="0"/>
              </a:rPr>
              <a:t>دعم </a:t>
            </a:r>
            <a:r>
              <a:rPr lang="ar-SA" sz="2000" dirty="0">
                <a:solidFill>
                  <a:schemeClr val="tx1"/>
                </a:solidFill>
                <a:latin typeface="Calibri" panose="020F0502020204030204" pitchFamily="34" charset="0"/>
                <a:cs typeface="Calibri" panose="020F0502020204030204" pitchFamily="34" charset="0"/>
              </a:rPr>
              <a:t>الصحة العقلية والدعم النفسي </a:t>
            </a:r>
            <a:r>
              <a:rPr lang="ar-EG" sz="2000" dirty="0">
                <a:solidFill>
                  <a:schemeClr val="tx1"/>
                </a:solidFill>
                <a:latin typeface="Calibri" panose="020F0502020204030204" pitchFamily="34" charset="0"/>
                <a:cs typeface="Calibri" panose="020F0502020204030204" pitchFamily="34" charset="0"/>
              </a:rPr>
              <a:t>و</a:t>
            </a:r>
            <a:r>
              <a:rPr lang="ar-SA" sz="2000" dirty="0">
                <a:solidFill>
                  <a:schemeClr val="tx1"/>
                </a:solidFill>
                <a:latin typeface="Calibri" panose="020F0502020204030204" pitchFamily="34" charset="0"/>
                <a:cs typeface="Calibri" panose="020F0502020204030204" pitchFamily="34" charset="0"/>
              </a:rPr>
              <a:t>الاجتماعي</a:t>
            </a:r>
          </a:p>
        </p:txBody>
      </p:sp>
      <p:sp>
        <p:nvSpPr>
          <p:cNvPr id="65" name="Content Placeholder 7">
            <a:extLst>
              <a:ext uri="{FF2B5EF4-FFF2-40B4-BE49-F238E27FC236}">
                <a16:creationId xmlns:a16="http://schemas.microsoft.com/office/drawing/2014/main" id="{4108C941-218D-CA42-81D0-947A998EA6EE}"/>
              </a:ext>
            </a:extLst>
          </p:cNvPr>
          <p:cNvSpPr txBox="1">
            <a:spLocks/>
          </p:cNvSpPr>
          <p:nvPr/>
        </p:nvSpPr>
        <p:spPr>
          <a:xfrm>
            <a:off x="3976998" y="6349660"/>
            <a:ext cx="4147456" cy="422031"/>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ctr" rtl="1">
              <a:lnSpc>
                <a:spcPct val="110000"/>
              </a:lnSpc>
              <a:spcBef>
                <a:spcPts val="800"/>
              </a:spcBef>
              <a:buNone/>
            </a:pPr>
            <a:r>
              <a:rPr lang="ar-EG" sz="2000" dirty="0">
                <a:solidFill>
                  <a:schemeClr val="tx1"/>
                </a:solidFill>
                <a:latin typeface="Calibri" panose="020F0502020204030204" pitchFamily="34" charset="0"/>
                <a:cs typeface="Calibri" panose="020F0502020204030204" pitchFamily="34" charset="0"/>
              </a:rPr>
              <a:t>الاستجابة</a:t>
            </a:r>
            <a:r>
              <a:rPr lang="ar-SA" sz="2000" dirty="0">
                <a:solidFill>
                  <a:schemeClr val="tx1"/>
                </a:solidFill>
                <a:latin typeface="Calibri" panose="020F0502020204030204" pitchFamily="34" charset="0"/>
                <a:cs typeface="Calibri" panose="020F0502020204030204" pitchFamily="34" charset="0"/>
              </a:rPr>
              <a:t> القانوني</a:t>
            </a:r>
            <a:r>
              <a:rPr lang="ar-EG" sz="2000" dirty="0">
                <a:solidFill>
                  <a:schemeClr val="tx1"/>
                </a:solidFill>
                <a:latin typeface="Calibri" panose="020F0502020204030204" pitchFamily="34" charset="0"/>
                <a:cs typeface="Calibri" panose="020F0502020204030204" pitchFamily="34" charset="0"/>
              </a:rPr>
              <a:t>ة</a:t>
            </a:r>
            <a:r>
              <a:rPr lang="ar-001" sz="2000" dirty="0">
                <a:solidFill>
                  <a:schemeClr val="tx1"/>
                </a:solidFill>
                <a:latin typeface="Calibri" panose="020F0502020204030204" pitchFamily="34" charset="0"/>
                <a:cs typeface="Calibri" panose="020F0502020204030204" pitchFamily="34" charset="0"/>
              </a:rPr>
              <a:t>/</a:t>
            </a:r>
            <a:r>
              <a:rPr lang="ar-SA" sz="2000" dirty="0">
                <a:solidFill>
                  <a:schemeClr val="tx1"/>
                </a:solidFill>
                <a:latin typeface="Calibri" panose="020F0502020204030204" pitchFamily="34" charset="0"/>
                <a:cs typeface="Calibri" panose="020F0502020204030204" pitchFamily="34" charset="0"/>
              </a:rPr>
              <a:t>القضائي</a:t>
            </a:r>
            <a:r>
              <a:rPr lang="ar-EG" sz="2000" dirty="0">
                <a:solidFill>
                  <a:schemeClr val="tx1"/>
                </a:solidFill>
                <a:latin typeface="Calibri" panose="020F0502020204030204" pitchFamily="34" charset="0"/>
                <a:cs typeface="Calibri" panose="020F0502020204030204" pitchFamily="34" charset="0"/>
              </a:rPr>
              <a:t>ة</a:t>
            </a:r>
            <a:endParaRPr lang="ar-SA" sz="2000" dirty="0">
              <a:solidFill>
                <a:schemeClr val="tx1"/>
              </a:solidFill>
              <a:latin typeface="Calibri" panose="020F0502020204030204" pitchFamily="34" charset="0"/>
              <a:cs typeface="Calibri" panose="020F0502020204030204" pitchFamily="34" charset="0"/>
            </a:endParaRPr>
          </a:p>
        </p:txBody>
      </p:sp>
      <p:sp>
        <p:nvSpPr>
          <p:cNvPr id="66" name="Content Placeholder 7">
            <a:extLst>
              <a:ext uri="{FF2B5EF4-FFF2-40B4-BE49-F238E27FC236}">
                <a16:creationId xmlns:a16="http://schemas.microsoft.com/office/drawing/2014/main" id="{EAFF630C-F6B0-B542-9EC9-3299DE70ED25}"/>
              </a:ext>
            </a:extLst>
          </p:cNvPr>
          <p:cNvSpPr txBox="1">
            <a:spLocks/>
          </p:cNvSpPr>
          <p:nvPr/>
        </p:nvSpPr>
        <p:spPr>
          <a:xfrm>
            <a:off x="8961004" y="1897104"/>
            <a:ext cx="2296401" cy="791898"/>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lnSpc>
                <a:spcPct val="110000"/>
              </a:lnSpc>
              <a:spcBef>
                <a:spcPts val="800"/>
              </a:spcBef>
              <a:buNone/>
            </a:pPr>
            <a:r>
              <a:rPr lang="ar-SA" sz="2000" dirty="0">
                <a:solidFill>
                  <a:schemeClr val="tx1"/>
                </a:solidFill>
                <a:latin typeface="Calibri" panose="020F0502020204030204" pitchFamily="34" charset="0"/>
                <a:cs typeface="Calibri" panose="020F0502020204030204" pitchFamily="34" charset="0"/>
              </a:rPr>
              <a:t>الرعاية الطبية</a:t>
            </a:r>
          </a:p>
        </p:txBody>
      </p:sp>
      <p:sp>
        <p:nvSpPr>
          <p:cNvPr id="67" name="Content Placeholder 7">
            <a:extLst>
              <a:ext uri="{FF2B5EF4-FFF2-40B4-BE49-F238E27FC236}">
                <a16:creationId xmlns:a16="http://schemas.microsoft.com/office/drawing/2014/main" id="{C86100AC-8DC8-F34D-B479-1BF8CEB24CD3}"/>
              </a:ext>
            </a:extLst>
          </p:cNvPr>
          <p:cNvSpPr txBox="1">
            <a:spLocks/>
          </p:cNvSpPr>
          <p:nvPr/>
        </p:nvSpPr>
        <p:spPr>
          <a:xfrm>
            <a:off x="9095956" y="4374473"/>
            <a:ext cx="2064347" cy="857807"/>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lnSpc>
                <a:spcPct val="110000"/>
              </a:lnSpc>
              <a:spcBef>
                <a:spcPts val="800"/>
              </a:spcBef>
              <a:buNone/>
            </a:pPr>
            <a:r>
              <a:rPr lang="ar-SA" sz="2000" dirty="0">
                <a:solidFill>
                  <a:schemeClr val="tx1"/>
                </a:solidFill>
                <a:latin typeface="Calibri" panose="020F0502020204030204" pitchFamily="34" charset="0"/>
                <a:cs typeface="Calibri" panose="020F0502020204030204" pitchFamily="34" charset="0"/>
              </a:rPr>
              <a:t>السلامة والأمان</a:t>
            </a:r>
          </a:p>
        </p:txBody>
      </p:sp>
      <p:sp>
        <p:nvSpPr>
          <p:cNvPr id="69" name="Oval 68">
            <a:extLst>
              <a:ext uri="{FF2B5EF4-FFF2-40B4-BE49-F238E27FC236}">
                <a16:creationId xmlns:a16="http://schemas.microsoft.com/office/drawing/2014/main" id="{A0942F2E-3504-8741-8AAF-2E1411FAD789}"/>
              </a:ext>
            </a:extLst>
          </p:cNvPr>
          <p:cNvSpPr/>
          <p:nvPr/>
        </p:nvSpPr>
        <p:spPr>
          <a:xfrm>
            <a:off x="4954604" y="2462412"/>
            <a:ext cx="2288879" cy="2288879"/>
          </a:xfrm>
          <a:prstGeom prst="ellipse">
            <a:avLst/>
          </a:prstGeom>
          <a:noFill/>
          <a:ln w="127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FEEE1452-667C-674E-8580-F8AA667912B6}"/>
              </a:ext>
            </a:extLst>
          </p:cNvPr>
          <p:cNvPicPr>
            <a:picLocks noChangeAspect="1"/>
          </p:cNvPicPr>
          <p:nvPr/>
        </p:nvPicPr>
        <p:blipFill>
          <a:blip r:embed="rId8"/>
          <a:stretch>
            <a:fillRect/>
          </a:stretch>
        </p:blipFill>
        <p:spPr>
          <a:xfrm>
            <a:off x="7856538" y="1856558"/>
            <a:ext cx="930275" cy="877116"/>
          </a:xfrm>
          <a:prstGeom prst="rect">
            <a:avLst/>
          </a:prstGeom>
        </p:spPr>
      </p:pic>
      <p:pic>
        <p:nvPicPr>
          <p:cNvPr id="42" name="Graphic 41" descr="Open hand with solid fill">
            <a:extLst>
              <a:ext uri="{FF2B5EF4-FFF2-40B4-BE49-F238E27FC236}">
                <a16:creationId xmlns:a16="http://schemas.microsoft.com/office/drawing/2014/main" id="{E002618A-B743-9A4D-927E-CC0F9D69FFA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rot="788398">
            <a:off x="5444422" y="3297456"/>
            <a:ext cx="1292015" cy="1292015"/>
          </a:xfrm>
          <a:prstGeom prst="rect">
            <a:avLst/>
          </a:prstGeom>
        </p:spPr>
      </p:pic>
      <p:pic>
        <p:nvPicPr>
          <p:cNvPr id="43" name="Graphic 42" descr="Users with solid fill">
            <a:extLst>
              <a:ext uri="{FF2B5EF4-FFF2-40B4-BE49-F238E27FC236}">
                <a16:creationId xmlns:a16="http://schemas.microsoft.com/office/drawing/2014/main" id="{7CA1DD65-FD73-9044-BA4D-62ABCEC60BA8}"/>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684308" y="2928626"/>
            <a:ext cx="914400" cy="914400"/>
          </a:xfrm>
          <a:prstGeom prst="rect">
            <a:avLst/>
          </a:prstGeom>
        </p:spPr>
      </p:pic>
      <p:pic>
        <p:nvPicPr>
          <p:cNvPr id="25" name="Picture 24" descr="A picture containing text, handwear&#10;&#10;Description automatically generated">
            <a:extLst>
              <a:ext uri="{FF2B5EF4-FFF2-40B4-BE49-F238E27FC236}">
                <a16:creationId xmlns:a16="http://schemas.microsoft.com/office/drawing/2014/main" id="{3931CF88-8B64-AE45-8F7C-2AA8F326A747}"/>
              </a:ext>
            </a:extLst>
          </p:cNvPr>
          <p:cNvPicPr>
            <a:picLocks noChangeAspect="1"/>
          </p:cNvPicPr>
          <p:nvPr/>
        </p:nvPicPr>
        <p:blipFill>
          <a:blip r:embed="rId13"/>
          <a:stretch>
            <a:fillRect/>
          </a:stretch>
        </p:blipFill>
        <p:spPr>
          <a:xfrm>
            <a:off x="3350822" y="4408927"/>
            <a:ext cx="771473" cy="727389"/>
          </a:xfrm>
          <a:prstGeom prst="rect">
            <a:avLst/>
          </a:prstGeom>
        </p:spPr>
      </p:pic>
      <p:pic>
        <p:nvPicPr>
          <p:cNvPr id="27" name="Picture 26" descr="Icon&#10;&#10;Description automatically generated">
            <a:extLst>
              <a:ext uri="{FF2B5EF4-FFF2-40B4-BE49-F238E27FC236}">
                <a16:creationId xmlns:a16="http://schemas.microsoft.com/office/drawing/2014/main" id="{20CED2B4-A2DA-BB48-B4ED-CF7C20052261}"/>
              </a:ext>
            </a:extLst>
          </p:cNvPr>
          <p:cNvPicPr>
            <a:picLocks noChangeAspect="1"/>
          </p:cNvPicPr>
          <p:nvPr/>
        </p:nvPicPr>
        <p:blipFill>
          <a:blip r:embed="rId14"/>
          <a:stretch>
            <a:fillRect/>
          </a:stretch>
        </p:blipFill>
        <p:spPr>
          <a:xfrm>
            <a:off x="3381730" y="1931613"/>
            <a:ext cx="955600" cy="900994"/>
          </a:xfrm>
          <a:prstGeom prst="rect">
            <a:avLst/>
          </a:prstGeom>
        </p:spPr>
      </p:pic>
      <p:sp>
        <p:nvSpPr>
          <p:cNvPr id="30" name="Title 1">
            <a:extLst>
              <a:ext uri="{FF2B5EF4-FFF2-40B4-BE49-F238E27FC236}">
                <a16:creationId xmlns:a16="http://schemas.microsoft.com/office/drawing/2014/main" id="{313D9B19-168D-1C46-B31B-F24236ED1849}"/>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rgbClr val="19193B"/>
                </a:solidFill>
                <a:latin typeface="Calibri" panose="020F0502020204030204" pitchFamily="34" charset="0"/>
                <a:cs typeface="Calibri" panose="020F0502020204030204" pitchFamily="34" charset="0"/>
              </a:rPr>
              <a:t>الوحدة الثانية</a:t>
            </a:r>
            <a:endParaRPr lang="ar-001" sz="1400" b="1" cap="none" dirty="0">
              <a:solidFill>
                <a:srgbClr val="19193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006311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2DB90521-1981-9F40-A21E-3A3DD53D1684}"/>
              </a:ext>
            </a:extLst>
          </p:cNvPr>
          <p:cNvSpPr txBox="1">
            <a:spLocks/>
          </p:cNvSpPr>
          <p:nvPr/>
        </p:nvSpPr>
        <p:spPr>
          <a:xfrm>
            <a:off x="546467" y="711127"/>
            <a:ext cx="11029616" cy="637613"/>
          </a:xfrm>
          <a:prstGeom prst="rect">
            <a:avLst/>
          </a:prstGeom>
        </p:spPr>
        <p:txBody>
          <a:bodyPr vert="horz" lIns="91440" tIns="45720" rIns="91440" bIns="45720" rtlCol="0" anchor="b">
            <a:normAutofit fontScale="97500"/>
          </a:bodyPr>
          <a:lstStyle>
            <a:lvl1pPr algn="l" defTabSz="457200" rtl="0" eaLnBrk="1" latinLnBrk="0" hangingPunct="1">
              <a:spcBef>
                <a:spcPct val="0"/>
              </a:spcBef>
              <a:buNone/>
              <a:defRPr sz="3600" b="0" i="0" kern="1200" cap="all">
                <a:solidFill>
                  <a:schemeClr val="bg1"/>
                </a:solidFill>
                <a:latin typeface="Univers LT Pro 55" panose="020B0603020202020204" pitchFamily="34" charset="77"/>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3200" dirty="0">
                <a:latin typeface="Calibri" panose="020F0502020204030204" pitchFamily="34" charset="0"/>
                <a:cs typeface="Calibri" panose="020F0502020204030204" pitchFamily="34" charset="0"/>
              </a:rPr>
              <a:t>أنواع الخدمات</a:t>
            </a:r>
          </a:p>
        </p:txBody>
      </p:sp>
      <p:sp>
        <p:nvSpPr>
          <p:cNvPr id="4" name="Rectangle 3">
            <a:extLst>
              <a:ext uri="{FF2B5EF4-FFF2-40B4-BE49-F238E27FC236}">
                <a16:creationId xmlns:a16="http://schemas.microsoft.com/office/drawing/2014/main" id="{EB035497-C1B1-F449-B6FD-E8FE74D6EED8}"/>
              </a:ext>
            </a:extLst>
          </p:cNvPr>
          <p:cNvSpPr/>
          <p:nvPr/>
        </p:nvSpPr>
        <p:spPr>
          <a:xfrm>
            <a:off x="674567" y="1563547"/>
            <a:ext cx="2733122" cy="3914653"/>
          </a:xfrm>
          <a:prstGeom prst="rect">
            <a:avLst/>
          </a:prstGeom>
          <a:solidFill>
            <a:schemeClr val="bg1"/>
          </a:solidFill>
          <a:ln w="127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20" name="Rectangle 19">
            <a:extLst>
              <a:ext uri="{FF2B5EF4-FFF2-40B4-BE49-F238E27FC236}">
                <a16:creationId xmlns:a16="http://schemas.microsoft.com/office/drawing/2014/main" id="{1866D88E-E3BD-D245-9387-B0F71580739B}"/>
              </a:ext>
            </a:extLst>
          </p:cNvPr>
          <p:cNvSpPr/>
          <p:nvPr/>
        </p:nvSpPr>
        <p:spPr>
          <a:xfrm>
            <a:off x="3760303" y="1842680"/>
            <a:ext cx="4943431" cy="3914653"/>
          </a:xfrm>
          <a:prstGeom prst="rect">
            <a:avLst/>
          </a:prstGeom>
          <a:solidFill>
            <a:schemeClr val="bg1"/>
          </a:solidFill>
          <a:ln w="127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22" name="Content Placeholder 2">
            <a:extLst>
              <a:ext uri="{FF2B5EF4-FFF2-40B4-BE49-F238E27FC236}">
                <a16:creationId xmlns:a16="http://schemas.microsoft.com/office/drawing/2014/main" id="{8E5AB32B-1DCD-7D46-82E0-EF31CFBD947E}"/>
              </a:ext>
            </a:extLst>
          </p:cNvPr>
          <p:cNvSpPr txBox="1">
            <a:spLocks/>
          </p:cNvSpPr>
          <p:nvPr/>
        </p:nvSpPr>
        <p:spPr>
          <a:xfrm>
            <a:off x="726827" y="2664957"/>
            <a:ext cx="2680862" cy="3092375"/>
          </a:xfrm>
          <a:prstGeom prst="rect">
            <a:avLst/>
          </a:prstGeom>
        </p:spPr>
        <p:txBody>
          <a:bodyPr vert="horz" lIns="91440" tIns="45720" rIns="91440" bIns="45720" rtlCol="0" anchor="t" anchorCtr="0">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sz="1600" b="1" dirty="0">
                <a:solidFill>
                  <a:schemeClr val="tx1"/>
                </a:solidFill>
                <a:latin typeface="Calibri" panose="020F0502020204030204" pitchFamily="34" charset="0"/>
                <a:cs typeface="Calibri" panose="020F0502020204030204" pitchFamily="34" charset="0"/>
              </a:rPr>
              <a:t>السلامة</a:t>
            </a:r>
            <a:r>
              <a:rPr lang="ar-001" dirty="0">
                <a:latin typeface="Calibri" panose="020F0502020204030204" pitchFamily="34" charset="0"/>
                <a:cs typeface="Calibri" panose="020F0502020204030204" pitchFamily="34" charset="0"/>
              </a:rPr>
              <a:t> </a:t>
            </a:r>
          </a:p>
          <a:p>
            <a:pPr marL="0" indent="0" algn="r" rtl="1">
              <a:buNone/>
            </a:pPr>
            <a:r>
              <a:rPr lang="ar-SA" sz="1400" dirty="0">
                <a:solidFill>
                  <a:schemeClr val="tx1"/>
                </a:solidFill>
                <a:latin typeface="Calibri" panose="020F0502020204030204" pitchFamily="34" charset="0"/>
                <a:cs typeface="Calibri" panose="020F0502020204030204" pitchFamily="34" charset="0"/>
              </a:rPr>
              <a:t>تدابير السلامة أو الحماية الفورية للضحايا والشهود للتصدي ل</a:t>
            </a:r>
            <a:r>
              <a:rPr lang="ar-EG" sz="1400" dirty="0">
                <a:solidFill>
                  <a:schemeClr val="tx1"/>
                </a:solidFill>
                <a:latin typeface="Calibri" panose="020F0502020204030204" pitchFamily="34" charset="0"/>
                <a:cs typeface="Calibri" panose="020F0502020204030204" pitchFamily="34" charset="0"/>
              </a:rPr>
              <a:t>م</a:t>
            </a:r>
            <a:r>
              <a:rPr lang="ar-SA" sz="1400" dirty="0">
                <a:solidFill>
                  <a:schemeClr val="tx1"/>
                </a:solidFill>
                <a:latin typeface="Calibri" panose="020F0502020204030204" pitchFamily="34" charset="0"/>
                <a:cs typeface="Calibri" panose="020F0502020204030204" pitchFamily="34" charset="0"/>
              </a:rPr>
              <a:t>خ</a:t>
            </a:r>
            <a:r>
              <a:rPr lang="ar-EG" sz="1400" dirty="0">
                <a:solidFill>
                  <a:schemeClr val="tx1"/>
                </a:solidFill>
                <a:latin typeface="Calibri" panose="020F0502020204030204" pitchFamily="34" charset="0"/>
                <a:cs typeface="Calibri" panose="020F0502020204030204" pitchFamily="34" charset="0"/>
              </a:rPr>
              <a:t>ا</a:t>
            </a:r>
            <a:r>
              <a:rPr lang="ar-SA" sz="1400" dirty="0">
                <a:solidFill>
                  <a:schemeClr val="tx1"/>
                </a:solidFill>
                <a:latin typeface="Calibri" panose="020F0502020204030204" pitchFamily="34" charset="0"/>
                <a:cs typeface="Calibri" panose="020F0502020204030204" pitchFamily="34" charset="0"/>
              </a:rPr>
              <a:t>طر الانتقام أو المزيد من العنف، مثل تخطيط السلامة، والمأوى الآمن </a:t>
            </a:r>
            <a:r>
              <a:rPr lang="ar-EG" sz="1400" dirty="0">
                <a:solidFill>
                  <a:schemeClr val="tx1"/>
                </a:solidFill>
                <a:latin typeface="Calibri" panose="020F0502020204030204" pitchFamily="34" charset="0"/>
                <a:cs typeface="Calibri" panose="020F0502020204030204" pitchFamily="34" charset="0"/>
              </a:rPr>
              <a:t>(</a:t>
            </a:r>
            <a:r>
              <a:rPr lang="ar-SA" sz="1400" dirty="0">
                <a:solidFill>
                  <a:schemeClr val="tx1"/>
                </a:solidFill>
                <a:latin typeface="Calibri" panose="020F0502020204030204" pitchFamily="34" charset="0"/>
                <a:cs typeface="Calibri" panose="020F0502020204030204" pitchFamily="34" charset="0"/>
              </a:rPr>
              <a:t>أي المكان الذي يوفر السلامة المؤقتة للأفراد الفارين من </a:t>
            </a:r>
            <a:r>
              <a:rPr lang="ar-EG" sz="1400" dirty="0">
                <a:solidFill>
                  <a:schemeClr val="tx1"/>
                </a:solidFill>
                <a:latin typeface="Calibri" panose="020F0502020204030204" pitchFamily="34" charset="0"/>
                <a:cs typeface="Calibri" panose="020F0502020204030204" pitchFamily="34" charset="0"/>
              </a:rPr>
              <a:t>الأذى)</a:t>
            </a:r>
            <a:r>
              <a:rPr lang="ar-SA" sz="1400" dirty="0">
                <a:solidFill>
                  <a:schemeClr val="tx1"/>
                </a:solidFill>
                <a:latin typeface="Calibri" panose="020F0502020204030204" pitchFamily="34" charset="0"/>
                <a:cs typeface="Calibri" panose="020F0502020204030204" pitchFamily="34" charset="0"/>
              </a:rPr>
              <a:t>، ودعم إعادة التوطين</a:t>
            </a:r>
            <a:r>
              <a:rPr lang="ar-001" sz="1400" dirty="0">
                <a:solidFill>
                  <a:schemeClr val="tx1"/>
                </a:solidFill>
                <a:latin typeface="Calibri" panose="020F0502020204030204" pitchFamily="34" charset="0"/>
                <a:cs typeface="Calibri" panose="020F0502020204030204" pitchFamily="34" charset="0"/>
              </a:rPr>
              <a:t>.</a:t>
            </a:r>
          </a:p>
        </p:txBody>
      </p:sp>
      <p:sp>
        <p:nvSpPr>
          <p:cNvPr id="23" name="Content Placeholder 2">
            <a:extLst>
              <a:ext uri="{FF2B5EF4-FFF2-40B4-BE49-F238E27FC236}">
                <a16:creationId xmlns:a16="http://schemas.microsoft.com/office/drawing/2014/main" id="{807E744C-0A0A-464C-B922-4ECA8B2847EF}"/>
              </a:ext>
            </a:extLst>
          </p:cNvPr>
          <p:cNvSpPr txBox="1">
            <a:spLocks/>
          </p:cNvSpPr>
          <p:nvPr/>
        </p:nvSpPr>
        <p:spPr>
          <a:xfrm>
            <a:off x="3991888" y="2664958"/>
            <a:ext cx="4423979" cy="3259957"/>
          </a:xfrm>
          <a:prstGeom prst="rect">
            <a:avLst/>
          </a:prstGeom>
        </p:spPr>
        <p:txBody>
          <a:bodyPr vert="horz" lIns="91440" tIns="45720" rIns="91440" bIns="45720" rtlCol="0" anchor="t" anchorCtr="0">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sz="1700" b="1" dirty="0">
                <a:solidFill>
                  <a:schemeClr val="tx1"/>
                </a:solidFill>
                <a:latin typeface="Calibri" panose="020F0502020204030204" pitchFamily="34" charset="0"/>
                <a:cs typeface="Calibri" panose="020F0502020204030204" pitchFamily="34" charset="0"/>
              </a:rPr>
              <a:t>الرعاية الطبية</a:t>
            </a:r>
            <a:br>
              <a:rPr dirty="0">
                <a:latin typeface="Calibri" panose="020F0502020204030204" pitchFamily="34" charset="0"/>
                <a:cs typeface="Calibri" panose="020F0502020204030204" pitchFamily="34" charset="0"/>
              </a:rPr>
            </a:br>
            <a:r>
              <a:rPr lang="ar-EG" sz="1400" i="1" dirty="0">
                <a:solidFill>
                  <a:schemeClr val="tx1"/>
                </a:solidFill>
                <a:latin typeface="Calibri" panose="020F0502020204030204" pitchFamily="34" charset="0"/>
                <a:cs typeface="Calibri" panose="020F0502020204030204" pitchFamily="34" charset="0"/>
              </a:rPr>
              <a:t>(ب</a:t>
            </a:r>
            <a:r>
              <a:rPr lang="ar-SA" sz="1400" i="1" dirty="0">
                <a:solidFill>
                  <a:schemeClr val="tx1"/>
                </a:solidFill>
                <a:latin typeface="Calibri" panose="020F0502020204030204" pitchFamily="34" charset="0"/>
                <a:cs typeface="Calibri" panose="020F0502020204030204" pitchFamily="34" charset="0"/>
              </a:rPr>
              <a:t>ما في ذلك الإدارة السريرية ل</a:t>
            </a:r>
            <a:r>
              <a:rPr lang="ar-EG" sz="1400" i="1" dirty="0">
                <a:solidFill>
                  <a:schemeClr val="tx1"/>
                </a:solidFill>
                <a:latin typeface="Calibri" panose="020F0502020204030204" pitchFamily="34" charset="0"/>
                <a:cs typeface="Calibri" panose="020F0502020204030204" pitchFamily="34" charset="0"/>
              </a:rPr>
              <a:t>حالات ا</a:t>
            </a:r>
            <a:r>
              <a:rPr lang="ar-SA" sz="1400" i="1" dirty="0">
                <a:solidFill>
                  <a:schemeClr val="tx1"/>
                </a:solidFill>
                <a:latin typeface="Calibri" panose="020F0502020204030204" pitchFamily="34" charset="0"/>
                <a:cs typeface="Calibri" panose="020F0502020204030204" pitchFamily="34" charset="0"/>
              </a:rPr>
              <a:t>لاغتصاب</a:t>
            </a:r>
            <a:r>
              <a:rPr lang="ar-EG" sz="1400" i="1" dirty="0">
                <a:solidFill>
                  <a:schemeClr val="tx1"/>
                </a:solidFill>
                <a:latin typeface="Calibri" panose="020F0502020204030204" pitchFamily="34" charset="0"/>
                <a:cs typeface="Calibri" panose="020F0502020204030204" pitchFamily="34" charset="0"/>
              </a:rPr>
              <a:t>)</a:t>
            </a:r>
            <a:endParaRPr lang="ar-001" sz="1400" i="1" dirty="0">
              <a:solidFill>
                <a:schemeClr val="tx1"/>
              </a:solidFill>
              <a:latin typeface="Calibri" panose="020F0502020204030204" pitchFamily="34" charset="0"/>
              <a:cs typeface="Calibri" panose="020F0502020204030204" pitchFamily="34" charset="0"/>
            </a:endParaRPr>
          </a:p>
          <a:p>
            <a:pPr marL="0" indent="0" algn="r" rtl="1">
              <a:buNone/>
            </a:pPr>
            <a:r>
              <a:rPr lang="ar-SA" sz="1400" dirty="0">
                <a:solidFill>
                  <a:schemeClr val="tx1"/>
                </a:solidFill>
                <a:latin typeface="Calibri" panose="020F0502020204030204" pitchFamily="34" charset="0"/>
                <a:cs typeface="Calibri" panose="020F0502020204030204" pitchFamily="34" charset="0"/>
              </a:rPr>
              <a:t>الاستجابة الطبية الفورية لعلاج الإصابات، وإ</a:t>
            </a:r>
            <a:r>
              <a:rPr lang="ar-EG" sz="1400" dirty="0">
                <a:solidFill>
                  <a:schemeClr val="tx1"/>
                </a:solidFill>
                <a:latin typeface="Calibri" panose="020F0502020204030204" pitchFamily="34" charset="0"/>
                <a:cs typeface="Calibri" panose="020F0502020204030204" pitchFamily="34" charset="0"/>
              </a:rPr>
              <a:t>عطاء</a:t>
            </a:r>
            <a:r>
              <a:rPr lang="ar-SA" sz="1400" dirty="0">
                <a:solidFill>
                  <a:schemeClr val="tx1"/>
                </a:solidFill>
                <a:latin typeface="Calibri" panose="020F0502020204030204" pitchFamily="34" charset="0"/>
                <a:cs typeface="Calibri" panose="020F0502020204030204" pitchFamily="34" charset="0"/>
              </a:rPr>
              <a:t> الأدوية </a:t>
            </a:r>
            <a:r>
              <a:rPr lang="ar-EG" sz="1400" dirty="0">
                <a:solidFill>
                  <a:schemeClr val="tx1"/>
                </a:solidFill>
                <a:latin typeface="Calibri" panose="020F0502020204030204" pitchFamily="34" charset="0"/>
                <a:cs typeface="Calibri" panose="020F0502020204030204" pitchFamily="34" charset="0"/>
              </a:rPr>
              <a:t>للوقاية من</a:t>
            </a:r>
            <a:r>
              <a:rPr lang="ar-SA" sz="1400" dirty="0">
                <a:solidFill>
                  <a:schemeClr val="tx1"/>
                </a:solidFill>
                <a:latin typeface="Calibri" panose="020F0502020204030204" pitchFamily="34" charset="0"/>
                <a:cs typeface="Calibri" panose="020F0502020204030204" pitchFamily="34" charset="0"/>
              </a:rPr>
              <a:t> الأمراض</a:t>
            </a:r>
            <a:r>
              <a:rPr lang="ar-EG" sz="1400" dirty="0">
                <a:solidFill>
                  <a:schemeClr val="tx1"/>
                </a:solidFill>
                <a:latin typeface="Calibri" panose="020F0502020204030204" pitchFamily="34" charset="0"/>
                <a:cs typeface="Calibri" panose="020F0502020204030204" pitchFamily="34" charset="0"/>
              </a:rPr>
              <a:t> </a:t>
            </a:r>
            <a:r>
              <a:rPr lang="ar-SA" sz="1400" dirty="0">
                <a:solidFill>
                  <a:schemeClr val="tx1"/>
                </a:solidFill>
                <a:latin typeface="Calibri" panose="020F0502020204030204" pitchFamily="34" charset="0"/>
                <a:cs typeface="Calibri" panose="020F0502020204030204" pitchFamily="34" charset="0"/>
              </a:rPr>
              <a:t>أو علاج</a:t>
            </a:r>
            <a:r>
              <a:rPr lang="ar-EG" sz="1400" dirty="0">
                <a:solidFill>
                  <a:schemeClr val="tx1"/>
                </a:solidFill>
                <a:latin typeface="Calibri" panose="020F0502020204030204" pitchFamily="34" charset="0"/>
                <a:cs typeface="Calibri" panose="020F0502020204030204" pitchFamily="34" charset="0"/>
              </a:rPr>
              <a:t>ها</a:t>
            </a:r>
            <a:r>
              <a:rPr lang="ar-SA" sz="1400" dirty="0">
                <a:solidFill>
                  <a:schemeClr val="tx1"/>
                </a:solidFill>
                <a:latin typeface="Calibri" panose="020F0502020204030204" pitchFamily="34" charset="0"/>
                <a:cs typeface="Calibri" panose="020F0502020204030204" pitchFamily="34" charset="0"/>
              </a:rPr>
              <a:t>، ومنع الحمل غير المرغوب فيه</a:t>
            </a:r>
            <a:r>
              <a:rPr lang="ar-EG" sz="1400" dirty="0">
                <a:solidFill>
                  <a:schemeClr val="tx1"/>
                </a:solidFill>
                <a:latin typeface="Calibri" panose="020F0502020204030204" pitchFamily="34" charset="0"/>
                <a:cs typeface="Calibri" panose="020F0502020204030204" pitchFamily="34" charset="0"/>
              </a:rPr>
              <a:t>. وينبغي إتاحة </a:t>
            </a:r>
            <a:r>
              <a:rPr lang="ar-SA" sz="1400" dirty="0">
                <a:solidFill>
                  <a:schemeClr val="tx1"/>
                </a:solidFill>
                <a:latin typeface="Calibri" panose="020F0502020204030204" pitchFamily="34" charset="0"/>
                <a:cs typeface="Calibri" panose="020F0502020204030204" pitchFamily="34" charset="0"/>
              </a:rPr>
              <a:t>العلاج في غضون </a:t>
            </a:r>
            <a:r>
              <a:rPr lang="ar-001" sz="1400" dirty="0">
                <a:solidFill>
                  <a:schemeClr val="tx1"/>
                </a:solidFill>
                <a:latin typeface="Calibri" panose="020F0502020204030204" pitchFamily="34" charset="0"/>
                <a:cs typeface="Calibri" panose="020F0502020204030204" pitchFamily="34" charset="0"/>
              </a:rPr>
              <a:t>72</a:t>
            </a:r>
            <a:r>
              <a:rPr lang="ar-SA" sz="1400" dirty="0">
                <a:solidFill>
                  <a:schemeClr val="tx1"/>
                </a:solidFill>
                <a:latin typeface="Calibri" panose="020F0502020204030204" pitchFamily="34" charset="0"/>
                <a:cs typeface="Calibri" panose="020F0502020204030204" pitchFamily="34" charset="0"/>
              </a:rPr>
              <a:t> ساعة، وخاصة لإدارة الوقاية بعد التعرض لفيروس نقص المناعة البشرية أو منع الحمل في حالات الطوارئ؛ وقد يأتي الناجون بعد أكثر من 72 ساعة بكثير ويكونون ما زالوا في حاجة إلى العلاج. وتشمل الإدارة السريرية لحالات الاغتصاب تقديم العلاج والمشورة والمتابعة بالرعاية، فضلا</a:t>
            </a:r>
            <a:r>
              <a:rPr lang="ar-EG" sz="1400" dirty="0">
                <a:solidFill>
                  <a:schemeClr val="tx1"/>
                </a:solidFill>
                <a:latin typeface="Calibri" panose="020F0502020204030204" pitchFamily="34" charset="0"/>
                <a:cs typeface="Calibri" panose="020F0502020204030204" pitchFamily="34" charset="0"/>
              </a:rPr>
              <a:t>ً</a:t>
            </a:r>
            <a:r>
              <a:rPr lang="ar-SA" sz="1400" dirty="0">
                <a:solidFill>
                  <a:schemeClr val="tx1"/>
                </a:solidFill>
                <a:latin typeface="Calibri" panose="020F0502020204030204" pitchFamily="34" charset="0"/>
                <a:cs typeface="Calibri" panose="020F0502020204030204" pitchFamily="34" charset="0"/>
              </a:rPr>
              <a:t> عن جمع الأدلة الشرعية وتقديم الشهادات الطبية</a:t>
            </a:r>
            <a:endParaRPr lang="ar-001" sz="1400" dirty="0">
              <a:solidFill>
                <a:schemeClr val="tx1"/>
              </a:solidFill>
              <a:latin typeface="Calibri" panose="020F0502020204030204" pitchFamily="34" charset="0"/>
              <a:cs typeface="Calibri" panose="020F0502020204030204" pitchFamily="34" charset="0"/>
            </a:endParaRPr>
          </a:p>
        </p:txBody>
      </p:sp>
      <p:sp>
        <p:nvSpPr>
          <p:cNvPr id="29" name="Rectangle 28">
            <a:extLst>
              <a:ext uri="{FF2B5EF4-FFF2-40B4-BE49-F238E27FC236}">
                <a16:creationId xmlns:a16="http://schemas.microsoft.com/office/drawing/2014/main" id="{E1025155-D0B3-5540-AE33-2CE6C53978A0}"/>
              </a:ext>
            </a:extLst>
          </p:cNvPr>
          <p:cNvSpPr/>
          <p:nvPr/>
        </p:nvSpPr>
        <p:spPr>
          <a:xfrm>
            <a:off x="9000066" y="1842680"/>
            <a:ext cx="2733122" cy="3914653"/>
          </a:xfrm>
          <a:prstGeom prst="rect">
            <a:avLst/>
          </a:prstGeom>
          <a:solidFill>
            <a:schemeClr val="bg1"/>
          </a:solidFill>
          <a:ln w="127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31" name="Content Placeholder 2">
            <a:extLst>
              <a:ext uri="{FF2B5EF4-FFF2-40B4-BE49-F238E27FC236}">
                <a16:creationId xmlns:a16="http://schemas.microsoft.com/office/drawing/2014/main" id="{EBA342CB-6B2C-694E-ABDC-376F6EAD26DC}"/>
              </a:ext>
            </a:extLst>
          </p:cNvPr>
          <p:cNvSpPr txBox="1">
            <a:spLocks/>
          </p:cNvSpPr>
          <p:nvPr/>
        </p:nvSpPr>
        <p:spPr>
          <a:xfrm>
            <a:off x="9172444" y="2664958"/>
            <a:ext cx="2292729" cy="1998715"/>
          </a:xfrm>
          <a:prstGeom prst="rect">
            <a:avLst/>
          </a:prstGeom>
        </p:spPr>
        <p:txBody>
          <a:bodyPr vert="horz" lIns="91440" tIns="45720" rIns="91440" bIns="45720" rtlCol="0" anchor="t" anchorCtr="0">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sz="1600" b="1" dirty="0">
                <a:solidFill>
                  <a:schemeClr val="tx1"/>
                </a:solidFill>
                <a:latin typeface="Calibri" panose="020F0502020204030204" pitchFamily="34" charset="0"/>
                <a:cs typeface="Calibri" panose="020F0502020204030204" pitchFamily="34" charset="0"/>
              </a:rPr>
              <a:t>مجموعات</a:t>
            </a:r>
            <a:r>
              <a:rPr lang="ar-EG" sz="1600" b="1" dirty="0">
                <a:solidFill>
                  <a:schemeClr val="tx1"/>
                </a:solidFill>
                <a:latin typeface="Calibri" panose="020F0502020204030204" pitchFamily="34" charset="0"/>
                <a:cs typeface="Calibri" panose="020F0502020204030204" pitchFamily="34" charset="0"/>
              </a:rPr>
              <a:t> أدوات حفظ</a:t>
            </a:r>
            <a:r>
              <a:rPr lang="ar-SA" sz="1600" b="1" dirty="0">
                <a:solidFill>
                  <a:schemeClr val="tx1"/>
                </a:solidFill>
                <a:latin typeface="Calibri" panose="020F0502020204030204" pitchFamily="34" charset="0"/>
                <a:cs typeface="Calibri" panose="020F0502020204030204" pitchFamily="34" charset="0"/>
              </a:rPr>
              <a:t> الكرامة</a:t>
            </a:r>
            <a:r>
              <a:rPr lang="ar-001" dirty="0">
                <a:latin typeface="Calibri" panose="020F0502020204030204" pitchFamily="34" charset="0"/>
                <a:cs typeface="Calibri" panose="020F0502020204030204" pitchFamily="34" charset="0"/>
              </a:rPr>
              <a:t> </a:t>
            </a:r>
            <a:r>
              <a:rPr lang="ar-EG" dirty="0">
                <a:latin typeface="Calibri" panose="020F0502020204030204" pitchFamily="34" charset="0"/>
                <a:cs typeface="Calibri" panose="020F0502020204030204" pitchFamily="34" charset="0"/>
              </a:rPr>
              <a:t>للإناث</a:t>
            </a:r>
            <a:endParaRPr lang="ar-001" dirty="0">
              <a:latin typeface="Calibri" panose="020F0502020204030204" pitchFamily="34" charset="0"/>
              <a:cs typeface="Calibri" panose="020F0502020204030204" pitchFamily="34" charset="0"/>
            </a:endParaRPr>
          </a:p>
          <a:p>
            <a:pPr marL="0" indent="0" algn="r" rtl="1">
              <a:buNone/>
            </a:pPr>
            <a:r>
              <a:rPr lang="ar-SA" sz="1400" dirty="0">
                <a:solidFill>
                  <a:schemeClr val="tx1"/>
                </a:solidFill>
                <a:latin typeface="Calibri" panose="020F0502020204030204" pitchFamily="34" charset="0"/>
                <a:cs typeface="Calibri" panose="020F0502020204030204" pitchFamily="34" charset="0"/>
              </a:rPr>
              <a:t>تقدم عادة مجموعات مواد الكرامة للنساء والفتيات وتتضمن </a:t>
            </a:r>
            <a:r>
              <a:rPr lang="ar-EG" sz="1400" dirty="0">
                <a:solidFill>
                  <a:schemeClr val="tx1"/>
                </a:solidFill>
                <a:latin typeface="Calibri" panose="020F0502020204030204" pitchFamily="34" charset="0"/>
                <a:cs typeface="Calibri" panose="020F0502020204030204" pitchFamily="34" charset="0"/>
              </a:rPr>
              <a:t>مستلزمات</a:t>
            </a:r>
            <a:r>
              <a:rPr lang="ar-SA" sz="1400" dirty="0">
                <a:solidFill>
                  <a:schemeClr val="tx1"/>
                </a:solidFill>
                <a:latin typeface="Calibri" panose="020F0502020204030204" pitchFamily="34" charset="0"/>
                <a:cs typeface="Calibri" panose="020F0502020204030204" pitchFamily="34" charset="0"/>
              </a:rPr>
              <a:t> النظافة </a:t>
            </a:r>
            <a:r>
              <a:rPr lang="ar-EG" sz="1400" dirty="0">
                <a:solidFill>
                  <a:schemeClr val="tx1"/>
                </a:solidFill>
                <a:latin typeface="Calibri" panose="020F0502020204030204" pitchFamily="34" charset="0"/>
                <a:cs typeface="Calibri" panose="020F0502020204030204" pitchFamily="34" charset="0"/>
              </a:rPr>
              <a:t>الصحية</a:t>
            </a:r>
            <a:r>
              <a:rPr lang="ar-SA" sz="1400" dirty="0">
                <a:solidFill>
                  <a:schemeClr val="tx1"/>
                </a:solidFill>
                <a:latin typeface="Calibri" panose="020F0502020204030204" pitchFamily="34" charset="0"/>
                <a:cs typeface="Calibri" panose="020F0502020204030204" pitchFamily="34" charset="0"/>
              </a:rPr>
              <a:t> العادية ومعلومات عن الخدمات المتاحة في</a:t>
            </a:r>
            <a:r>
              <a:rPr lang="ar-EG" sz="1400" dirty="0">
                <a:solidFill>
                  <a:schemeClr val="tx1"/>
                </a:solidFill>
                <a:latin typeface="Calibri" panose="020F0502020204030204" pitchFamily="34" charset="0"/>
                <a:cs typeface="Calibri" panose="020F0502020204030204" pitchFamily="34" charset="0"/>
              </a:rPr>
              <a:t>ما يتصل ب</a:t>
            </a:r>
            <a:r>
              <a:rPr lang="ar-SA" sz="1400" dirty="0">
                <a:solidFill>
                  <a:schemeClr val="tx1"/>
                </a:solidFill>
                <a:latin typeface="Calibri" panose="020F0502020204030204" pitchFamily="34" charset="0"/>
                <a:cs typeface="Calibri" panose="020F0502020204030204" pitchFamily="34" charset="0"/>
              </a:rPr>
              <a:t>العنف القائم على النوع الاجتماعي</a:t>
            </a:r>
            <a:r>
              <a:rPr lang="ar-001" sz="1400" dirty="0">
                <a:solidFill>
                  <a:schemeClr val="tx1"/>
                </a:solidFill>
                <a:latin typeface="Calibri" panose="020F0502020204030204" pitchFamily="34" charset="0"/>
                <a:cs typeface="Calibri" panose="020F0502020204030204" pitchFamily="34" charset="0"/>
              </a:rPr>
              <a:t>.</a:t>
            </a:r>
          </a:p>
        </p:txBody>
      </p:sp>
      <p:pic>
        <p:nvPicPr>
          <p:cNvPr id="33" name="Graphic 32" descr="Shield Tick with solid fill">
            <a:extLst>
              <a:ext uri="{FF2B5EF4-FFF2-40B4-BE49-F238E27FC236}">
                <a16:creationId xmlns:a16="http://schemas.microsoft.com/office/drawing/2014/main" id="{3597F909-26CC-CE43-8266-E9E3B6C40D06}"/>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95040" y="1960102"/>
            <a:ext cx="644265" cy="644265"/>
          </a:xfrm>
          <a:prstGeom prst="rect">
            <a:avLst/>
          </a:prstGeom>
        </p:spPr>
      </p:pic>
      <p:pic>
        <p:nvPicPr>
          <p:cNvPr id="6" name="Graphic 5" descr="Group of women with solid fill">
            <a:extLst>
              <a:ext uri="{FF2B5EF4-FFF2-40B4-BE49-F238E27FC236}">
                <a16:creationId xmlns:a16="http://schemas.microsoft.com/office/drawing/2014/main" id="{1DA002DB-3634-C24F-8939-DEBA38993F1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211733" y="1930400"/>
            <a:ext cx="736600" cy="736600"/>
          </a:xfrm>
          <a:prstGeom prst="rect">
            <a:avLst/>
          </a:prstGeom>
        </p:spPr>
      </p:pic>
      <p:sp>
        <p:nvSpPr>
          <p:cNvPr id="14" name="Title 1">
            <a:extLst>
              <a:ext uri="{FF2B5EF4-FFF2-40B4-BE49-F238E27FC236}">
                <a16:creationId xmlns:a16="http://schemas.microsoft.com/office/drawing/2014/main" id="{029527F7-EEA9-C944-BBB2-C5EBD0E2FB56}"/>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rgbClr val="19193B"/>
                </a:solidFill>
                <a:latin typeface="Calibri" panose="020F0502020204030204" pitchFamily="34" charset="0"/>
                <a:cs typeface="Calibri" panose="020F0502020204030204" pitchFamily="34" charset="0"/>
              </a:rPr>
              <a:t>الوحدة الثانية</a:t>
            </a:r>
            <a:endParaRPr lang="ar-001" sz="1400" b="1" cap="none" dirty="0">
              <a:solidFill>
                <a:srgbClr val="19193B"/>
              </a:solidFill>
              <a:latin typeface="Calibri" panose="020F0502020204030204" pitchFamily="34" charset="0"/>
              <a:cs typeface="Calibri" panose="020F0502020204030204" pitchFamily="34" charset="0"/>
            </a:endParaRPr>
          </a:p>
        </p:txBody>
      </p:sp>
      <p:pic>
        <p:nvPicPr>
          <p:cNvPr id="16" name="Picture 15">
            <a:extLst>
              <a:ext uri="{FF2B5EF4-FFF2-40B4-BE49-F238E27FC236}">
                <a16:creationId xmlns:a16="http://schemas.microsoft.com/office/drawing/2014/main" id="{D60160B3-15F8-4B46-A863-232156796C88}"/>
              </a:ext>
            </a:extLst>
          </p:cNvPr>
          <p:cNvPicPr>
            <a:picLocks noChangeAspect="1"/>
          </p:cNvPicPr>
          <p:nvPr/>
        </p:nvPicPr>
        <p:blipFill>
          <a:blip r:embed="rId7"/>
          <a:stretch>
            <a:fillRect/>
          </a:stretch>
        </p:blipFill>
        <p:spPr>
          <a:xfrm>
            <a:off x="3894138" y="1856558"/>
            <a:ext cx="930275" cy="877116"/>
          </a:xfrm>
          <a:prstGeom prst="rect">
            <a:avLst/>
          </a:prstGeom>
        </p:spPr>
      </p:pic>
    </p:spTree>
    <p:extLst>
      <p:ext uri="{BB962C8B-B14F-4D97-AF65-F5344CB8AC3E}">
        <p14:creationId xmlns:p14="http://schemas.microsoft.com/office/powerpoint/2010/main" val="36797278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2DB90521-1981-9F40-A21E-3A3DD53D1684}"/>
              </a:ext>
            </a:extLst>
          </p:cNvPr>
          <p:cNvSpPr txBox="1">
            <a:spLocks/>
          </p:cNvSpPr>
          <p:nvPr/>
        </p:nvSpPr>
        <p:spPr>
          <a:xfrm>
            <a:off x="546467" y="711127"/>
            <a:ext cx="11029616" cy="637613"/>
          </a:xfrm>
          <a:prstGeom prst="rect">
            <a:avLst/>
          </a:prstGeom>
        </p:spPr>
        <p:txBody>
          <a:bodyPr vert="horz" lIns="91440" tIns="45720" rIns="91440" bIns="45720" rtlCol="0" anchor="b">
            <a:normAutofit fontScale="97500"/>
          </a:bodyPr>
          <a:lstStyle>
            <a:lvl1pPr algn="l" defTabSz="457200" rtl="0" eaLnBrk="1" latinLnBrk="0" hangingPunct="1">
              <a:spcBef>
                <a:spcPct val="0"/>
              </a:spcBef>
              <a:buNone/>
              <a:defRPr sz="3600" b="0" i="0" kern="1200" cap="all">
                <a:solidFill>
                  <a:schemeClr val="bg1"/>
                </a:solidFill>
                <a:latin typeface="Univers LT Pro 55" panose="020B0603020202020204" pitchFamily="34" charset="77"/>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3200" dirty="0">
                <a:latin typeface="Calibri" panose="020F0502020204030204" pitchFamily="34" charset="0"/>
                <a:cs typeface="Calibri" panose="020F0502020204030204" pitchFamily="34" charset="0"/>
              </a:rPr>
              <a:t>أنواع الخدمات</a:t>
            </a:r>
          </a:p>
        </p:txBody>
      </p:sp>
      <p:sp>
        <p:nvSpPr>
          <p:cNvPr id="4" name="Rectangle 3">
            <a:extLst>
              <a:ext uri="{FF2B5EF4-FFF2-40B4-BE49-F238E27FC236}">
                <a16:creationId xmlns:a16="http://schemas.microsoft.com/office/drawing/2014/main" id="{EB035497-C1B1-F449-B6FD-E8FE74D6EED8}"/>
              </a:ext>
            </a:extLst>
          </p:cNvPr>
          <p:cNvSpPr/>
          <p:nvPr/>
        </p:nvSpPr>
        <p:spPr>
          <a:xfrm>
            <a:off x="719527" y="1761400"/>
            <a:ext cx="2938073" cy="4659720"/>
          </a:xfrm>
          <a:prstGeom prst="rect">
            <a:avLst/>
          </a:prstGeom>
          <a:solidFill>
            <a:schemeClr val="bg1"/>
          </a:solidFill>
          <a:ln w="127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20" name="Rectangle 19">
            <a:extLst>
              <a:ext uri="{FF2B5EF4-FFF2-40B4-BE49-F238E27FC236}">
                <a16:creationId xmlns:a16="http://schemas.microsoft.com/office/drawing/2014/main" id="{1866D88E-E3BD-D245-9387-B0F71580739B}"/>
              </a:ext>
            </a:extLst>
          </p:cNvPr>
          <p:cNvSpPr/>
          <p:nvPr/>
        </p:nvSpPr>
        <p:spPr>
          <a:xfrm>
            <a:off x="3878838" y="1761401"/>
            <a:ext cx="5095831" cy="2322919"/>
          </a:xfrm>
          <a:prstGeom prst="rect">
            <a:avLst/>
          </a:prstGeom>
          <a:solidFill>
            <a:schemeClr val="bg1"/>
          </a:solidFill>
          <a:ln w="127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22" name="Content Placeholder 2">
            <a:extLst>
              <a:ext uri="{FF2B5EF4-FFF2-40B4-BE49-F238E27FC236}">
                <a16:creationId xmlns:a16="http://schemas.microsoft.com/office/drawing/2014/main" id="{8E5AB32B-1DCD-7D46-82E0-EF31CFBD947E}"/>
              </a:ext>
            </a:extLst>
          </p:cNvPr>
          <p:cNvSpPr txBox="1">
            <a:spLocks/>
          </p:cNvSpPr>
          <p:nvPr/>
        </p:nvSpPr>
        <p:spPr>
          <a:xfrm>
            <a:off x="858039" y="2566745"/>
            <a:ext cx="2613295" cy="3752776"/>
          </a:xfrm>
          <a:prstGeom prst="rect">
            <a:avLst/>
          </a:prstGeom>
        </p:spPr>
        <p:txBody>
          <a:bodyPr vert="horz" lIns="91440" tIns="45720" rIns="91440" bIns="45720" rtlCol="0" anchor="t" anchorCtr="0">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EG" sz="1600" b="1" dirty="0">
                <a:solidFill>
                  <a:schemeClr val="tx1"/>
                </a:solidFill>
                <a:latin typeface="Calibri" panose="020F0502020204030204" pitchFamily="34" charset="0"/>
                <a:cs typeface="Calibri" panose="020F0502020204030204" pitchFamily="34" charset="0"/>
              </a:rPr>
              <a:t>دعم </a:t>
            </a:r>
            <a:r>
              <a:rPr lang="ar-SA" sz="1600" b="1" dirty="0">
                <a:solidFill>
                  <a:schemeClr val="tx1"/>
                </a:solidFill>
                <a:latin typeface="Calibri" panose="020F0502020204030204" pitchFamily="34" charset="0"/>
                <a:cs typeface="Calibri" panose="020F0502020204030204" pitchFamily="34" charset="0"/>
              </a:rPr>
              <a:t>الصحة العقلية</a:t>
            </a:r>
            <a:r>
              <a:rPr lang="ar-EG" sz="1600" b="1" dirty="0">
                <a:solidFill>
                  <a:schemeClr val="tx1"/>
                </a:solidFill>
                <a:latin typeface="Calibri" panose="020F0502020204030204" pitchFamily="34" charset="0"/>
                <a:cs typeface="Calibri" panose="020F0502020204030204" pitchFamily="34" charset="0"/>
              </a:rPr>
              <a:t> أو النفسية</a:t>
            </a:r>
            <a:r>
              <a:rPr lang="ar-SA" sz="1600" b="1" dirty="0">
                <a:solidFill>
                  <a:schemeClr val="tx1"/>
                </a:solidFill>
                <a:latin typeface="Calibri" panose="020F0502020204030204" pitchFamily="34" charset="0"/>
                <a:cs typeface="Calibri" panose="020F0502020204030204" pitchFamily="34" charset="0"/>
              </a:rPr>
              <a:t> والدعم النفسي </a:t>
            </a:r>
            <a:r>
              <a:rPr lang="ar-EG" sz="1600" b="1" dirty="0">
                <a:solidFill>
                  <a:schemeClr val="tx1"/>
                </a:solidFill>
                <a:latin typeface="Calibri" panose="020F0502020204030204" pitchFamily="34" charset="0"/>
                <a:cs typeface="Calibri" panose="020F0502020204030204" pitchFamily="34" charset="0"/>
              </a:rPr>
              <a:t>و</a:t>
            </a:r>
            <a:r>
              <a:rPr lang="ar-001" sz="1600" b="1" dirty="0">
                <a:solidFill>
                  <a:schemeClr val="tx1"/>
                </a:solidFill>
                <a:latin typeface="Calibri" panose="020F0502020204030204" pitchFamily="34" charset="0"/>
                <a:cs typeface="Calibri" panose="020F0502020204030204" pitchFamily="34" charset="0"/>
              </a:rPr>
              <a:t> </a:t>
            </a:r>
            <a:r>
              <a:rPr lang="ar-SA" sz="1600" b="1" dirty="0">
                <a:solidFill>
                  <a:schemeClr val="tx1"/>
                </a:solidFill>
                <a:latin typeface="Calibri" panose="020F0502020204030204" pitchFamily="34" charset="0"/>
                <a:cs typeface="Calibri" panose="020F0502020204030204" pitchFamily="34" charset="0"/>
              </a:rPr>
              <a:t>الاجتماعي</a:t>
            </a:r>
            <a:r>
              <a:rPr lang="ar-001" dirty="0">
                <a:latin typeface="Calibri" panose="020F0502020204030204" pitchFamily="34" charset="0"/>
                <a:cs typeface="Calibri" panose="020F0502020204030204" pitchFamily="34" charset="0"/>
              </a:rPr>
              <a:t> </a:t>
            </a:r>
          </a:p>
          <a:p>
            <a:pPr marL="0" indent="0" algn="r" rtl="1">
              <a:buNone/>
            </a:pPr>
            <a:r>
              <a:rPr lang="ar-SA" sz="1400" dirty="0">
                <a:solidFill>
                  <a:schemeClr val="tx1"/>
                </a:solidFill>
                <a:latin typeface="Calibri" panose="020F0502020204030204" pitchFamily="34" charset="0"/>
                <a:cs typeface="Calibri" panose="020F0502020204030204" pitchFamily="34" charset="0"/>
              </a:rPr>
              <a:t>الرعاية في مجال الصحة العقلية، والدعم العاطفي والعملي، سواء على المستوى الفردي </a:t>
            </a:r>
            <a:r>
              <a:rPr lang="ar-EG" sz="1400" dirty="0">
                <a:solidFill>
                  <a:schemeClr val="tx1"/>
                </a:solidFill>
                <a:latin typeface="Calibri" panose="020F0502020204030204" pitchFamily="34" charset="0"/>
                <a:cs typeface="Calibri" panose="020F0502020204030204" pitchFamily="34" charset="0"/>
              </a:rPr>
              <a:t>(</a:t>
            </a:r>
            <a:r>
              <a:rPr lang="ar-SA" sz="1400" dirty="0">
                <a:solidFill>
                  <a:schemeClr val="tx1"/>
                </a:solidFill>
                <a:latin typeface="Calibri" panose="020F0502020204030204" pitchFamily="34" charset="0"/>
                <a:cs typeface="Calibri" panose="020F0502020204030204" pitchFamily="34" charset="0"/>
              </a:rPr>
              <a:t>من قِبَل </a:t>
            </a:r>
            <a:r>
              <a:rPr lang="ar-EG" sz="1400" dirty="0">
                <a:solidFill>
                  <a:schemeClr val="tx1"/>
                </a:solidFill>
                <a:latin typeface="Calibri" panose="020F0502020204030204" pitchFamily="34" charset="0"/>
                <a:cs typeface="Calibri" panose="020F0502020204030204" pitchFamily="34" charset="0"/>
              </a:rPr>
              <a:t>أخصائي</a:t>
            </a:r>
            <a:r>
              <a:rPr lang="ar-SA" sz="1400" dirty="0">
                <a:solidFill>
                  <a:schemeClr val="tx1"/>
                </a:solidFill>
                <a:latin typeface="Calibri" panose="020F0502020204030204" pitchFamily="34" charset="0"/>
                <a:cs typeface="Calibri" panose="020F0502020204030204" pitchFamily="34" charset="0"/>
              </a:rPr>
              <a:t>ين اجتماعيين مدربين</a:t>
            </a:r>
            <a:r>
              <a:rPr lang="ar-EG" sz="1400" dirty="0">
                <a:solidFill>
                  <a:schemeClr val="tx1"/>
                </a:solidFill>
                <a:latin typeface="Calibri" panose="020F0502020204030204" pitchFamily="34" charset="0"/>
                <a:cs typeface="Calibri" panose="020F0502020204030204" pitchFamily="34" charset="0"/>
              </a:rPr>
              <a:t>) </a:t>
            </a:r>
            <a:r>
              <a:rPr lang="ar-SA" sz="1400" dirty="0">
                <a:solidFill>
                  <a:schemeClr val="tx1"/>
                </a:solidFill>
                <a:latin typeface="Calibri" panose="020F0502020204030204" pitchFamily="34" charset="0"/>
                <a:cs typeface="Calibri" panose="020F0502020204030204" pitchFamily="34" charset="0"/>
              </a:rPr>
              <a:t>أو على المستوى المجتمعي</a:t>
            </a:r>
            <a:r>
              <a:rPr lang="ar-001" sz="1400" dirty="0">
                <a:solidFill>
                  <a:schemeClr val="tx1"/>
                </a:solidFill>
                <a:latin typeface="Calibri" panose="020F0502020204030204" pitchFamily="34" charset="0"/>
                <a:cs typeface="Calibri" panose="020F0502020204030204" pitchFamily="34" charset="0"/>
              </a:rPr>
              <a:t>. </a:t>
            </a:r>
            <a:r>
              <a:rPr lang="ar-SA" sz="1400" dirty="0">
                <a:solidFill>
                  <a:schemeClr val="tx1"/>
                </a:solidFill>
                <a:latin typeface="Calibri" panose="020F0502020204030204" pitchFamily="34" charset="0"/>
                <a:cs typeface="Calibri" panose="020F0502020204030204" pitchFamily="34" charset="0"/>
              </a:rPr>
              <a:t>ويشمل ذلك أيض</a:t>
            </a:r>
            <a:r>
              <a:rPr lang="ar-EG" sz="1400" dirty="0">
                <a:solidFill>
                  <a:schemeClr val="tx1"/>
                </a:solidFill>
                <a:latin typeface="Calibri" panose="020F0502020204030204" pitchFamily="34" charset="0"/>
                <a:cs typeface="Calibri" panose="020F0502020204030204" pitchFamily="34" charset="0"/>
              </a:rPr>
              <a:t>ً</a:t>
            </a:r>
            <a:r>
              <a:rPr lang="ar-SA" sz="1400" dirty="0">
                <a:solidFill>
                  <a:schemeClr val="tx1"/>
                </a:solidFill>
                <a:latin typeface="Calibri" panose="020F0502020204030204" pitchFamily="34" charset="0"/>
                <a:cs typeface="Calibri" panose="020F0502020204030204" pitchFamily="34" charset="0"/>
              </a:rPr>
              <a:t>ا تقديم المشورة وإدارة الحالات وخدمات الصحة العقلية المتخصصة التي يقدمها أخصائيو الصحة العقلية، مثل </a:t>
            </a:r>
            <a:r>
              <a:rPr lang="ar-EG" sz="1400" dirty="0">
                <a:solidFill>
                  <a:schemeClr val="tx1"/>
                </a:solidFill>
                <a:latin typeface="Calibri" panose="020F0502020204030204" pitchFamily="34" charset="0"/>
                <a:cs typeface="Calibri" panose="020F0502020204030204" pitchFamily="34" charset="0"/>
              </a:rPr>
              <a:t>الأخصائي</a:t>
            </a:r>
            <a:r>
              <a:rPr lang="ar-SA" sz="1400" dirty="0">
                <a:solidFill>
                  <a:schemeClr val="tx1"/>
                </a:solidFill>
                <a:latin typeface="Calibri" panose="020F0502020204030204" pitchFamily="34" charset="0"/>
                <a:cs typeface="Calibri" panose="020F0502020204030204" pitchFamily="34" charset="0"/>
              </a:rPr>
              <a:t> النفسي أو الطبيب النفسي</a:t>
            </a:r>
            <a:r>
              <a:rPr lang="ar-EG" sz="1400" dirty="0">
                <a:solidFill>
                  <a:schemeClr val="tx1"/>
                </a:solidFill>
                <a:latin typeface="Calibri" panose="020F0502020204030204" pitchFamily="34" charset="0"/>
                <a:cs typeface="Calibri" panose="020F0502020204030204" pitchFamily="34" charset="0"/>
              </a:rPr>
              <a:t> </a:t>
            </a:r>
            <a:r>
              <a:rPr lang="ar-SA" sz="1400" dirty="0">
                <a:solidFill>
                  <a:schemeClr val="tx1"/>
                </a:solidFill>
                <a:latin typeface="Calibri" panose="020F0502020204030204" pitchFamily="34" charset="0"/>
                <a:cs typeface="Calibri" panose="020F0502020204030204" pitchFamily="34" charset="0"/>
              </a:rPr>
              <a:t>بطريقة تناسب السياق الاجتماعي والثقافي المحلي</a:t>
            </a:r>
            <a:r>
              <a:rPr lang="ar-001" sz="1400" dirty="0">
                <a:solidFill>
                  <a:schemeClr val="tx1"/>
                </a:solidFill>
                <a:latin typeface="Calibri" panose="020F0502020204030204" pitchFamily="34" charset="0"/>
                <a:cs typeface="Calibri" panose="020F0502020204030204" pitchFamily="34" charset="0"/>
              </a:rPr>
              <a:t>.</a:t>
            </a:r>
          </a:p>
        </p:txBody>
      </p:sp>
      <p:sp>
        <p:nvSpPr>
          <p:cNvPr id="23" name="Content Placeholder 2">
            <a:extLst>
              <a:ext uri="{FF2B5EF4-FFF2-40B4-BE49-F238E27FC236}">
                <a16:creationId xmlns:a16="http://schemas.microsoft.com/office/drawing/2014/main" id="{807E744C-0A0A-464C-B922-4ECA8B2847EF}"/>
              </a:ext>
            </a:extLst>
          </p:cNvPr>
          <p:cNvSpPr txBox="1">
            <a:spLocks/>
          </p:cNvSpPr>
          <p:nvPr/>
        </p:nvSpPr>
        <p:spPr>
          <a:xfrm>
            <a:off x="4076557" y="2486446"/>
            <a:ext cx="4779579" cy="1636109"/>
          </a:xfrm>
          <a:prstGeom prst="rect">
            <a:avLst/>
          </a:prstGeom>
        </p:spPr>
        <p:txBody>
          <a:bodyPr vert="horz" lIns="91440" tIns="45720" rIns="91440" bIns="45720" rtlCol="0" anchor="t" anchorCtr="0">
            <a:normAutofit lnSpcReduction="100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sz="1600" b="1" dirty="0">
                <a:solidFill>
                  <a:schemeClr val="tx1"/>
                </a:solidFill>
                <a:latin typeface="Calibri" panose="020F0502020204030204" pitchFamily="34" charset="0"/>
                <a:cs typeface="Calibri" panose="020F0502020204030204" pitchFamily="34" charset="0"/>
              </a:rPr>
              <a:t>الخدمات القانونية</a:t>
            </a:r>
          </a:p>
          <a:p>
            <a:pPr marL="0" indent="0" algn="r" rtl="1">
              <a:buNone/>
            </a:pPr>
            <a:r>
              <a:rPr lang="ar-SA" sz="1400" dirty="0">
                <a:solidFill>
                  <a:schemeClr val="tx1"/>
                </a:solidFill>
                <a:latin typeface="Calibri" panose="020F0502020204030204" pitchFamily="34" charset="0"/>
                <a:cs typeface="Calibri" panose="020F0502020204030204" pitchFamily="34" charset="0"/>
              </a:rPr>
              <a:t>خدمات المساعدة القانونية، بما في ذلك تقديم المشورة القانونية المجانية، والتمثيل القانوني، وغير ذلك من أشكال الدع</a:t>
            </a:r>
            <a:r>
              <a:rPr lang="ar-EG" sz="1400" dirty="0">
                <a:solidFill>
                  <a:schemeClr val="tx1"/>
                </a:solidFill>
                <a:latin typeface="Calibri" panose="020F0502020204030204" pitchFamily="34" charset="0"/>
                <a:cs typeface="Calibri" panose="020F0502020204030204" pitchFamily="34" charset="0"/>
              </a:rPr>
              <a:t>م. و</a:t>
            </a:r>
            <a:r>
              <a:rPr lang="ar-SA" sz="1400" dirty="0">
                <a:solidFill>
                  <a:schemeClr val="tx1"/>
                </a:solidFill>
                <a:latin typeface="Calibri" panose="020F0502020204030204" pitchFamily="34" charset="0"/>
                <a:cs typeface="Calibri" panose="020F0502020204030204" pitchFamily="34" charset="0"/>
              </a:rPr>
              <a:t>قد تكون المساعدة القانونية جزءًا من مسارات الإحالة </a:t>
            </a:r>
            <a:r>
              <a:rPr lang="ar-EG" sz="1400" dirty="0">
                <a:solidFill>
                  <a:schemeClr val="tx1"/>
                </a:solidFill>
                <a:latin typeface="Calibri" panose="020F0502020204030204" pitchFamily="34" charset="0"/>
                <a:cs typeface="Calibri" panose="020F0502020204030204" pitchFamily="34" charset="0"/>
              </a:rPr>
              <a:t>لحالات</a:t>
            </a:r>
            <a:r>
              <a:rPr lang="ar-SA" sz="1400" dirty="0">
                <a:solidFill>
                  <a:schemeClr val="tx1"/>
                </a:solidFill>
                <a:latin typeface="Calibri" panose="020F0502020204030204" pitchFamily="34" charset="0"/>
                <a:cs typeface="Calibri" panose="020F0502020204030204" pitchFamily="34" charset="0"/>
              </a:rPr>
              <a:t> </a:t>
            </a:r>
            <a:r>
              <a:rPr lang="ar-EG" sz="1400" dirty="0">
                <a:solidFill>
                  <a:schemeClr val="tx1"/>
                </a:solidFill>
                <a:latin typeface="Calibri" panose="020F0502020204030204" pitchFamily="34" charset="0"/>
                <a:cs typeface="Calibri" panose="020F0502020204030204" pitchFamily="34" charset="0"/>
              </a:rPr>
              <a:t>العنف القائم على النوع الاجتماعي</a:t>
            </a:r>
            <a:r>
              <a:rPr lang="ar-SA" sz="1400" dirty="0">
                <a:solidFill>
                  <a:schemeClr val="tx1"/>
                </a:solidFill>
                <a:latin typeface="Calibri" panose="020F0502020204030204" pitchFamily="34" charset="0"/>
                <a:cs typeface="Calibri" panose="020F0502020204030204" pitchFamily="34" charset="0"/>
              </a:rPr>
              <a:t> و</a:t>
            </a:r>
            <a:r>
              <a:rPr lang="ar-EG" sz="1400" dirty="0">
                <a:solidFill>
                  <a:schemeClr val="tx1"/>
                </a:solidFill>
                <a:latin typeface="Calibri" panose="020F0502020204030204" pitchFamily="34" charset="0"/>
                <a:cs typeface="Calibri" panose="020F0502020204030204" pitchFamily="34" charset="0"/>
              </a:rPr>
              <a:t>حماية الطفل</a:t>
            </a:r>
            <a:r>
              <a:rPr lang="ar-SA" sz="1400" dirty="0">
                <a:solidFill>
                  <a:schemeClr val="tx1"/>
                </a:solidFill>
                <a:latin typeface="Calibri" panose="020F0502020204030204" pitchFamily="34" charset="0"/>
                <a:cs typeface="Calibri" panose="020F0502020204030204" pitchFamily="34" charset="0"/>
              </a:rPr>
              <a:t> و</a:t>
            </a:r>
            <a:r>
              <a:rPr lang="ar-001" sz="1400" dirty="0">
                <a:solidFill>
                  <a:schemeClr val="tx1"/>
                </a:solidFill>
                <a:latin typeface="Calibri" panose="020F0502020204030204" pitchFamily="34" charset="0"/>
                <a:cs typeface="Calibri" panose="020F0502020204030204" pitchFamily="34" charset="0"/>
              </a:rPr>
              <a:t>/</a:t>
            </a:r>
            <a:r>
              <a:rPr lang="ar-SA" sz="1400" dirty="0">
                <a:solidFill>
                  <a:schemeClr val="tx1"/>
                </a:solidFill>
                <a:latin typeface="Calibri" panose="020F0502020204030204" pitchFamily="34" charset="0"/>
                <a:cs typeface="Calibri" panose="020F0502020204030204" pitchFamily="34" charset="0"/>
              </a:rPr>
              <a:t>أو قد تكون مُ</a:t>
            </a:r>
            <a:r>
              <a:rPr lang="ar-EG" sz="1400" dirty="0">
                <a:solidFill>
                  <a:schemeClr val="tx1"/>
                </a:solidFill>
                <a:latin typeface="Calibri" panose="020F0502020204030204" pitchFamily="34" charset="0"/>
                <a:cs typeface="Calibri" panose="020F0502020204030204" pitchFamily="34" charset="0"/>
              </a:rPr>
              <a:t>درج</a:t>
            </a:r>
            <a:r>
              <a:rPr lang="ar-SA" sz="1400" dirty="0">
                <a:solidFill>
                  <a:schemeClr val="tx1"/>
                </a:solidFill>
                <a:latin typeface="Calibri" panose="020F0502020204030204" pitchFamily="34" charset="0"/>
                <a:cs typeface="Calibri" panose="020F0502020204030204" pitchFamily="34" charset="0"/>
              </a:rPr>
              <a:t>ة في مركز واحد</a:t>
            </a:r>
            <a:r>
              <a:rPr lang="ar-EG" sz="1400" dirty="0">
                <a:solidFill>
                  <a:schemeClr val="tx1"/>
                </a:solidFill>
                <a:latin typeface="Calibri" panose="020F0502020204030204" pitchFamily="34" charset="0"/>
                <a:cs typeface="Calibri" panose="020F0502020204030204" pitchFamily="34" charset="0"/>
              </a:rPr>
              <a:t> لتقديم الخدمات. </a:t>
            </a:r>
            <a:r>
              <a:rPr lang="ar-SA" sz="1400" dirty="0">
                <a:solidFill>
                  <a:schemeClr val="tx1"/>
                </a:solidFill>
                <a:latin typeface="Calibri" panose="020F0502020204030204" pitchFamily="34" charset="0"/>
                <a:cs typeface="Calibri" panose="020F0502020204030204" pitchFamily="34" charset="0"/>
              </a:rPr>
              <a:t>وبالنسبة لعمليات المساءلة التي تنطوي على ولايات قضائية متعددة، قد تكون هناك حاجة إلى المساعدة القانونية </a:t>
            </a:r>
            <a:r>
              <a:rPr lang="ar-SA" sz="1400" dirty="0">
                <a:solidFill>
                  <a:schemeClr val="tx1"/>
                </a:solidFill>
                <a:highlight>
                  <a:srgbClr val="FFFF00"/>
                </a:highlight>
                <a:latin typeface="Calibri" panose="020F0502020204030204" pitchFamily="34" charset="0"/>
                <a:cs typeface="Calibri" panose="020F0502020204030204" pitchFamily="34" charset="0"/>
              </a:rPr>
              <a:t>عبر الوطنية</a:t>
            </a:r>
            <a:r>
              <a:rPr lang="ar-001" sz="1400" dirty="0">
                <a:solidFill>
                  <a:schemeClr val="tx1"/>
                </a:solidFill>
                <a:highlight>
                  <a:srgbClr val="FFFF00"/>
                </a:highlight>
                <a:latin typeface="Calibri" panose="020F0502020204030204" pitchFamily="34" charset="0"/>
                <a:cs typeface="Calibri" panose="020F0502020204030204" pitchFamily="34" charset="0"/>
              </a:rPr>
              <a:t>.</a:t>
            </a:r>
          </a:p>
        </p:txBody>
      </p:sp>
      <p:sp>
        <p:nvSpPr>
          <p:cNvPr id="12" name="Rectangle 11">
            <a:extLst>
              <a:ext uri="{FF2B5EF4-FFF2-40B4-BE49-F238E27FC236}">
                <a16:creationId xmlns:a16="http://schemas.microsoft.com/office/drawing/2014/main" id="{69BAC508-DEC8-A942-B354-CCF2A5A0A237}"/>
              </a:ext>
            </a:extLst>
          </p:cNvPr>
          <p:cNvSpPr/>
          <p:nvPr/>
        </p:nvSpPr>
        <p:spPr>
          <a:xfrm>
            <a:off x="3878838" y="4304453"/>
            <a:ext cx="5095831" cy="2116667"/>
          </a:xfrm>
          <a:prstGeom prst="rect">
            <a:avLst/>
          </a:prstGeom>
          <a:solidFill>
            <a:schemeClr val="bg1"/>
          </a:solidFill>
          <a:ln w="127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3" name="Content Placeholder 2">
            <a:extLst>
              <a:ext uri="{FF2B5EF4-FFF2-40B4-BE49-F238E27FC236}">
                <a16:creationId xmlns:a16="http://schemas.microsoft.com/office/drawing/2014/main" id="{9D890B15-11F0-AD47-B38A-C52C000322D7}"/>
              </a:ext>
            </a:extLst>
          </p:cNvPr>
          <p:cNvSpPr txBox="1">
            <a:spLocks/>
          </p:cNvSpPr>
          <p:nvPr/>
        </p:nvSpPr>
        <p:spPr>
          <a:xfrm>
            <a:off x="4085023" y="5052957"/>
            <a:ext cx="4898112" cy="1636109"/>
          </a:xfrm>
          <a:prstGeom prst="rect">
            <a:avLst/>
          </a:prstGeom>
        </p:spPr>
        <p:txBody>
          <a:bodyPr vert="horz" lIns="91440" tIns="45720" rIns="91440" bIns="45720" rtlCol="0" anchor="t" anchorCtr="0">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sz="1600" b="1" dirty="0">
                <a:solidFill>
                  <a:schemeClr val="tx1"/>
                </a:solidFill>
                <a:latin typeface="Calibri" panose="020F0502020204030204" pitchFamily="34" charset="0"/>
                <a:cs typeface="Calibri" panose="020F0502020204030204" pitchFamily="34" charset="0"/>
              </a:rPr>
              <a:t>المساعدة ال</a:t>
            </a:r>
            <a:r>
              <a:rPr lang="ar-EG" sz="1600" b="1" dirty="0">
                <a:solidFill>
                  <a:schemeClr val="tx1"/>
                </a:solidFill>
                <a:latin typeface="Calibri" panose="020F0502020204030204" pitchFamily="34" charset="0"/>
                <a:cs typeface="Calibri" panose="020F0502020204030204" pitchFamily="34" charset="0"/>
              </a:rPr>
              <a:t>عين</a:t>
            </a:r>
            <a:r>
              <a:rPr lang="ar-SA" sz="1600" b="1" dirty="0">
                <a:solidFill>
                  <a:schemeClr val="tx1"/>
                </a:solidFill>
                <a:latin typeface="Calibri" panose="020F0502020204030204" pitchFamily="34" charset="0"/>
                <a:cs typeface="Calibri" panose="020F0502020204030204" pitchFamily="34" charset="0"/>
              </a:rPr>
              <a:t>ية الأساسية ودعم سبل العيش</a:t>
            </a:r>
          </a:p>
          <a:p>
            <a:pPr marL="0" indent="0" algn="r" rtl="1">
              <a:buNone/>
            </a:pPr>
            <a:r>
              <a:rPr lang="ar-SA" sz="1400" dirty="0">
                <a:solidFill>
                  <a:schemeClr val="tx1"/>
                </a:solidFill>
                <a:latin typeface="Calibri" panose="020F0502020204030204" pitchFamily="34" charset="0"/>
                <a:cs typeface="Calibri" panose="020F0502020204030204" pitchFamily="34" charset="0"/>
              </a:rPr>
              <a:t>توفير الغذاء، والملبس، والمأوى، وإعادة </a:t>
            </a:r>
            <a:r>
              <a:rPr lang="ar-EG" sz="1400" dirty="0">
                <a:solidFill>
                  <a:schemeClr val="tx1"/>
                </a:solidFill>
                <a:latin typeface="Calibri" panose="020F0502020204030204" pitchFamily="34" charset="0"/>
                <a:cs typeface="Calibri" panose="020F0502020204030204" pitchFamily="34" charset="0"/>
              </a:rPr>
              <a:t>ال</a:t>
            </a:r>
            <a:r>
              <a:rPr lang="ar-SA" sz="1400" dirty="0">
                <a:solidFill>
                  <a:schemeClr val="tx1"/>
                </a:solidFill>
                <a:latin typeface="Calibri" panose="020F0502020204030204" pitchFamily="34" charset="0"/>
                <a:cs typeface="Calibri" panose="020F0502020204030204" pitchFamily="34" charset="0"/>
              </a:rPr>
              <a:t>إدماج </a:t>
            </a:r>
            <a:r>
              <a:rPr lang="ar-EG" sz="1400" dirty="0">
                <a:solidFill>
                  <a:schemeClr val="tx1"/>
                </a:solidFill>
                <a:latin typeface="Calibri" panose="020F0502020204030204" pitchFamily="34" charset="0"/>
                <a:cs typeface="Calibri" panose="020F0502020204030204" pitchFamily="34" charset="0"/>
              </a:rPr>
              <a:t>في </a:t>
            </a:r>
            <a:r>
              <a:rPr lang="ar-SA" sz="1400" dirty="0">
                <a:solidFill>
                  <a:schemeClr val="tx1"/>
                </a:solidFill>
                <a:latin typeface="Calibri" panose="020F0502020204030204" pitchFamily="34" charset="0"/>
                <a:cs typeface="Calibri" panose="020F0502020204030204" pitchFamily="34" charset="0"/>
              </a:rPr>
              <a:t>المدارس، ودعم سبل العيش </a:t>
            </a:r>
            <a:r>
              <a:rPr lang="ar-EG" sz="1400" dirty="0">
                <a:solidFill>
                  <a:schemeClr val="tx1"/>
                </a:solidFill>
                <a:latin typeface="Calibri" panose="020F0502020204030204" pitchFamily="34" charset="0"/>
                <a:cs typeface="Calibri" panose="020F0502020204030204" pitchFamily="34" charset="0"/>
              </a:rPr>
              <a:t>(</a:t>
            </a:r>
            <a:r>
              <a:rPr lang="ar-SA" sz="1400" dirty="0">
                <a:solidFill>
                  <a:schemeClr val="tx1"/>
                </a:solidFill>
                <a:latin typeface="Calibri" panose="020F0502020204030204" pitchFamily="34" charset="0"/>
                <a:cs typeface="Calibri" panose="020F0502020204030204" pitchFamily="34" charset="0"/>
              </a:rPr>
              <a:t>ومن امثلة ذلك المبادرات المدرة للدخل، والتدريب المهني، وتوفير المال مقابل العمل للبالغين؛ والتدريب على المهارات، وخطط الادخار للمراهقين الأكبر سن</a:t>
            </a:r>
            <a:r>
              <a:rPr lang="ar-EG" sz="1400" dirty="0">
                <a:solidFill>
                  <a:schemeClr val="tx1"/>
                </a:solidFill>
                <a:latin typeface="Calibri" panose="020F0502020204030204" pitchFamily="34" charset="0"/>
                <a:cs typeface="Calibri" panose="020F0502020204030204" pitchFamily="34" charset="0"/>
              </a:rPr>
              <a:t>ًا).</a:t>
            </a:r>
            <a:endParaRPr lang="ar-001" sz="1400" dirty="0">
              <a:solidFill>
                <a:schemeClr val="tx1"/>
              </a:solidFill>
              <a:latin typeface="Calibri" panose="020F0502020204030204" pitchFamily="34" charset="0"/>
              <a:cs typeface="Calibri" panose="020F0502020204030204" pitchFamily="34" charset="0"/>
            </a:endParaRPr>
          </a:p>
        </p:txBody>
      </p:sp>
      <p:sp>
        <p:nvSpPr>
          <p:cNvPr id="16" name="Rectangle 15">
            <a:extLst>
              <a:ext uri="{FF2B5EF4-FFF2-40B4-BE49-F238E27FC236}">
                <a16:creationId xmlns:a16="http://schemas.microsoft.com/office/drawing/2014/main" id="{5C1F82B4-120F-F74E-BE76-7C635FF3F2E4}"/>
              </a:ext>
            </a:extLst>
          </p:cNvPr>
          <p:cNvSpPr/>
          <p:nvPr/>
        </p:nvSpPr>
        <p:spPr>
          <a:xfrm>
            <a:off x="9169401" y="1761400"/>
            <a:ext cx="2565399" cy="4659720"/>
          </a:xfrm>
          <a:prstGeom prst="rect">
            <a:avLst/>
          </a:prstGeom>
          <a:solidFill>
            <a:schemeClr val="bg1"/>
          </a:solidFill>
          <a:ln w="127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7" name="Content Placeholder 2">
            <a:extLst>
              <a:ext uri="{FF2B5EF4-FFF2-40B4-BE49-F238E27FC236}">
                <a16:creationId xmlns:a16="http://schemas.microsoft.com/office/drawing/2014/main" id="{31EAB533-E54C-ED47-A3F0-AE83ED8A5EA2}"/>
              </a:ext>
            </a:extLst>
          </p:cNvPr>
          <p:cNvSpPr txBox="1">
            <a:spLocks/>
          </p:cNvSpPr>
          <p:nvPr/>
        </p:nvSpPr>
        <p:spPr>
          <a:xfrm>
            <a:off x="9307913" y="2566745"/>
            <a:ext cx="2172887" cy="3752776"/>
          </a:xfrm>
          <a:prstGeom prst="rect">
            <a:avLst/>
          </a:prstGeom>
        </p:spPr>
        <p:txBody>
          <a:bodyPr vert="horz" lIns="91440" tIns="45720" rIns="91440" bIns="45720" rtlCol="0" anchor="t" anchorCtr="0">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sz="1600" b="1" dirty="0">
                <a:solidFill>
                  <a:schemeClr val="tx1"/>
                </a:solidFill>
                <a:latin typeface="Calibri" panose="020F0502020204030204" pitchFamily="34" charset="0"/>
                <a:cs typeface="Calibri" panose="020F0502020204030204" pitchFamily="34" charset="0"/>
              </a:rPr>
              <a:t>دعم</a:t>
            </a:r>
            <a:br>
              <a:rPr dirty="0">
                <a:latin typeface="Calibri" panose="020F0502020204030204" pitchFamily="34" charset="0"/>
                <a:cs typeface="Calibri" panose="020F0502020204030204" pitchFamily="34" charset="0"/>
              </a:rPr>
            </a:br>
            <a:r>
              <a:rPr lang="ar-SA" sz="1600" b="1" dirty="0">
                <a:solidFill>
                  <a:schemeClr val="tx1"/>
                </a:solidFill>
                <a:latin typeface="Calibri" panose="020F0502020204030204" pitchFamily="34" charset="0"/>
                <a:cs typeface="Calibri" panose="020F0502020204030204" pitchFamily="34" charset="0"/>
              </a:rPr>
              <a:t> الأطفال</a:t>
            </a:r>
            <a:br>
              <a:rPr dirty="0">
                <a:latin typeface="Calibri" panose="020F0502020204030204" pitchFamily="34" charset="0"/>
                <a:cs typeface="Calibri" panose="020F0502020204030204" pitchFamily="34" charset="0"/>
              </a:rPr>
            </a:br>
            <a:r>
              <a:rPr lang="ar-SA" sz="1600" b="1" dirty="0">
                <a:solidFill>
                  <a:schemeClr val="tx1"/>
                </a:solidFill>
                <a:latin typeface="Calibri" panose="020F0502020204030204" pitchFamily="34" charset="0"/>
                <a:cs typeface="Calibri" panose="020F0502020204030204" pitchFamily="34" charset="0"/>
              </a:rPr>
              <a:t> المولودين نتيجة</a:t>
            </a:r>
            <a:br>
              <a:rPr dirty="0">
                <a:latin typeface="Calibri" panose="020F0502020204030204" pitchFamily="34" charset="0"/>
                <a:cs typeface="Calibri" panose="020F0502020204030204" pitchFamily="34" charset="0"/>
              </a:rPr>
            </a:br>
            <a:r>
              <a:rPr lang="ar-SA" sz="1600" b="1" dirty="0">
                <a:solidFill>
                  <a:schemeClr val="tx1"/>
                </a:solidFill>
                <a:latin typeface="Calibri" panose="020F0502020204030204" pitchFamily="34" charset="0"/>
                <a:cs typeface="Calibri" panose="020F0502020204030204" pitchFamily="34" charset="0"/>
              </a:rPr>
              <a:t> الاستغلال والانتهاك الجنسيين</a:t>
            </a:r>
          </a:p>
          <a:p>
            <a:pPr marL="0" indent="0" algn="r" rtl="1">
              <a:buNone/>
            </a:pPr>
            <a:r>
              <a:rPr lang="ar-SA" sz="1400" dirty="0">
                <a:solidFill>
                  <a:schemeClr val="tx1"/>
                </a:solidFill>
                <a:latin typeface="Calibri" panose="020F0502020204030204" pitchFamily="34" charset="0"/>
                <a:cs typeface="Calibri" panose="020F0502020204030204" pitchFamily="34" charset="0"/>
              </a:rPr>
              <a:t>تنطبق نفس الخدمات المتخصصة</a:t>
            </a:r>
            <a:r>
              <a:rPr lang="ar-EG" sz="1400" dirty="0">
                <a:solidFill>
                  <a:schemeClr val="tx1"/>
                </a:solidFill>
                <a:latin typeface="Calibri" panose="020F0502020204030204" pitchFamily="34" charset="0"/>
                <a:cs typeface="Calibri" panose="020F0502020204030204" pitchFamily="34" charset="0"/>
              </a:rPr>
              <a:t>. </a:t>
            </a:r>
            <a:r>
              <a:rPr lang="ar-SA" sz="1400" dirty="0">
                <a:solidFill>
                  <a:schemeClr val="tx1"/>
                </a:solidFill>
                <a:latin typeface="Calibri" panose="020F0502020204030204" pitchFamily="34" charset="0"/>
                <a:cs typeface="Calibri" panose="020F0502020204030204" pitchFamily="34" charset="0"/>
              </a:rPr>
              <a:t>وبالإضافة إلى ذلك، السعي إلى الحصول على دعم مطالبات الأبوة و</a:t>
            </a:r>
            <a:r>
              <a:rPr lang="ar-EG" sz="1400" dirty="0">
                <a:solidFill>
                  <a:schemeClr val="tx1"/>
                </a:solidFill>
                <a:latin typeface="Calibri" panose="020F0502020204030204" pitchFamily="34" charset="0"/>
                <a:cs typeface="Calibri" panose="020F0502020204030204" pitchFamily="34" charset="0"/>
              </a:rPr>
              <a:t>دعم </a:t>
            </a:r>
            <a:r>
              <a:rPr lang="ar-SA" sz="1400" dirty="0">
                <a:solidFill>
                  <a:schemeClr val="tx1"/>
                </a:solidFill>
                <a:latin typeface="Calibri" panose="020F0502020204030204" pitchFamily="34" charset="0"/>
                <a:cs typeface="Calibri" panose="020F0502020204030204" pitchFamily="34" charset="0"/>
              </a:rPr>
              <a:t>الطفل، بالاشتراك مع</a:t>
            </a:r>
            <a:r>
              <a:rPr lang="ar-EG" sz="1400" dirty="0">
                <a:solidFill>
                  <a:schemeClr val="tx1"/>
                </a:solidFill>
                <a:latin typeface="Calibri" panose="020F0502020204030204" pitchFamily="34" charset="0"/>
                <a:cs typeface="Calibri" panose="020F0502020204030204" pitchFamily="34" charset="0"/>
              </a:rPr>
              <a:t> </a:t>
            </a:r>
            <a:r>
              <a:rPr lang="ar-SA" sz="1400" dirty="0">
                <a:solidFill>
                  <a:schemeClr val="tx1"/>
                </a:solidFill>
                <a:latin typeface="Calibri" panose="020F0502020204030204" pitchFamily="34" charset="0"/>
                <a:cs typeface="Calibri" panose="020F0502020204030204" pitchFamily="34" charset="0"/>
              </a:rPr>
              <a:t>الحكومات الوطنية ذات الصلة</a:t>
            </a:r>
            <a:r>
              <a:rPr lang="ar-EG" sz="1400" dirty="0">
                <a:solidFill>
                  <a:schemeClr val="tx1"/>
                </a:solidFill>
                <a:latin typeface="Calibri" panose="020F0502020204030204" pitchFamily="34" charset="0"/>
                <a:cs typeface="Calibri" panose="020F0502020204030204" pitchFamily="34" charset="0"/>
              </a:rPr>
              <a:t>.</a:t>
            </a:r>
            <a:r>
              <a:rPr lang="ar-001" sz="1400" dirty="0">
                <a:solidFill>
                  <a:schemeClr val="tx1"/>
                </a:solidFill>
                <a:latin typeface="Calibri" panose="020F0502020204030204" pitchFamily="34" charset="0"/>
                <a:cs typeface="Calibri" panose="020F0502020204030204" pitchFamily="34" charset="0"/>
              </a:rPr>
              <a:t> </a:t>
            </a:r>
          </a:p>
        </p:txBody>
      </p:sp>
      <p:pic>
        <p:nvPicPr>
          <p:cNvPr id="19" name="Graphic 18" descr="Gavel with solid fill">
            <a:extLst>
              <a:ext uri="{FF2B5EF4-FFF2-40B4-BE49-F238E27FC236}">
                <a16:creationId xmlns:a16="http://schemas.microsoft.com/office/drawing/2014/main" id="{8CD54D51-523E-6C4D-839D-4DA30AE04482}"/>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136728" y="1909543"/>
            <a:ext cx="621537" cy="621537"/>
          </a:xfrm>
          <a:prstGeom prst="rect">
            <a:avLst/>
          </a:prstGeom>
        </p:spPr>
      </p:pic>
      <p:pic>
        <p:nvPicPr>
          <p:cNvPr id="3" name="Graphic 2" descr="Woman with baby with solid fill">
            <a:extLst>
              <a:ext uri="{FF2B5EF4-FFF2-40B4-BE49-F238E27FC236}">
                <a16:creationId xmlns:a16="http://schemas.microsoft.com/office/drawing/2014/main" id="{81BBBD36-4098-864E-A198-D3AF457D7F6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296401" y="1918657"/>
            <a:ext cx="597108" cy="597108"/>
          </a:xfrm>
          <a:prstGeom prst="rect">
            <a:avLst/>
          </a:prstGeom>
        </p:spPr>
      </p:pic>
      <p:sp>
        <p:nvSpPr>
          <p:cNvPr id="25" name="Title 1">
            <a:extLst>
              <a:ext uri="{FF2B5EF4-FFF2-40B4-BE49-F238E27FC236}">
                <a16:creationId xmlns:a16="http://schemas.microsoft.com/office/drawing/2014/main" id="{55DEEB5E-4264-714D-89FB-07D45B687A50}"/>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rgbClr val="19193B"/>
                </a:solidFill>
                <a:latin typeface="Calibri" panose="020F0502020204030204" pitchFamily="34" charset="0"/>
                <a:cs typeface="Calibri" panose="020F0502020204030204" pitchFamily="34" charset="0"/>
              </a:rPr>
              <a:t>الوحدة الثانية</a:t>
            </a:r>
            <a:endParaRPr lang="ar-001" sz="1400" b="1" cap="none" dirty="0">
              <a:solidFill>
                <a:srgbClr val="19193B"/>
              </a:solidFill>
              <a:latin typeface="Calibri" panose="020F0502020204030204" pitchFamily="34" charset="0"/>
              <a:cs typeface="Calibri" panose="020F0502020204030204" pitchFamily="34" charset="0"/>
            </a:endParaRPr>
          </a:p>
        </p:txBody>
      </p:sp>
      <p:pic>
        <p:nvPicPr>
          <p:cNvPr id="26" name="Picture 25" descr="A picture containing text, handwear&#10;&#10;Description automatically generated">
            <a:extLst>
              <a:ext uri="{FF2B5EF4-FFF2-40B4-BE49-F238E27FC236}">
                <a16:creationId xmlns:a16="http://schemas.microsoft.com/office/drawing/2014/main" id="{FD31F74C-A396-0344-BF83-99B98811DE07}"/>
              </a:ext>
            </a:extLst>
          </p:cNvPr>
          <p:cNvPicPr>
            <a:picLocks noChangeAspect="1"/>
          </p:cNvPicPr>
          <p:nvPr/>
        </p:nvPicPr>
        <p:blipFill>
          <a:blip r:embed="rId7"/>
          <a:stretch>
            <a:fillRect/>
          </a:stretch>
        </p:blipFill>
        <p:spPr>
          <a:xfrm>
            <a:off x="851462" y="1828287"/>
            <a:ext cx="862604" cy="813313"/>
          </a:xfrm>
          <a:prstGeom prst="rect">
            <a:avLst/>
          </a:prstGeom>
        </p:spPr>
      </p:pic>
      <p:pic>
        <p:nvPicPr>
          <p:cNvPr id="27" name="Picture 26" descr="Icon&#10;&#10;Description automatically generated">
            <a:extLst>
              <a:ext uri="{FF2B5EF4-FFF2-40B4-BE49-F238E27FC236}">
                <a16:creationId xmlns:a16="http://schemas.microsoft.com/office/drawing/2014/main" id="{099344BA-B3AE-C54E-9DB1-E0FDB21307EE}"/>
              </a:ext>
            </a:extLst>
          </p:cNvPr>
          <p:cNvPicPr>
            <a:picLocks noChangeAspect="1"/>
          </p:cNvPicPr>
          <p:nvPr/>
        </p:nvPicPr>
        <p:blipFill>
          <a:blip r:embed="rId8"/>
          <a:stretch>
            <a:fillRect/>
          </a:stretch>
        </p:blipFill>
        <p:spPr>
          <a:xfrm>
            <a:off x="4031970" y="4349693"/>
            <a:ext cx="955600" cy="900994"/>
          </a:xfrm>
          <a:prstGeom prst="rect">
            <a:avLst/>
          </a:prstGeom>
        </p:spPr>
      </p:pic>
    </p:spTree>
    <p:extLst>
      <p:ext uri="{BB962C8B-B14F-4D97-AF65-F5344CB8AC3E}">
        <p14:creationId xmlns:p14="http://schemas.microsoft.com/office/powerpoint/2010/main" val="24794161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F7B861D-7AF9-C14F-A636-C9761E307ABE}"/>
              </a:ext>
            </a:extLst>
          </p:cNvPr>
          <p:cNvSpPr/>
          <p:nvPr/>
        </p:nvSpPr>
        <p:spPr>
          <a:xfrm>
            <a:off x="0" y="0"/>
            <a:ext cx="12192000" cy="6858000"/>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88A72FA1-48CC-3A49-91E7-0842656A3E98}"/>
              </a:ext>
            </a:extLst>
          </p:cNvPr>
          <p:cNvSpPr>
            <a:spLocks/>
          </p:cNvSpPr>
          <p:nvPr/>
        </p:nvSpPr>
        <p:spPr>
          <a:xfrm>
            <a:off x="186463" y="413080"/>
            <a:ext cx="11749624" cy="1338718"/>
          </a:xfrm>
          <a:prstGeom prst="rect">
            <a:avLst/>
          </a:prstGeom>
          <a:solidFill>
            <a:schemeClr val="bg1"/>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 name="Title 3">
            <a:extLst>
              <a:ext uri="{FF2B5EF4-FFF2-40B4-BE49-F238E27FC236}">
                <a16:creationId xmlns:a16="http://schemas.microsoft.com/office/drawing/2014/main" id="{01748478-8BD4-E74B-8D8D-0F99FF289768}"/>
              </a:ext>
            </a:extLst>
          </p:cNvPr>
          <p:cNvSpPr txBox="1">
            <a:spLocks/>
          </p:cNvSpPr>
          <p:nvPr/>
        </p:nvSpPr>
        <p:spPr>
          <a:xfrm>
            <a:off x="546467" y="736332"/>
            <a:ext cx="11029616" cy="542794"/>
          </a:xfrm>
          <a:prstGeom prst="rect">
            <a:avLst/>
          </a:prstGeom>
        </p:spPr>
        <p:txBody>
          <a:bodyPr/>
          <a:lstStyle>
            <a:lvl1pPr algn="l" defTabSz="457200" rtl="0" eaLnBrk="1" latinLnBrk="0" hangingPunct="1">
              <a:spcBef>
                <a:spcPct val="0"/>
              </a:spcBef>
              <a:buNone/>
              <a:defRPr sz="3600" b="0" i="0" kern="1200" cap="all">
                <a:solidFill>
                  <a:schemeClr val="bg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3200" b="1" dirty="0">
                <a:solidFill>
                  <a:schemeClr val="tx1"/>
                </a:solidFill>
                <a:latin typeface="Calibri" panose="020F0502020204030204" pitchFamily="34" charset="0"/>
                <a:cs typeface="Calibri" panose="020F0502020204030204" pitchFamily="34" charset="0"/>
              </a:rPr>
              <a:t>النشاط الثاني</a:t>
            </a:r>
            <a:r>
              <a:rPr lang="ar-001" sz="3200" b="1" dirty="0">
                <a:solidFill>
                  <a:schemeClr val="tx1"/>
                </a:solidFill>
                <a:latin typeface="Calibri" panose="020F0502020204030204" pitchFamily="34" charset="0"/>
                <a:cs typeface="Calibri" panose="020F0502020204030204" pitchFamily="34" charset="0"/>
              </a:rPr>
              <a:t>: </a:t>
            </a:r>
            <a:r>
              <a:rPr lang="ar-EG" sz="3200" dirty="0">
                <a:solidFill>
                  <a:schemeClr val="tx1"/>
                </a:solidFill>
                <a:latin typeface="Calibri" panose="020F0502020204030204" pitchFamily="34" charset="0"/>
                <a:cs typeface="Calibri" panose="020F0502020204030204" pitchFamily="34" charset="0"/>
              </a:rPr>
              <a:t>الاستجابة</a:t>
            </a:r>
            <a:r>
              <a:rPr lang="ar-SA" sz="3200" dirty="0">
                <a:solidFill>
                  <a:schemeClr val="tx1"/>
                </a:solidFill>
                <a:latin typeface="Calibri" panose="020F0502020204030204" pitchFamily="34" charset="0"/>
                <a:cs typeface="Calibri" panose="020F0502020204030204" pitchFamily="34" charset="0"/>
              </a:rPr>
              <a:t> </a:t>
            </a:r>
            <a:r>
              <a:rPr lang="ar-EG" sz="3200" dirty="0">
                <a:solidFill>
                  <a:schemeClr val="tx1"/>
                </a:solidFill>
                <a:latin typeface="Calibri" panose="020F0502020204030204" pitchFamily="34" charset="0"/>
                <a:cs typeface="Calibri" panose="020F0502020204030204" pitchFamily="34" charset="0"/>
              </a:rPr>
              <a:t>للإفصاح عن </a:t>
            </a:r>
            <a:r>
              <a:rPr lang="ar-SA" sz="3200" dirty="0">
                <a:solidFill>
                  <a:schemeClr val="tx1"/>
                </a:solidFill>
                <a:latin typeface="Calibri" panose="020F0502020204030204" pitchFamily="34" charset="0"/>
                <a:cs typeface="Calibri" panose="020F0502020204030204" pitchFamily="34" charset="0"/>
              </a:rPr>
              <a:t>الاستغلال والانتهاك الجنسيين</a:t>
            </a:r>
          </a:p>
        </p:txBody>
      </p:sp>
      <p:sp>
        <p:nvSpPr>
          <p:cNvPr id="5" name="Content Placeholder 2">
            <a:extLst>
              <a:ext uri="{FF2B5EF4-FFF2-40B4-BE49-F238E27FC236}">
                <a16:creationId xmlns:a16="http://schemas.microsoft.com/office/drawing/2014/main" id="{0F150B06-39EB-45E4-AB36-9FCCC84A7C42}"/>
              </a:ext>
            </a:extLst>
          </p:cNvPr>
          <p:cNvSpPr txBox="1">
            <a:spLocks/>
          </p:cNvSpPr>
          <p:nvPr/>
        </p:nvSpPr>
        <p:spPr>
          <a:xfrm>
            <a:off x="607359" y="2224452"/>
            <a:ext cx="10790743" cy="4325204"/>
          </a:xfrm>
          <a:prstGeom prst="rect">
            <a:avLst/>
          </a:prstGeom>
        </p:spPr>
        <p:txBody>
          <a:bodyP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sz="3200" b="1" dirty="0">
                <a:solidFill>
                  <a:schemeClr val="bg1"/>
                </a:solidFill>
                <a:latin typeface="Calibri" panose="020F0502020204030204" pitchFamily="34" charset="0"/>
                <a:cs typeface="Calibri" panose="020F0502020204030204" pitchFamily="34" charset="0"/>
              </a:rPr>
              <a:t>الإجراءات حسب دور الموظفين </a:t>
            </a:r>
            <a:r>
              <a:rPr lang="ar-EG" sz="3200" b="1" dirty="0">
                <a:solidFill>
                  <a:schemeClr val="bg1"/>
                </a:solidFill>
                <a:latin typeface="Calibri" panose="020F0502020204030204" pitchFamily="34" charset="0"/>
                <a:cs typeface="Calibri" panose="020F0502020204030204" pitchFamily="34" charset="0"/>
              </a:rPr>
              <a:t>(</a:t>
            </a:r>
            <a:r>
              <a:rPr lang="ar-SA" sz="3200" b="1" dirty="0">
                <a:solidFill>
                  <a:schemeClr val="bg1"/>
                </a:solidFill>
                <a:latin typeface="Calibri" panose="020F0502020204030204" pitchFamily="34" charset="0"/>
                <a:cs typeface="Calibri" panose="020F0502020204030204" pitchFamily="34" charset="0"/>
              </a:rPr>
              <a:t>اجتماع</a:t>
            </a:r>
            <a:r>
              <a:rPr lang="ar-EG" sz="3200" b="1" dirty="0">
                <a:solidFill>
                  <a:schemeClr val="bg1"/>
                </a:solidFill>
                <a:latin typeface="Calibri" panose="020F0502020204030204" pitchFamily="34" charset="0"/>
                <a:cs typeface="Calibri" panose="020F0502020204030204" pitchFamily="34" charset="0"/>
              </a:rPr>
              <a:t>ات</a:t>
            </a:r>
            <a:r>
              <a:rPr lang="ar-SA" sz="3200" b="1" dirty="0">
                <a:solidFill>
                  <a:schemeClr val="bg1"/>
                </a:solidFill>
                <a:latin typeface="Calibri" panose="020F0502020204030204" pitchFamily="34" charset="0"/>
                <a:cs typeface="Calibri" panose="020F0502020204030204" pitchFamily="34" charset="0"/>
              </a:rPr>
              <a:t> مصغّرة</a:t>
            </a:r>
            <a:r>
              <a:rPr lang="ar-EG" sz="3200" b="1" dirty="0">
                <a:solidFill>
                  <a:schemeClr val="bg1"/>
                </a:solidFill>
                <a:latin typeface="Calibri" panose="020F0502020204030204" pitchFamily="34" charset="0"/>
                <a:cs typeface="Calibri" panose="020F0502020204030204" pitchFamily="34" charset="0"/>
              </a:rPr>
              <a:t> </a:t>
            </a:r>
            <a:r>
              <a:rPr lang="ar-001" sz="3200" b="1" dirty="0">
                <a:solidFill>
                  <a:schemeClr val="bg1"/>
                </a:solidFill>
                <a:latin typeface="Calibri" panose="020F0502020204030204" pitchFamily="34" charset="0"/>
                <a:cs typeface="Calibri" panose="020F0502020204030204" pitchFamily="34" charset="0"/>
              </a:rPr>
              <a:t>–</a:t>
            </a:r>
            <a:r>
              <a:rPr lang="ar-SA" sz="3200" b="1" dirty="0">
                <a:solidFill>
                  <a:schemeClr val="bg1"/>
                </a:solidFill>
                <a:latin typeface="Calibri" panose="020F0502020204030204" pitchFamily="34" charset="0"/>
                <a:cs typeface="Calibri" panose="020F0502020204030204" pitchFamily="34" charset="0"/>
              </a:rPr>
              <a:t> </a:t>
            </a:r>
            <a:r>
              <a:rPr lang="ar-001" sz="3200" b="1" dirty="0">
                <a:solidFill>
                  <a:schemeClr val="bg1"/>
                </a:solidFill>
                <a:latin typeface="Calibri" panose="020F0502020204030204" pitchFamily="34" charset="0"/>
                <a:cs typeface="Calibri" panose="020F0502020204030204" pitchFamily="34" charset="0"/>
              </a:rPr>
              <a:t>15</a:t>
            </a:r>
            <a:r>
              <a:rPr lang="ar-SA" sz="3200" b="1" dirty="0">
                <a:solidFill>
                  <a:schemeClr val="bg1"/>
                </a:solidFill>
                <a:latin typeface="Calibri" panose="020F0502020204030204" pitchFamily="34" charset="0"/>
                <a:cs typeface="Calibri" panose="020F0502020204030204" pitchFamily="34" charset="0"/>
              </a:rPr>
              <a:t> دقيقة</a:t>
            </a:r>
            <a:r>
              <a:rPr lang="ar-EG" sz="3200" b="1" dirty="0">
                <a:solidFill>
                  <a:schemeClr val="bg1"/>
                </a:solidFill>
                <a:latin typeface="Calibri" panose="020F0502020204030204" pitchFamily="34" charset="0"/>
                <a:cs typeface="Calibri" panose="020F0502020204030204" pitchFamily="34" charset="0"/>
              </a:rPr>
              <a:t>)</a:t>
            </a:r>
            <a:endParaRPr lang="ar-001" sz="3200" b="1" dirty="0">
              <a:solidFill>
                <a:schemeClr val="bg1"/>
              </a:solidFill>
              <a:latin typeface="Calibri" panose="020F0502020204030204" pitchFamily="34" charset="0"/>
              <a:cs typeface="Calibri" panose="020F0502020204030204" pitchFamily="34" charset="0"/>
            </a:endParaRPr>
          </a:p>
          <a:p>
            <a:pPr marL="342900" indent="-342900" algn="r" rtl="1">
              <a:buClr>
                <a:schemeClr val="bg1"/>
              </a:buClr>
              <a:buFont typeface="+mj-lt"/>
              <a:buAutoNum type="arabicPeriod"/>
            </a:pPr>
            <a:r>
              <a:rPr lang="ar-SA" sz="2800" dirty="0">
                <a:solidFill>
                  <a:schemeClr val="bg1"/>
                </a:solidFill>
                <a:latin typeface="Calibri" panose="020F0502020204030204" pitchFamily="34" charset="0"/>
                <a:cs typeface="Calibri" panose="020F0502020204030204" pitchFamily="34" charset="0"/>
              </a:rPr>
              <a:t>ما هي الإجراءات المناسبة التي ينبغي على الجهات الفاعلة اتخاذها </a:t>
            </a:r>
            <a:r>
              <a:rPr lang="ar-EG" sz="2800" dirty="0">
                <a:solidFill>
                  <a:schemeClr val="bg1"/>
                </a:solidFill>
                <a:latin typeface="Calibri" panose="020F0502020204030204" pitchFamily="34" charset="0"/>
                <a:cs typeface="Calibri" panose="020F0502020204030204" pitchFamily="34" charset="0"/>
              </a:rPr>
              <a:t>- </a:t>
            </a:r>
            <a:r>
              <a:rPr lang="ar-SA" sz="2800" dirty="0">
                <a:solidFill>
                  <a:schemeClr val="bg1"/>
                </a:solidFill>
                <a:latin typeface="Calibri" panose="020F0502020204030204" pitchFamily="34" charset="0"/>
                <a:cs typeface="Calibri" panose="020F0502020204030204" pitchFamily="34" charset="0"/>
              </a:rPr>
              <a:t>وفقًا للأدوار المدرجة على </a:t>
            </a:r>
            <a:r>
              <a:rPr lang="ar-EG" sz="2800" dirty="0">
                <a:solidFill>
                  <a:schemeClr val="bg1"/>
                </a:solidFill>
                <a:latin typeface="Calibri" panose="020F0502020204030204" pitchFamily="34" charset="0"/>
                <a:cs typeface="Calibri" panose="020F0502020204030204" pitchFamily="34" charset="0"/>
              </a:rPr>
              <a:t>ال</a:t>
            </a:r>
            <a:r>
              <a:rPr lang="ar-SA" sz="2800" dirty="0">
                <a:solidFill>
                  <a:schemeClr val="bg1"/>
                </a:solidFill>
                <a:latin typeface="Calibri" panose="020F0502020204030204" pitchFamily="34" charset="0"/>
                <a:cs typeface="Calibri" panose="020F0502020204030204" pitchFamily="34" charset="0"/>
              </a:rPr>
              <a:t>لوحة </a:t>
            </a:r>
            <a:r>
              <a:rPr lang="ar-EG" sz="2800" dirty="0">
                <a:solidFill>
                  <a:schemeClr val="bg1"/>
                </a:solidFill>
                <a:latin typeface="Calibri" panose="020F0502020204030204" pitchFamily="34" charset="0"/>
                <a:cs typeface="Calibri" panose="020F0502020204030204" pitchFamily="34" charset="0"/>
              </a:rPr>
              <a:t>(</a:t>
            </a:r>
            <a:r>
              <a:rPr lang="ar-SA" sz="2800" dirty="0">
                <a:solidFill>
                  <a:schemeClr val="bg1"/>
                </a:solidFill>
                <a:latin typeface="Calibri" panose="020F0502020204030204" pitchFamily="34" charset="0"/>
                <a:cs typeface="Calibri" panose="020F0502020204030204" pitchFamily="34" charset="0"/>
              </a:rPr>
              <a:t>أي منسق</a:t>
            </a:r>
            <a:r>
              <a:rPr lang="ar-EG" sz="2800" dirty="0">
                <a:solidFill>
                  <a:schemeClr val="bg1"/>
                </a:solidFill>
                <a:latin typeface="Calibri" panose="020F0502020204030204" pitchFamily="34" charset="0"/>
                <a:cs typeface="Calibri" panose="020F0502020204030204" pitchFamily="34" charset="0"/>
              </a:rPr>
              <a:t> الحماية من</a:t>
            </a:r>
            <a:r>
              <a:rPr lang="ar-SA" sz="2800" dirty="0">
                <a:solidFill>
                  <a:schemeClr val="bg1"/>
                </a:solidFill>
                <a:latin typeface="Calibri" panose="020F0502020204030204" pitchFamily="34" charset="0"/>
                <a:cs typeface="Calibri" panose="020F0502020204030204" pitchFamily="34" charset="0"/>
              </a:rPr>
              <a:t> الاستغلال والانتهاك الجنسيين</a:t>
            </a:r>
            <a:r>
              <a:rPr lang="ar-EG" sz="2800" dirty="0">
                <a:solidFill>
                  <a:schemeClr val="bg1"/>
                </a:solidFill>
                <a:latin typeface="Calibri" panose="020F0502020204030204" pitchFamily="34" charset="0"/>
                <a:cs typeface="Calibri" panose="020F0502020204030204" pitchFamily="34" charset="0"/>
              </a:rPr>
              <a:t>، </a:t>
            </a:r>
            <a:r>
              <a:rPr lang="ar-SA" sz="2800" dirty="0">
                <a:solidFill>
                  <a:schemeClr val="bg1"/>
                </a:solidFill>
                <a:latin typeface="Calibri" panose="020F0502020204030204" pitchFamily="34" charset="0"/>
                <a:cs typeface="Calibri" panose="020F0502020204030204" pitchFamily="34" charset="0"/>
              </a:rPr>
              <a:t>منسق المجموعة الفرعية</a:t>
            </a:r>
            <a:r>
              <a:rPr lang="ar-EG" sz="2800" dirty="0">
                <a:solidFill>
                  <a:schemeClr val="bg1"/>
                </a:solidFill>
                <a:latin typeface="Calibri" panose="020F0502020204030204" pitchFamily="34" charset="0"/>
                <a:cs typeface="Calibri" panose="020F0502020204030204" pitchFamily="34" charset="0"/>
              </a:rPr>
              <a:t> المعنية بالعنف القائم على النوع الاجتماعي/حماية الطفل</a:t>
            </a:r>
            <a:r>
              <a:rPr lang="ar-SA" sz="2800" dirty="0">
                <a:solidFill>
                  <a:schemeClr val="bg1"/>
                </a:solidFill>
                <a:latin typeface="Calibri" panose="020F0502020204030204" pitchFamily="34" charset="0"/>
                <a:cs typeface="Calibri" panose="020F0502020204030204" pitchFamily="34" charset="0"/>
              </a:rPr>
              <a:t>، </a:t>
            </a:r>
            <a:r>
              <a:rPr lang="ar-EG" sz="2800" dirty="0">
                <a:solidFill>
                  <a:schemeClr val="bg1"/>
                </a:solidFill>
                <a:latin typeface="Calibri" panose="020F0502020204030204" pitchFamily="34" charset="0"/>
                <a:cs typeface="Calibri" panose="020F0502020204030204" pitchFamily="34" charset="0"/>
              </a:rPr>
              <a:t>الم</a:t>
            </a:r>
            <a:r>
              <a:rPr lang="ar-SA" sz="2800" dirty="0">
                <a:solidFill>
                  <a:schemeClr val="bg1"/>
                </a:solidFill>
                <a:latin typeface="Calibri" panose="020F0502020204030204" pitchFamily="34" charset="0"/>
                <a:cs typeface="Calibri" panose="020F0502020204030204" pitchFamily="34" charset="0"/>
              </a:rPr>
              <a:t>نظم</a:t>
            </a:r>
            <a:r>
              <a:rPr lang="ar-EG" sz="2800" dirty="0">
                <a:solidFill>
                  <a:schemeClr val="bg1"/>
                </a:solidFill>
                <a:latin typeface="Calibri" panose="020F0502020204030204" pitchFamily="34" charset="0"/>
                <a:cs typeface="Calibri" panose="020F0502020204030204" pitchFamily="34" charset="0"/>
              </a:rPr>
              <a:t>ة التي ينتمي إليها الجاني) </a:t>
            </a:r>
            <a:r>
              <a:rPr lang="ar-SA" sz="2800" dirty="0">
                <a:solidFill>
                  <a:schemeClr val="bg1"/>
                </a:solidFill>
                <a:latin typeface="Calibri" panose="020F0502020204030204" pitchFamily="34" charset="0"/>
                <a:cs typeface="Calibri" panose="020F0502020204030204" pitchFamily="34" charset="0"/>
              </a:rPr>
              <a:t>عند </a:t>
            </a:r>
            <a:r>
              <a:rPr lang="ar-EG" sz="2800" dirty="0">
                <a:solidFill>
                  <a:schemeClr val="bg1"/>
                </a:solidFill>
                <a:latin typeface="Calibri" panose="020F0502020204030204" pitchFamily="34" charset="0"/>
                <a:cs typeface="Calibri" panose="020F0502020204030204" pitchFamily="34" charset="0"/>
              </a:rPr>
              <a:t>ا ستجابة للإفصاح </a:t>
            </a:r>
            <a:r>
              <a:rPr lang="ar-SA" sz="2800" dirty="0">
                <a:solidFill>
                  <a:schemeClr val="bg1"/>
                </a:solidFill>
                <a:latin typeface="Calibri" panose="020F0502020204030204" pitchFamily="34" charset="0"/>
                <a:cs typeface="Calibri" panose="020F0502020204030204" pitchFamily="34" charset="0"/>
              </a:rPr>
              <a:t>عن المعلومات المتعلقة بالاستغلال والانتهاك الجنسيين من الضحية</a:t>
            </a:r>
            <a:r>
              <a:rPr lang="ar-001" sz="2800" dirty="0">
                <a:solidFill>
                  <a:schemeClr val="bg1"/>
                </a:solidFill>
                <a:latin typeface="Calibri" panose="020F0502020204030204" pitchFamily="34" charset="0"/>
                <a:cs typeface="Calibri" panose="020F0502020204030204" pitchFamily="34" charset="0"/>
              </a:rPr>
              <a:t>.</a:t>
            </a:r>
          </a:p>
          <a:p>
            <a:pPr marL="342900" indent="-342900" algn="r" rtl="1">
              <a:buClr>
                <a:schemeClr val="bg1"/>
              </a:buClr>
              <a:buFont typeface="+mj-lt"/>
              <a:buAutoNum type="arabicPeriod"/>
            </a:pPr>
            <a:r>
              <a:rPr lang="ar-SA" sz="2800" dirty="0">
                <a:solidFill>
                  <a:schemeClr val="bg1"/>
                </a:solidFill>
                <a:latin typeface="Calibri" panose="020F0502020204030204" pitchFamily="34" charset="0"/>
                <a:cs typeface="Calibri" panose="020F0502020204030204" pitchFamily="34" charset="0"/>
              </a:rPr>
              <a:t>كيف يمكن أن تكون الإجراءات مختلفة إذا تم تلقي معلومات من طرف ثالث </a:t>
            </a:r>
            <a:r>
              <a:rPr lang="ar-EG" sz="2800" dirty="0">
                <a:solidFill>
                  <a:schemeClr val="bg1"/>
                </a:solidFill>
                <a:latin typeface="Calibri" panose="020F0502020204030204" pitchFamily="34" charset="0"/>
                <a:cs typeface="Calibri" panose="020F0502020204030204" pitchFamily="34" charset="0"/>
              </a:rPr>
              <a:t>(</a:t>
            </a:r>
            <a:r>
              <a:rPr lang="ar-SA" sz="2800" dirty="0">
                <a:solidFill>
                  <a:schemeClr val="bg1"/>
                </a:solidFill>
                <a:latin typeface="Calibri" panose="020F0502020204030204" pitchFamily="34" charset="0"/>
                <a:cs typeface="Calibri" panose="020F0502020204030204" pitchFamily="34" charset="0"/>
              </a:rPr>
              <a:t>أي من شخص آخر غير الضحية</a:t>
            </a:r>
            <a:r>
              <a:rPr lang="ar-EG" sz="2800" dirty="0">
                <a:solidFill>
                  <a:schemeClr val="bg1"/>
                </a:solidFill>
                <a:latin typeface="Calibri" panose="020F0502020204030204" pitchFamily="34" charset="0"/>
                <a:cs typeface="Calibri" panose="020F0502020204030204" pitchFamily="34" charset="0"/>
              </a:rPr>
              <a:t>)</a:t>
            </a:r>
            <a:r>
              <a:rPr lang="ar-SA" sz="2800" dirty="0">
                <a:solidFill>
                  <a:schemeClr val="bg1"/>
                </a:solidFill>
                <a:latin typeface="Calibri" panose="020F0502020204030204" pitchFamily="34" charset="0"/>
                <a:cs typeface="Calibri" panose="020F0502020204030204" pitchFamily="34" charset="0"/>
              </a:rPr>
              <a:t>؟</a:t>
            </a:r>
          </a:p>
        </p:txBody>
      </p:sp>
      <p:sp>
        <p:nvSpPr>
          <p:cNvPr id="6" name="Title 1">
            <a:extLst>
              <a:ext uri="{FF2B5EF4-FFF2-40B4-BE49-F238E27FC236}">
                <a16:creationId xmlns:a16="http://schemas.microsoft.com/office/drawing/2014/main" id="{B0FAAD67-BD9D-4E6B-8B70-E80D72D8FB52}"/>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rgbClr val="19193B"/>
                </a:solidFill>
                <a:latin typeface="Calibri" panose="020F0502020204030204" pitchFamily="34" charset="0"/>
                <a:cs typeface="Calibri" panose="020F0502020204030204" pitchFamily="34" charset="0"/>
              </a:rPr>
              <a:t>الوحدة الثانية</a:t>
            </a:r>
            <a:endParaRPr lang="ar-001" sz="1400" b="1" cap="none" dirty="0">
              <a:solidFill>
                <a:srgbClr val="19193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345972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CA8FD1-2DD0-3A4A-AFD6-62A7092D1EB5}"/>
              </a:ext>
            </a:extLst>
          </p:cNvPr>
          <p:cNvSpPr>
            <a:spLocks noGrp="1"/>
          </p:cNvSpPr>
          <p:nvPr>
            <p:ph type="title"/>
          </p:nvPr>
        </p:nvSpPr>
        <p:spPr/>
        <p:txBody>
          <a:bodyPr>
            <a:normAutofit/>
          </a:bodyPr>
          <a:lstStyle/>
          <a:p>
            <a:pPr algn="r" rtl="1"/>
            <a:r>
              <a:rPr lang="ar-SA" sz="3200" dirty="0">
                <a:latin typeface="Calibri" panose="020F0502020204030204" pitchFamily="34" charset="0"/>
                <a:cs typeface="Calibri" panose="020F0502020204030204" pitchFamily="34" charset="0"/>
              </a:rPr>
              <a:t>جدول الأعمال</a:t>
            </a:r>
          </a:p>
        </p:txBody>
      </p:sp>
      <p:sp>
        <p:nvSpPr>
          <p:cNvPr id="11" name="Content Placeholder 2">
            <a:extLst>
              <a:ext uri="{FF2B5EF4-FFF2-40B4-BE49-F238E27FC236}">
                <a16:creationId xmlns:a16="http://schemas.microsoft.com/office/drawing/2014/main" id="{BA277C17-68F1-804A-ABC2-777F28B77DE6}"/>
              </a:ext>
            </a:extLst>
          </p:cNvPr>
          <p:cNvSpPr txBox="1">
            <a:spLocks/>
          </p:cNvSpPr>
          <p:nvPr/>
        </p:nvSpPr>
        <p:spPr>
          <a:xfrm>
            <a:off x="2614700" y="2145250"/>
            <a:ext cx="7417991" cy="670296"/>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sz="1400" b="1" dirty="0">
                <a:solidFill>
                  <a:schemeClr val="tx1"/>
                </a:solidFill>
                <a:latin typeface="Calibri" panose="020F0502020204030204" pitchFamily="34" charset="0"/>
                <a:cs typeface="Calibri" panose="020F0502020204030204" pitchFamily="34" charset="0"/>
              </a:rPr>
              <a:t>الخلفية والغرض</a:t>
            </a:r>
            <a:r>
              <a:rPr lang="ar-EG" sz="1400" b="1" dirty="0">
                <a:solidFill>
                  <a:schemeClr val="tx1"/>
                </a:solidFill>
                <a:latin typeface="Calibri" panose="020F0502020204030204" pitchFamily="34" charset="0"/>
                <a:cs typeface="Calibri" panose="020F0502020204030204" pitchFamily="34" charset="0"/>
              </a:rPr>
              <a:t>: </a:t>
            </a:r>
            <a:r>
              <a:rPr lang="ar-SA" sz="1400" dirty="0">
                <a:solidFill>
                  <a:schemeClr val="tx1"/>
                </a:solidFill>
                <a:latin typeface="Calibri" panose="020F0502020204030204" pitchFamily="34" charset="0"/>
                <a:cs typeface="Calibri" panose="020F0502020204030204" pitchFamily="34" charset="0"/>
              </a:rPr>
              <a:t>فهم بروتوكول الأمم المتحدة بشان مساعدة الضحايا والغرض من المذكرة التقنية وتطبيقهما</a:t>
            </a:r>
          </a:p>
        </p:txBody>
      </p:sp>
      <p:sp>
        <p:nvSpPr>
          <p:cNvPr id="12" name="Content Placeholder 2">
            <a:extLst>
              <a:ext uri="{FF2B5EF4-FFF2-40B4-BE49-F238E27FC236}">
                <a16:creationId xmlns:a16="http://schemas.microsoft.com/office/drawing/2014/main" id="{8E9C53C9-01EA-A648-B544-B2DE5D14D1F2}"/>
              </a:ext>
            </a:extLst>
          </p:cNvPr>
          <p:cNvSpPr txBox="1">
            <a:spLocks/>
          </p:cNvSpPr>
          <p:nvPr/>
        </p:nvSpPr>
        <p:spPr>
          <a:xfrm>
            <a:off x="2193328" y="3003355"/>
            <a:ext cx="7839363" cy="589808"/>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sz="1400" b="1" dirty="0">
                <a:solidFill>
                  <a:schemeClr val="tx1"/>
                </a:solidFill>
                <a:latin typeface="Calibri" panose="020F0502020204030204" pitchFamily="34" charset="0"/>
                <a:cs typeface="Calibri" panose="020F0502020204030204" pitchFamily="34" charset="0"/>
              </a:rPr>
              <a:t>مساعدة الضحايا</a:t>
            </a:r>
            <a:r>
              <a:rPr lang="ar-EG" sz="1400" b="1" dirty="0">
                <a:solidFill>
                  <a:schemeClr val="tx1"/>
                </a:solidFill>
                <a:latin typeface="Calibri" panose="020F0502020204030204" pitchFamily="34" charset="0"/>
                <a:cs typeface="Calibri" panose="020F0502020204030204" pitchFamily="34" charset="0"/>
              </a:rPr>
              <a:t>: </a:t>
            </a:r>
            <a:r>
              <a:rPr lang="ar-SA" sz="1400" dirty="0">
                <a:solidFill>
                  <a:schemeClr val="tx1"/>
                </a:solidFill>
                <a:latin typeface="Calibri" panose="020F0502020204030204" pitchFamily="34" charset="0"/>
                <a:cs typeface="Calibri" panose="020F0502020204030204" pitchFamily="34" charset="0"/>
              </a:rPr>
              <a:t>فهم مساعدة الضحايا، ووصف أنواع الخدمات، ومبادئ مساعدة الضحايا، ودور الموظفين في ضمان حقوق الضحايا وكرامتهم وتوفير المساعدة لهم</a:t>
            </a:r>
          </a:p>
        </p:txBody>
      </p:sp>
      <p:sp>
        <p:nvSpPr>
          <p:cNvPr id="14" name="Content Placeholder 2">
            <a:extLst>
              <a:ext uri="{FF2B5EF4-FFF2-40B4-BE49-F238E27FC236}">
                <a16:creationId xmlns:a16="http://schemas.microsoft.com/office/drawing/2014/main" id="{708FF48E-4ED3-B84D-A0FE-00FF56125F45}"/>
              </a:ext>
            </a:extLst>
          </p:cNvPr>
          <p:cNvSpPr txBox="1">
            <a:spLocks/>
          </p:cNvSpPr>
          <p:nvPr/>
        </p:nvSpPr>
        <p:spPr>
          <a:xfrm>
            <a:off x="2464067" y="3796966"/>
            <a:ext cx="7568624" cy="534402"/>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sz="1400" b="1" dirty="0">
                <a:solidFill>
                  <a:schemeClr val="tx1"/>
                </a:solidFill>
                <a:latin typeface="Calibri" panose="020F0502020204030204" pitchFamily="34" charset="0"/>
                <a:cs typeface="Calibri" panose="020F0502020204030204" pitchFamily="34" charset="0"/>
              </a:rPr>
              <a:t>اعتبارات خاصة لضحايا الاستغلال والانتهاك الجنسيين</a:t>
            </a:r>
            <a:r>
              <a:rPr lang="ar-001" sz="1400" b="1" dirty="0">
                <a:solidFill>
                  <a:schemeClr val="tx1"/>
                </a:solidFill>
                <a:latin typeface="Calibri" panose="020F0502020204030204" pitchFamily="34" charset="0"/>
                <a:cs typeface="Calibri" panose="020F0502020204030204" pitchFamily="34" charset="0"/>
              </a:rPr>
              <a:t>:</a:t>
            </a:r>
            <a:r>
              <a:rPr lang="ar-EG" sz="1400" b="1" dirty="0">
                <a:solidFill>
                  <a:schemeClr val="tx1"/>
                </a:solidFill>
                <a:latin typeface="Calibri" panose="020F0502020204030204" pitchFamily="34" charset="0"/>
                <a:cs typeface="Calibri" panose="020F0502020204030204" pitchFamily="34" charset="0"/>
              </a:rPr>
              <a:t> </a:t>
            </a:r>
            <a:r>
              <a:rPr lang="ar-EG" sz="1400" dirty="0">
                <a:solidFill>
                  <a:schemeClr val="tx1"/>
                </a:solidFill>
                <a:latin typeface="Calibri" panose="020F0502020204030204" pitchFamily="34" charset="0"/>
                <a:cs typeface="Calibri" panose="020F0502020204030204" pitchFamily="34" charset="0"/>
              </a:rPr>
              <a:t>(على سبيل المثال في سياق عملي</a:t>
            </a:r>
            <a:r>
              <a:rPr lang="ar-SA" sz="1400" dirty="0">
                <a:solidFill>
                  <a:schemeClr val="tx1"/>
                </a:solidFill>
                <a:latin typeface="Calibri" panose="020F0502020204030204" pitchFamily="34" charset="0"/>
                <a:cs typeface="Calibri" panose="020F0502020204030204" pitchFamily="34" charset="0"/>
              </a:rPr>
              <a:t>ات المساءلة</a:t>
            </a:r>
            <a:r>
              <a:rPr lang="ar-EG" sz="1400" dirty="0">
                <a:solidFill>
                  <a:schemeClr val="tx1"/>
                </a:solidFill>
                <a:latin typeface="Calibri" panose="020F0502020204030204" pitchFamily="34" charset="0"/>
                <a:cs typeface="Calibri" panose="020F0502020204030204" pitchFamily="34" charset="0"/>
              </a:rPr>
              <a:t>)</a:t>
            </a:r>
            <a:r>
              <a:rPr lang="ar-001" sz="1400" dirty="0">
                <a:solidFill>
                  <a:schemeClr val="tx1"/>
                </a:solidFill>
                <a:latin typeface="Calibri" panose="020F0502020204030204" pitchFamily="34" charset="0"/>
                <a:cs typeface="Calibri" panose="020F0502020204030204" pitchFamily="34" charset="0"/>
              </a:rPr>
              <a:t> </a:t>
            </a:r>
            <a:r>
              <a:rPr lang="ar-SA" sz="1400" dirty="0">
                <a:solidFill>
                  <a:schemeClr val="tx1"/>
                </a:solidFill>
                <a:latin typeface="Calibri" panose="020F0502020204030204" pitchFamily="34" charset="0"/>
                <a:cs typeface="Calibri" panose="020F0502020204030204" pitchFamily="34" charset="0"/>
              </a:rPr>
              <a:t>تشمل معلومات عن استراتيجيات حماية ضحايا الاستغلال والانتهاك الجنسيين من الأطفال والبالغين</a:t>
            </a:r>
          </a:p>
        </p:txBody>
      </p:sp>
      <p:sp>
        <p:nvSpPr>
          <p:cNvPr id="16" name="Content Placeholder 2">
            <a:extLst>
              <a:ext uri="{FF2B5EF4-FFF2-40B4-BE49-F238E27FC236}">
                <a16:creationId xmlns:a16="http://schemas.microsoft.com/office/drawing/2014/main" id="{3B45BF96-EFDE-1044-B93D-AF93CF4B8239}"/>
              </a:ext>
            </a:extLst>
          </p:cNvPr>
          <p:cNvSpPr txBox="1">
            <a:spLocks/>
          </p:cNvSpPr>
          <p:nvPr/>
        </p:nvSpPr>
        <p:spPr>
          <a:xfrm>
            <a:off x="2820202" y="4544977"/>
            <a:ext cx="7212489" cy="514881"/>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sz="1400" b="1" dirty="0">
                <a:solidFill>
                  <a:schemeClr val="tx1"/>
                </a:solidFill>
                <a:latin typeface="Calibri" panose="020F0502020204030204" pitchFamily="34" charset="0"/>
                <a:cs typeface="Calibri" panose="020F0502020204030204" pitchFamily="34" charset="0"/>
              </a:rPr>
              <a:t>الثغرات في الخدمات</a:t>
            </a:r>
            <a:r>
              <a:rPr lang="ar-EG" sz="1400" b="1" dirty="0">
                <a:solidFill>
                  <a:schemeClr val="tx1"/>
                </a:solidFill>
                <a:latin typeface="Calibri" panose="020F0502020204030204" pitchFamily="34" charset="0"/>
                <a:cs typeface="Calibri" panose="020F0502020204030204" pitchFamily="34" charset="0"/>
              </a:rPr>
              <a:t>: </a:t>
            </a:r>
            <a:r>
              <a:rPr lang="ar-SA" sz="1400" dirty="0">
                <a:solidFill>
                  <a:schemeClr val="tx1"/>
                </a:solidFill>
                <a:latin typeface="Calibri" panose="020F0502020204030204" pitchFamily="34" charset="0"/>
                <a:cs typeface="Calibri" panose="020F0502020204030204" pitchFamily="34" charset="0"/>
              </a:rPr>
              <a:t>وصف أفضل ممارسات تقديم الدعم والمساعدة في الحالات التي توجد فيها ثغرات حرجة في الخدمات</a:t>
            </a:r>
          </a:p>
        </p:txBody>
      </p:sp>
      <p:sp>
        <p:nvSpPr>
          <p:cNvPr id="3" name="TextBox 2">
            <a:extLst>
              <a:ext uri="{FF2B5EF4-FFF2-40B4-BE49-F238E27FC236}">
                <a16:creationId xmlns:a16="http://schemas.microsoft.com/office/drawing/2014/main" id="{8D5924FD-303F-0C47-875E-A257B9647207}"/>
              </a:ext>
            </a:extLst>
          </p:cNvPr>
          <p:cNvSpPr txBox="1"/>
          <p:nvPr/>
        </p:nvSpPr>
        <p:spPr>
          <a:xfrm>
            <a:off x="10511532" y="2143631"/>
            <a:ext cx="798286" cy="584775"/>
          </a:xfrm>
          <a:prstGeom prst="rect">
            <a:avLst/>
          </a:prstGeom>
          <a:noFill/>
        </p:spPr>
        <p:txBody>
          <a:bodyPr wrap="square" rtlCol="0">
            <a:spAutoFit/>
          </a:bodyPr>
          <a:lstStyle/>
          <a:p>
            <a:pPr algn="r" rtl="1"/>
            <a:r>
              <a:rPr lang="ar-001" sz="3200" b="1" dirty="0">
                <a:solidFill>
                  <a:schemeClr val="accent1"/>
                </a:solidFill>
                <a:latin typeface="Calibri" panose="020F0502020204030204" pitchFamily="34" charset="0"/>
                <a:cs typeface="Calibri" panose="020F0502020204030204" pitchFamily="34" charset="0"/>
              </a:rPr>
              <a:t>1</a:t>
            </a:r>
            <a:endParaRPr lang="ar-001" sz="2400" b="1" dirty="0">
              <a:solidFill>
                <a:schemeClr val="accent1"/>
              </a:solidFill>
              <a:latin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5D591415-34B2-0940-AF17-5CF2CF3C6532}"/>
              </a:ext>
            </a:extLst>
          </p:cNvPr>
          <p:cNvSpPr txBox="1"/>
          <p:nvPr/>
        </p:nvSpPr>
        <p:spPr>
          <a:xfrm>
            <a:off x="10540542" y="3081176"/>
            <a:ext cx="798286" cy="584775"/>
          </a:xfrm>
          <a:prstGeom prst="rect">
            <a:avLst/>
          </a:prstGeom>
          <a:noFill/>
        </p:spPr>
        <p:txBody>
          <a:bodyPr wrap="square" rtlCol="0">
            <a:spAutoFit/>
          </a:bodyPr>
          <a:lstStyle/>
          <a:p>
            <a:pPr algn="r" rtl="1"/>
            <a:r>
              <a:rPr lang="ar-001" sz="3200" b="1" dirty="0">
                <a:solidFill>
                  <a:schemeClr val="accent1"/>
                </a:solidFill>
                <a:latin typeface="Calibri" panose="020F0502020204030204" pitchFamily="34" charset="0"/>
                <a:cs typeface="Calibri" panose="020F0502020204030204" pitchFamily="34" charset="0"/>
              </a:rPr>
              <a:t>2</a:t>
            </a:r>
            <a:endParaRPr lang="ar-001" sz="2400" b="1" dirty="0">
              <a:solidFill>
                <a:schemeClr val="accent1"/>
              </a:solidFill>
              <a:latin typeface="Calibri" panose="020F0502020204030204" pitchFamily="34" charset="0"/>
              <a:cs typeface="Calibri" panose="020F0502020204030204" pitchFamily="34" charset="0"/>
            </a:endParaRPr>
          </a:p>
        </p:txBody>
      </p:sp>
      <p:sp>
        <p:nvSpPr>
          <p:cNvPr id="21" name="TextBox 20">
            <a:extLst>
              <a:ext uri="{FF2B5EF4-FFF2-40B4-BE49-F238E27FC236}">
                <a16:creationId xmlns:a16="http://schemas.microsoft.com/office/drawing/2014/main" id="{DE4D3623-FD93-6440-81B7-F7B0D0BF9A0D}"/>
              </a:ext>
            </a:extLst>
          </p:cNvPr>
          <p:cNvSpPr txBox="1"/>
          <p:nvPr/>
        </p:nvSpPr>
        <p:spPr>
          <a:xfrm>
            <a:off x="10511532" y="3806501"/>
            <a:ext cx="798286" cy="584775"/>
          </a:xfrm>
          <a:prstGeom prst="rect">
            <a:avLst/>
          </a:prstGeom>
          <a:noFill/>
        </p:spPr>
        <p:txBody>
          <a:bodyPr wrap="square" rtlCol="0">
            <a:spAutoFit/>
          </a:bodyPr>
          <a:lstStyle/>
          <a:p>
            <a:pPr algn="r" rtl="1"/>
            <a:r>
              <a:rPr lang="ar-001" sz="3200" b="1" dirty="0">
                <a:solidFill>
                  <a:schemeClr val="accent1"/>
                </a:solidFill>
                <a:latin typeface="Calibri" panose="020F0502020204030204" pitchFamily="34" charset="0"/>
                <a:cs typeface="Calibri" panose="020F0502020204030204" pitchFamily="34" charset="0"/>
              </a:rPr>
              <a:t>3</a:t>
            </a:r>
            <a:endParaRPr lang="ar-001" sz="2400" b="1" dirty="0">
              <a:solidFill>
                <a:schemeClr val="accent1"/>
              </a:solidFill>
              <a:latin typeface="Calibri" panose="020F0502020204030204" pitchFamily="34" charset="0"/>
              <a:cs typeface="Calibri" panose="020F0502020204030204" pitchFamily="34" charset="0"/>
            </a:endParaRPr>
          </a:p>
        </p:txBody>
      </p:sp>
      <p:sp>
        <p:nvSpPr>
          <p:cNvPr id="24" name="TextBox 23">
            <a:extLst>
              <a:ext uri="{FF2B5EF4-FFF2-40B4-BE49-F238E27FC236}">
                <a16:creationId xmlns:a16="http://schemas.microsoft.com/office/drawing/2014/main" id="{CA879972-D884-4840-B8A6-330405CB8EC5}"/>
              </a:ext>
            </a:extLst>
          </p:cNvPr>
          <p:cNvSpPr txBox="1"/>
          <p:nvPr/>
        </p:nvSpPr>
        <p:spPr>
          <a:xfrm>
            <a:off x="10511532" y="4475083"/>
            <a:ext cx="798286" cy="584775"/>
          </a:xfrm>
          <a:prstGeom prst="rect">
            <a:avLst/>
          </a:prstGeom>
          <a:noFill/>
        </p:spPr>
        <p:txBody>
          <a:bodyPr wrap="square" rtlCol="0">
            <a:spAutoFit/>
          </a:bodyPr>
          <a:lstStyle/>
          <a:p>
            <a:pPr algn="r" rtl="1"/>
            <a:r>
              <a:rPr lang="ar-001" sz="3200" b="1" dirty="0">
                <a:solidFill>
                  <a:schemeClr val="accent1"/>
                </a:solidFill>
                <a:latin typeface="Calibri" panose="020F0502020204030204" pitchFamily="34" charset="0"/>
                <a:cs typeface="Calibri" panose="020F0502020204030204" pitchFamily="34" charset="0"/>
              </a:rPr>
              <a:t>4</a:t>
            </a:r>
            <a:endParaRPr lang="ar-001" sz="2400" b="1" dirty="0">
              <a:solidFill>
                <a:schemeClr val="accent1"/>
              </a:solidFill>
              <a:latin typeface="Calibri" panose="020F0502020204030204" pitchFamily="34" charset="0"/>
              <a:cs typeface="Calibri" panose="020F0502020204030204" pitchFamily="34" charset="0"/>
            </a:endParaRPr>
          </a:p>
        </p:txBody>
      </p:sp>
      <p:cxnSp>
        <p:nvCxnSpPr>
          <p:cNvPr id="25" name="Straight Connector 24">
            <a:extLst>
              <a:ext uri="{FF2B5EF4-FFF2-40B4-BE49-F238E27FC236}">
                <a16:creationId xmlns:a16="http://schemas.microsoft.com/office/drawing/2014/main" id="{67376C7D-73E4-914C-BAA8-ECF14A08DE90}"/>
              </a:ext>
            </a:extLst>
          </p:cNvPr>
          <p:cNvCxnSpPr>
            <a:cxnSpLocks/>
          </p:cNvCxnSpPr>
          <p:nvPr/>
        </p:nvCxnSpPr>
        <p:spPr>
          <a:xfrm>
            <a:off x="693125" y="2856741"/>
            <a:ext cx="1106746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B1B8FDB3-3D21-4F40-91C0-8C47757EEFC7}"/>
              </a:ext>
            </a:extLst>
          </p:cNvPr>
          <p:cNvCxnSpPr>
            <a:cxnSpLocks/>
          </p:cNvCxnSpPr>
          <p:nvPr/>
        </p:nvCxnSpPr>
        <p:spPr>
          <a:xfrm>
            <a:off x="693125" y="3692024"/>
            <a:ext cx="1106746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9458BAC3-EB17-EF4F-9D14-40C3D46B26E9}"/>
              </a:ext>
            </a:extLst>
          </p:cNvPr>
          <p:cNvCxnSpPr>
            <a:cxnSpLocks/>
          </p:cNvCxnSpPr>
          <p:nvPr/>
        </p:nvCxnSpPr>
        <p:spPr>
          <a:xfrm>
            <a:off x="693125" y="4469642"/>
            <a:ext cx="11067466" cy="0"/>
          </a:xfrm>
          <a:prstGeom prst="line">
            <a:avLst/>
          </a:prstGeom>
        </p:spPr>
        <p:style>
          <a:lnRef idx="1">
            <a:schemeClr val="accent1"/>
          </a:lnRef>
          <a:fillRef idx="0">
            <a:schemeClr val="accent1"/>
          </a:fillRef>
          <a:effectRef idx="0">
            <a:schemeClr val="accent1"/>
          </a:effectRef>
          <a:fontRef idx="minor">
            <a:schemeClr val="tx1"/>
          </a:fontRef>
        </p:style>
      </p:cxnSp>
      <p:sp>
        <p:nvSpPr>
          <p:cNvPr id="17" name="Content Placeholder 2">
            <a:extLst>
              <a:ext uri="{FF2B5EF4-FFF2-40B4-BE49-F238E27FC236}">
                <a16:creationId xmlns:a16="http://schemas.microsoft.com/office/drawing/2014/main" id="{6A6A837F-FC21-E84B-BA2B-A36F5D415628}"/>
              </a:ext>
            </a:extLst>
          </p:cNvPr>
          <p:cNvSpPr txBox="1">
            <a:spLocks/>
          </p:cNvSpPr>
          <p:nvPr/>
        </p:nvSpPr>
        <p:spPr>
          <a:xfrm>
            <a:off x="2236871" y="5266022"/>
            <a:ext cx="7795820" cy="780143"/>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sz="1400" b="1" dirty="0">
                <a:solidFill>
                  <a:schemeClr val="tx1"/>
                </a:solidFill>
                <a:latin typeface="Calibri" panose="020F0502020204030204" pitchFamily="34" charset="0"/>
                <a:cs typeface="Calibri" panose="020F0502020204030204" pitchFamily="34" charset="0"/>
              </a:rPr>
              <a:t>التنسيق والتكامل الفعال</a:t>
            </a:r>
            <a:r>
              <a:rPr lang="ar-EG" sz="1400" b="1" dirty="0">
                <a:solidFill>
                  <a:schemeClr val="tx1"/>
                </a:solidFill>
                <a:latin typeface="Calibri" panose="020F0502020204030204" pitchFamily="34" charset="0"/>
                <a:cs typeface="Calibri" panose="020F0502020204030204" pitchFamily="34" charset="0"/>
              </a:rPr>
              <a:t>ا</a:t>
            </a:r>
            <a:r>
              <a:rPr lang="ar-SA" sz="1400" b="1" dirty="0">
                <a:solidFill>
                  <a:schemeClr val="tx1"/>
                </a:solidFill>
                <a:latin typeface="Calibri" panose="020F0502020204030204" pitchFamily="34" charset="0"/>
                <a:cs typeface="Calibri" panose="020F0502020204030204" pitchFamily="34" charset="0"/>
              </a:rPr>
              <a:t>ن لمساعدة الضحايا في الأطر الوطنية</a:t>
            </a:r>
            <a:r>
              <a:rPr lang="ar-EG" sz="1400" b="1" dirty="0">
                <a:solidFill>
                  <a:schemeClr val="tx1"/>
                </a:solidFill>
                <a:latin typeface="Calibri" panose="020F0502020204030204" pitchFamily="34" charset="0"/>
                <a:cs typeface="Calibri" panose="020F0502020204030204" pitchFamily="34" charset="0"/>
              </a:rPr>
              <a:t>: </a:t>
            </a:r>
            <a:r>
              <a:rPr lang="ar-SA" sz="1400" dirty="0">
                <a:solidFill>
                  <a:schemeClr val="tx1"/>
                </a:solidFill>
                <a:latin typeface="Calibri" panose="020F0502020204030204" pitchFamily="34" charset="0"/>
                <a:cs typeface="Calibri" panose="020F0502020204030204" pitchFamily="34" charset="0"/>
              </a:rPr>
              <a:t>فهم الأدوار والمسؤوليات </a:t>
            </a:r>
            <a:r>
              <a:rPr lang="ar-EG" sz="1400" dirty="0">
                <a:solidFill>
                  <a:schemeClr val="tx1"/>
                </a:solidFill>
                <a:latin typeface="Calibri" panose="020F0502020204030204" pitchFamily="34" charset="0"/>
                <a:cs typeface="Calibri" panose="020F0502020204030204" pitchFamily="34" charset="0"/>
              </a:rPr>
              <a:t>وفقًا</a:t>
            </a:r>
            <a:r>
              <a:rPr lang="ar-SA" sz="1400" dirty="0">
                <a:solidFill>
                  <a:schemeClr val="tx1"/>
                </a:solidFill>
                <a:latin typeface="Calibri" panose="020F0502020204030204" pitchFamily="34" charset="0"/>
                <a:cs typeface="Calibri" panose="020F0502020204030204" pitchFamily="34" charset="0"/>
              </a:rPr>
              <a:t> </a:t>
            </a:r>
            <a:r>
              <a:rPr lang="ar-EG" sz="1400" dirty="0">
                <a:solidFill>
                  <a:schemeClr val="tx1"/>
                </a:solidFill>
                <a:latin typeface="Calibri" panose="020F0502020204030204" pitchFamily="34" charset="0"/>
                <a:cs typeface="Calibri" panose="020F0502020204030204" pitchFamily="34" charset="0"/>
              </a:rPr>
              <a:t>لل</a:t>
            </a:r>
            <a:r>
              <a:rPr lang="ar-SA" sz="1400" dirty="0">
                <a:solidFill>
                  <a:schemeClr val="tx1"/>
                </a:solidFill>
                <a:latin typeface="Calibri" panose="020F0502020204030204" pitchFamily="34" charset="0"/>
                <a:cs typeface="Calibri" panose="020F0502020204030204" pitchFamily="34" charset="0"/>
              </a:rPr>
              <a:t>بروتوكول، وأفضل الممارسات المتعلقة بإجراءات العمل الموحدة لشبكة</a:t>
            </a:r>
            <a:r>
              <a:rPr lang="en-GB" sz="1400" dirty="0">
                <a:solidFill>
                  <a:schemeClr val="tx1"/>
                </a:solidFill>
                <a:latin typeface="Calibri" panose="020F0502020204030204" pitchFamily="34" charset="0"/>
                <a:cs typeface="Calibri" panose="020F0502020204030204" pitchFamily="34" charset="0"/>
              </a:rPr>
              <a:t> </a:t>
            </a:r>
            <a:r>
              <a:rPr lang="ar-SA" sz="1400" dirty="0">
                <a:solidFill>
                  <a:schemeClr val="tx1"/>
                </a:solidFill>
                <a:latin typeface="Calibri" panose="020F0502020204030204" pitchFamily="34" charset="0"/>
                <a:cs typeface="Calibri" panose="020F0502020204030204" pitchFamily="34" charset="0"/>
              </a:rPr>
              <a:t>الحماية من الاستغلال والانتهاك الجنسيين وسبل دمج مسارات الإحالة إلى</a:t>
            </a:r>
            <a:r>
              <a:rPr lang="ar-EG" sz="1400" dirty="0">
                <a:solidFill>
                  <a:schemeClr val="tx1"/>
                </a:solidFill>
                <a:latin typeface="Calibri" panose="020F0502020204030204" pitchFamily="34" charset="0"/>
                <a:cs typeface="Calibri" panose="020F0502020204030204" pitchFamily="34" charset="0"/>
              </a:rPr>
              <a:t> الخدمات المتصلة ب</a:t>
            </a:r>
            <a:r>
              <a:rPr lang="ar-SA" sz="1400" dirty="0">
                <a:solidFill>
                  <a:schemeClr val="tx1"/>
                </a:solidFill>
                <a:latin typeface="Calibri" panose="020F0502020204030204" pitchFamily="34" charset="0"/>
                <a:cs typeface="Calibri" panose="020F0502020204030204" pitchFamily="34" charset="0"/>
              </a:rPr>
              <a:t>العنف القائم على النوع الاجتماعي</a:t>
            </a:r>
            <a:r>
              <a:rPr lang="ar-001" sz="1400" dirty="0">
                <a:solidFill>
                  <a:schemeClr val="tx1"/>
                </a:solidFill>
                <a:latin typeface="Calibri" panose="020F0502020204030204" pitchFamily="34" charset="0"/>
                <a:cs typeface="Calibri" panose="020F0502020204030204" pitchFamily="34" charset="0"/>
              </a:rPr>
              <a:t>/</a:t>
            </a:r>
            <a:r>
              <a:rPr lang="ar-SA" sz="1400" dirty="0">
                <a:solidFill>
                  <a:schemeClr val="tx1"/>
                </a:solidFill>
                <a:latin typeface="Calibri" panose="020F0502020204030204" pitchFamily="34" charset="0"/>
                <a:cs typeface="Calibri" panose="020F0502020204030204" pitchFamily="34" charset="0"/>
              </a:rPr>
              <a:t>حماية الطفل وآليات التمويل ومبادئ مشاركة</a:t>
            </a:r>
            <a:r>
              <a:rPr lang="en-GB" sz="1400" dirty="0">
                <a:solidFill>
                  <a:schemeClr val="tx1"/>
                </a:solidFill>
                <a:latin typeface="Calibri" panose="020F0502020204030204" pitchFamily="34" charset="0"/>
                <a:cs typeface="Calibri" panose="020F0502020204030204" pitchFamily="34" charset="0"/>
              </a:rPr>
              <a:t> </a:t>
            </a:r>
            <a:r>
              <a:rPr lang="ar-SA" sz="1400" dirty="0">
                <a:solidFill>
                  <a:schemeClr val="tx1"/>
                </a:solidFill>
                <a:latin typeface="Calibri" panose="020F0502020204030204" pitchFamily="34" charset="0"/>
                <a:cs typeface="Calibri" panose="020F0502020204030204" pitchFamily="34" charset="0"/>
              </a:rPr>
              <a:t>البيانات</a:t>
            </a:r>
          </a:p>
        </p:txBody>
      </p:sp>
      <p:sp>
        <p:nvSpPr>
          <p:cNvPr id="18" name="TextBox 17">
            <a:extLst>
              <a:ext uri="{FF2B5EF4-FFF2-40B4-BE49-F238E27FC236}">
                <a16:creationId xmlns:a16="http://schemas.microsoft.com/office/drawing/2014/main" id="{7CF632E9-38D9-C740-BFFE-217D5019B0C2}"/>
              </a:ext>
            </a:extLst>
          </p:cNvPr>
          <p:cNvSpPr txBox="1"/>
          <p:nvPr/>
        </p:nvSpPr>
        <p:spPr>
          <a:xfrm>
            <a:off x="10540542" y="5456674"/>
            <a:ext cx="798286" cy="584775"/>
          </a:xfrm>
          <a:prstGeom prst="rect">
            <a:avLst/>
          </a:prstGeom>
          <a:noFill/>
        </p:spPr>
        <p:txBody>
          <a:bodyPr wrap="square" rtlCol="0">
            <a:spAutoFit/>
          </a:bodyPr>
          <a:lstStyle/>
          <a:p>
            <a:pPr algn="r" rtl="1"/>
            <a:r>
              <a:rPr lang="ar-001" sz="3200" b="1" dirty="0">
                <a:solidFill>
                  <a:schemeClr val="accent1"/>
                </a:solidFill>
                <a:latin typeface="Calibri" panose="020F0502020204030204" pitchFamily="34" charset="0"/>
                <a:cs typeface="Calibri" panose="020F0502020204030204" pitchFamily="34" charset="0"/>
              </a:rPr>
              <a:t>5</a:t>
            </a:r>
            <a:endParaRPr lang="ar-001" sz="2400" b="1" dirty="0">
              <a:solidFill>
                <a:schemeClr val="accent1"/>
              </a:solidFill>
              <a:latin typeface="Calibri" panose="020F0502020204030204" pitchFamily="34" charset="0"/>
              <a:cs typeface="Calibri" panose="020F0502020204030204" pitchFamily="34" charset="0"/>
            </a:endParaRPr>
          </a:p>
        </p:txBody>
      </p:sp>
      <p:cxnSp>
        <p:nvCxnSpPr>
          <p:cNvPr id="26" name="Straight Connector 25">
            <a:extLst>
              <a:ext uri="{FF2B5EF4-FFF2-40B4-BE49-F238E27FC236}">
                <a16:creationId xmlns:a16="http://schemas.microsoft.com/office/drawing/2014/main" id="{90AA0C7D-9573-1A4F-B1C4-43C303E73E72}"/>
              </a:ext>
            </a:extLst>
          </p:cNvPr>
          <p:cNvCxnSpPr>
            <a:cxnSpLocks/>
          </p:cNvCxnSpPr>
          <p:nvPr/>
        </p:nvCxnSpPr>
        <p:spPr>
          <a:xfrm>
            <a:off x="693125" y="5278775"/>
            <a:ext cx="11067466" cy="0"/>
          </a:xfrm>
          <a:prstGeom prst="line">
            <a:avLst/>
          </a:prstGeom>
        </p:spPr>
        <p:style>
          <a:lnRef idx="1">
            <a:schemeClr val="accent1"/>
          </a:lnRef>
          <a:fillRef idx="0">
            <a:schemeClr val="accent1"/>
          </a:fillRef>
          <a:effectRef idx="0">
            <a:schemeClr val="accent1"/>
          </a:effectRef>
          <a:fontRef idx="minor">
            <a:schemeClr val="tx1"/>
          </a:fontRef>
        </p:style>
      </p:cxnSp>
      <p:sp>
        <p:nvSpPr>
          <p:cNvPr id="28" name="Content Placeholder 2">
            <a:extLst>
              <a:ext uri="{FF2B5EF4-FFF2-40B4-BE49-F238E27FC236}">
                <a16:creationId xmlns:a16="http://schemas.microsoft.com/office/drawing/2014/main" id="{65F39839-C44E-F94A-BF6E-A68D1250932A}"/>
              </a:ext>
            </a:extLst>
          </p:cNvPr>
          <p:cNvSpPr txBox="1">
            <a:spLocks/>
          </p:cNvSpPr>
          <p:nvPr/>
        </p:nvSpPr>
        <p:spPr>
          <a:xfrm>
            <a:off x="1844052" y="508322"/>
            <a:ext cx="2201334" cy="958776"/>
          </a:xfrm>
          <a:prstGeom prst="rect">
            <a:avLst/>
          </a:prstGeom>
        </p:spPr>
        <p:txBody>
          <a:bodyPr vert="horz" lIns="91440" tIns="45720" rIns="91440" bIns="45720" rtlCol="0" anchor="ctr" anchorCtr="0">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sz="1200" dirty="0">
                <a:solidFill>
                  <a:schemeClr val="bg1"/>
                </a:solidFill>
                <a:latin typeface="Calibri" panose="020F0502020204030204" pitchFamily="34" charset="0"/>
                <a:cs typeface="Calibri" panose="020F0502020204030204" pitchFamily="34" charset="0"/>
              </a:rPr>
              <a:t>سيتم استخدام هذا الرمز في هذه المذكرة التقنية للإشارة إلى التوجيهات</a:t>
            </a:r>
            <a:br>
              <a:rPr dirty="0">
                <a:latin typeface="Calibri" panose="020F0502020204030204" pitchFamily="34" charset="0"/>
                <a:cs typeface="Calibri" panose="020F0502020204030204" pitchFamily="34" charset="0"/>
              </a:rPr>
            </a:br>
            <a:r>
              <a:rPr lang="ar-SA" sz="1200" dirty="0">
                <a:solidFill>
                  <a:schemeClr val="bg1"/>
                </a:solidFill>
                <a:latin typeface="Calibri" panose="020F0502020204030204" pitchFamily="34" charset="0"/>
                <a:cs typeface="Calibri" panose="020F0502020204030204" pitchFamily="34" charset="0"/>
              </a:rPr>
              <a:t> المتعلقة </a:t>
            </a:r>
            <a:r>
              <a:rPr lang="ar-SA" sz="1200" b="1" dirty="0">
                <a:solidFill>
                  <a:schemeClr val="bg1"/>
                </a:solidFill>
                <a:latin typeface="Calibri" panose="020F0502020204030204" pitchFamily="34" charset="0"/>
                <a:cs typeface="Calibri" panose="020F0502020204030204" pitchFamily="34" charset="0"/>
              </a:rPr>
              <a:t>بالأطفال الضحايا</a:t>
            </a:r>
          </a:p>
        </p:txBody>
      </p:sp>
      <p:grpSp>
        <p:nvGrpSpPr>
          <p:cNvPr id="6" name="Group 5">
            <a:extLst>
              <a:ext uri="{FF2B5EF4-FFF2-40B4-BE49-F238E27FC236}">
                <a16:creationId xmlns:a16="http://schemas.microsoft.com/office/drawing/2014/main" id="{A2583F47-23C9-6F48-AAA7-4AB6FB6D93C3}"/>
              </a:ext>
            </a:extLst>
          </p:cNvPr>
          <p:cNvGrpSpPr/>
          <p:nvPr/>
        </p:nvGrpSpPr>
        <p:grpSpPr>
          <a:xfrm>
            <a:off x="573492" y="358096"/>
            <a:ext cx="1080287" cy="1339162"/>
            <a:chOff x="10526210" y="473683"/>
            <a:chExt cx="1080287" cy="1339162"/>
          </a:xfrm>
        </p:grpSpPr>
        <p:pic>
          <p:nvPicPr>
            <p:cNvPr id="27" name="Graphic 26" descr="Open hand with solid fill">
              <a:extLst>
                <a:ext uri="{FF2B5EF4-FFF2-40B4-BE49-F238E27FC236}">
                  <a16:creationId xmlns:a16="http://schemas.microsoft.com/office/drawing/2014/main" id="{0DD3FEDF-75EF-AB4F-B91B-A81AD9D37ED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788398">
              <a:off x="10526210" y="732558"/>
              <a:ext cx="1080287" cy="1080287"/>
            </a:xfrm>
            <a:prstGeom prst="rect">
              <a:avLst/>
            </a:prstGeom>
          </p:spPr>
        </p:pic>
        <p:pic>
          <p:nvPicPr>
            <p:cNvPr id="5" name="Graphic 4" descr="Children with solid fill">
              <a:extLst>
                <a:ext uri="{FF2B5EF4-FFF2-40B4-BE49-F238E27FC236}">
                  <a16:creationId xmlns:a16="http://schemas.microsoft.com/office/drawing/2014/main" id="{2DD45339-FABA-2A43-BEA4-C6C1E976073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691279" y="473683"/>
              <a:ext cx="795229" cy="795229"/>
            </a:xfrm>
            <a:prstGeom prst="rect">
              <a:avLst/>
            </a:prstGeom>
          </p:spPr>
        </p:pic>
      </p:grpSp>
    </p:spTree>
    <p:extLst>
      <p:ext uri="{BB962C8B-B14F-4D97-AF65-F5344CB8AC3E}">
        <p14:creationId xmlns:p14="http://schemas.microsoft.com/office/powerpoint/2010/main" val="42644903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1B721B1-5FC8-BB4F-935A-95CA3820EBB9}"/>
              </a:ext>
            </a:extLst>
          </p:cNvPr>
          <p:cNvSpPr/>
          <p:nvPr/>
        </p:nvSpPr>
        <p:spPr>
          <a:xfrm>
            <a:off x="500377" y="2459950"/>
            <a:ext cx="3108960" cy="135522"/>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lumMod val="75000"/>
                </a:schemeClr>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C23502D6-C0EF-3840-8FF9-8241AAC795DC}"/>
              </a:ext>
            </a:extLst>
          </p:cNvPr>
          <p:cNvSpPr/>
          <p:nvPr/>
        </p:nvSpPr>
        <p:spPr>
          <a:xfrm>
            <a:off x="4520191" y="2459950"/>
            <a:ext cx="7223760" cy="135522"/>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lumMod val="75000"/>
                </a:schemeClr>
              </a:solidFill>
              <a:latin typeface="Calibri" panose="020F0502020204030204" pitchFamily="34" charset="0"/>
              <a:cs typeface="Calibri" panose="020F0502020204030204" pitchFamily="34" charset="0"/>
            </a:endParaRPr>
          </a:p>
        </p:txBody>
      </p:sp>
      <p:sp>
        <p:nvSpPr>
          <p:cNvPr id="10" name="Content Placeholder 2">
            <a:extLst>
              <a:ext uri="{FF2B5EF4-FFF2-40B4-BE49-F238E27FC236}">
                <a16:creationId xmlns:a16="http://schemas.microsoft.com/office/drawing/2014/main" id="{DBC3A055-C2A3-444C-8A43-99763EC83567}"/>
              </a:ext>
            </a:extLst>
          </p:cNvPr>
          <p:cNvSpPr txBox="1">
            <a:spLocks/>
          </p:cNvSpPr>
          <p:nvPr/>
        </p:nvSpPr>
        <p:spPr>
          <a:xfrm>
            <a:off x="526623" y="2811074"/>
            <a:ext cx="3191436" cy="480012"/>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b="1" dirty="0">
                <a:solidFill>
                  <a:schemeClr val="tx1"/>
                </a:solidFill>
                <a:latin typeface="Calibri" panose="020F0502020204030204" pitchFamily="34" charset="0"/>
                <a:cs typeface="Calibri" panose="020F0502020204030204" pitchFamily="34" charset="0"/>
              </a:rPr>
              <a:t>جميع الموظفين</a:t>
            </a:r>
            <a:r>
              <a:rPr lang="ar-001" b="1" dirty="0">
                <a:solidFill>
                  <a:schemeClr val="tx1"/>
                </a:solidFill>
                <a:latin typeface="Calibri" panose="020F0502020204030204" pitchFamily="34" charset="0"/>
                <a:cs typeface="Calibri" panose="020F0502020204030204" pitchFamily="34" charset="0"/>
              </a:rPr>
              <a:t>:</a:t>
            </a:r>
          </a:p>
        </p:txBody>
      </p:sp>
      <p:sp>
        <p:nvSpPr>
          <p:cNvPr id="13" name="Content Placeholder 2">
            <a:extLst>
              <a:ext uri="{FF2B5EF4-FFF2-40B4-BE49-F238E27FC236}">
                <a16:creationId xmlns:a16="http://schemas.microsoft.com/office/drawing/2014/main" id="{70EA8326-FF4C-714E-88DD-120970190B78}"/>
              </a:ext>
            </a:extLst>
          </p:cNvPr>
          <p:cNvSpPr txBox="1">
            <a:spLocks/>
          </p:cNvSpPr>
          <p:nvPr/>
        </p:nvSpPr>
        <p:spPr>
          <a:xfrm>
            <a:off x="526623" y="4826828"/>
            <a:ext cx="3460377" cy="681400"/>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b="1" dirty="0">
                <a:solidFill>
                  <a:schemeClr val="tx1"/>
                </a:solidFill>
                <a:latin typeface="Calibri" panose="020F0502020204030204" pitchFamily="34" charset="0"/>
                <a:cs typeface="Calibri" panose="020F0502020204030204" pitchFamily="34" charset="0"/>
              </a:rPr>
              <a:t>مركز تنسيق </a:t>
            </a:r>
            <a:r>
              <a:rPr lang="ar-EG" b="1" dirty="0">
                <a:solidFill>
                  <a:schemeClr val="tx1"/>
                </a:solidFill>
                <a:latin typeface="Calibri" panose="020F0502020204030204" pitchFamily="34" charset="0"/>
                <a:cs typeface="Calibri" panose="020F0502020204030204" pitchFamily="34" charset="0"/>
              </a:rPr>
              <a:t>الحماية من الاستغلال والانتهاك الجنسيين:</a:t>
            </a:r>
            <a:endParaRPr lang="ar-001" b="1" dirty="0">
              <a:solidFill>
                <a:schemeClr val="tx1"/>
              </a:solidFill>
              <a:latin typeface="Calibri" panose="020F0502020204030204" pitchFamily="34" charset="0"/>
              <a:cs typeface="Calibri" panose="020F0502020204030204" pitchFamily="34" charset="0"/>
            </a:endParaRPr>
          </a:p>
        </p:txBody>
      </p:sp>
      <p:cxnSp>
        <p:nvCxnSpPr>
          <p:cNvPr id="15" name="Straight Connector 14">
            <a:extLst>
              <a:ext uri="{FF2B5EF4-FFF2-40B4-BE49-F238E27FC236}">
                <a16:creationId xmlns:a16="http://schemas.microsoft.com/office/drawing/2014/main" id="{27FA34AA-5220-B046-A47E-EC28F7BA86F3}"/>
              </a:ext>
            </a:extLst>
          </p:cNvPr>
          <p:cNvCxnSpPr/>
          <p:nvPr/>
        </p:nvCxnSpPr>
        <p:spPr>
          <a:xfrm>
            <a:off x="400050" y="4679069"/>
            <a:ext cx="11410950" cy="0"/>
          </a:xfrm>
          <a:prstGeom prst="line">
            <a:avLst/>
          </a:prstGeom>
        </p:spPr>
        <p:style>
          <a:lnRef idx="1">
            <a:schemeClr val="accent1"/>
          </a:lnRef>
          <a:fillRef idx="0">
            <a:schemeClr val="accent1"/>
          </a:fillRef>
          <a:effectRef idx="0">
            <a:schemeClr val="accent1"/>
          </a:effectRef>
          <a:fontRef idx="minor">
            <a:schemeClr val="tx1"/>
          </a:fontRef>
        </p:style>
      </p:cxnSp>
      <p:sp>
        <p:nvSpPr>
          <p:cNvPr id="27" name="Content Placeholder 2">
            <a:extLst>
              <a:ext uri="{FF2B5EF4-FFF2-40B4-BE49-F238E27FC236}">
                <a16:creationId xmlns:a16="http://schemas.microsoft.com/office/drawing/2014/main" id="{857A0735-8AC8-7F47-B52F-E97FD37527D8}"/>
              </a:ext>
            </a:extLst>
          </p:cNvPr>
          <p:cNvSpPr>
            <a:spLocks noGrp="1"/>
          </p:cNvSpPr>
          <p:nvPr>
            <p:ph idx="1"/>
          </p:nvPr>
        </p:nvSpPr>
        <p:spPr>
          <a:xfrm>
            <a:off x="532798" y="1967973"/>
            <a:ext cx="2588110" cy="461996"/>
          </a:xfrm>
        </p:spPr>
        <p:txBody>
          <a:bodyPr>
            <a:normAutofit/>
          </a:bodyPr>
          <a:lstStyle/>
          <a:p>
            <a:pPr marL="0" indent="0" algn="r" rtl="1">
              <a:buNone/>
            </a:pPr>
            <a:r>
              <a:rPr lang="ar-SA" b="1" dirty="0">
                <a:solidFill>
                  <a:schemeClr val="tx1"/>
                </a:solidFill>
                <a:latin typeface="Calibri" panose="020F0502020204030204" pitchFamily="34" charset="0"/>
                <a:cs typeface="Calibri" panose="020F0502020204030204" pitchFamily="34" charset="0"/>
              </a:rPr>
              <a:t>دور الموظف</a:t>
            </a:r>
            <a:endParaRPr lang="ar-001" sz="1600" b="1" dirty="0">
              <a:solidFill>
                <a:schemeClr val="tx1"/>
              </a:solidFill>
              <a:latin typeface="Calibri" panose="020F0502020204030204" pitchFamily="34" charset="0"/>
              <a:cs typeface="Calibri" panose="020F0502020204030204" pitchFamily="34" charset="0"/>
            </a:endParaRPr>
          </a:p>
        </p:txBody>
      </p:sp>
      <p:sp>
        <p:nvSpPr>
          <p:cNvPr id="28" name="Content Placeholder 2">
            <a:extLst>
              <a:ext uri="{FF2B5EF4-FFF2-40B4-BE49-F238E27FC236}">
                <a16:creationId xmlns:a16="http://schemas.microsoft.com/office/drawing/2014/main" id="{9CB2D730-2C02-144A-A675-E2D2B6C73826}"/>
              </a:ext>
            </a:extLst>
          </p:cNvPr>
          <p:cNvSpPr txBox="1">
            <a:spLocks/>
          </p:cNvSpPr>
          <p:nvPr/>
        </p:nvSpPr>
        <p:spPr>
          <a:xfrm>
            <a:off x="6482984" y="1980063"/>
            <a:ext cx="2588110" cy="461996"/>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Font typeface="Wingdings 2" panose="05020102010507070707" pitchFamily="18" charset="2"/>
              <a:buNone/>
            </a:pPr>
            <a:r>
              <a:rPr lang="ar-SA" b="1" dirty="0">
                <a:solidFill>
                  <a:schemeClr val="tx1"/>
                </a:solidFill>
                <a:latin typeface="Calibri" panose="020F0502020204030204" pitchFamily="34" charset="0"/>
                <a:cs typeface="Calibri" panose="020F0502020204030204" pitchFamily="34" charset="0"/>
              </a:rPr>
              <a:t>الإجراء</a:t>
            </a:r>
            <a:endParaRPr lang="ar-001" sz="1600" dirty="0">
              <a:solidFill>
                <a:schemeClr val="tx1"/>
              </a:solidFill>
              <a:latin typeface="Calibri" panose="020F050202020403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AB7AB9D-7EE3-014C-8C5F-BE08F7499147}"/>
              </a:ext>
            </a:extLst>
          </p:cNvPr>
          <p:cNvSpPr>
            <a:spLocks noGrp="1"/>
          </p:cNvSpPr>
          <p:nvPr>
            <p:ph type="title"/>
          </p:nvPr>
        </p:nvSpPr>
        <p:spPr>
          <a:xfrm>
            <a:off x="581191" y="514350"/>
            <a:ext cx="11029616" cy="1028700"/>
          </a:xfrm>
        </p:spPr>
        <p:txBody>
          <a:bodyPr>
            <a:noAutofit/>
          </a:bodyPr>
          <a:lstStyle/>
          <a:p>
            <a:pPr algn="r" rtl="1"/>
            <a:r>
              <a:rPr lang="ar-SA" sz="3200" dirty="0">
                <a:latin typeface="Calibri" panose="020F0502020204030204" pitchFamily="34" charset="0"/>
                <a:cs typeface="Calibri" panose="020F0502020204030204" pitchFamily="34" charset="0"/>
              </a:rPr>
              <a:t>الإجراءات </a:t>
            </a:r>
            <a:r>
              <a:rPr lang="ar-EG" sz="3200" dirty="0">
                <a:latin typeface="Calibri" panose="020F0502020204030204" pitchFamily="34" charset="0"/>
                <a:cs typeface="Calibri" panose="020F0502020204030204" pitchFamily="34" charset="0"/>
              </a:rPr>
              <a:t>بحسب</a:t>
            </a:r>
            <a:r>
              <a:rPr lang="ar-SA" sz="3200" dirty="0">
                <a:latin typeface="Calibri" panose="020F0502020204030204" pitchFamily="34" charset="0"/>
                <a:cs typeface="Calibri" panose="020F0502020204030204" pitchFamily="34" charset="0"/>
              </a:rPr>
              <a:t> أدوار الموظفين</a:t>
            </a:r>
            <a:br>
              <a:rPr dirty="0">
                <a:latin typeface="Calibri" panose="020F0502020204030204" pitchFamily="34" charset="0"/>
                <a:cs typeface="Calibri" panose="020F0502020204030204" pitchFamily="34" charset="0"/>
              </a:rPr>
            </a:br>
            <a:r>
              <a:rPr lang="ar-SA" sz="1600" b="1" spc="30" dirty="0">
                <a:solidFill>
                  <a:schemeClr val="tx1"/>
                </a:solidFill>
                <a:latin typeface="Calibri" panose="020F0502020204030204" pitchFamily="34" charset="0"/>
                <a:cs typeface="Calibri" panose="020F0502020204030204" pitchFamily="34" charset="0"/>
              </a:rPr>
              <a:t>عند</a:t>
            </a:r>
            <a:r>
              <a:rPr lang="ar-EG" sz="1600" b="1" spc="30" dirty="0">
                <a:solidFill>
                  <a:schemeClr val="tx1"/>
                </a:solidFill>
                <a:latin typeface="Calibri" panose="020F0502020204030204" pitchFamily="34" charset="0"/>
                <a:cs typeface="Calibri" panose="020F0502020204030204" pitchFamily="34" charset="0"/>
              </a:rPr>
              <a:t> الاتصال ال</a:t>
            </a:r>
            <a:r>
              <a:rPr lang="ar-SA" sz="1600" b="1" spc="30" dirty="0">
                <a:solidFill>
                  <a:schemeClr val="tx1"/>
                </a:solidFill>
                <a:latin typeface="Calibri" panose="020F0502020204030204" pitchFamily="34" charset="0"/>
                <a:cs typeface="Calibri" panose="020F0502020204030204" pitchFamily="34" charset="0"/>
              </a:rPr>
              <a:t>مباشر</a:t>
            </a:r>
            <a:r>
              <a:rPr lang="ar-EG" sz="1600" b="1" spc="30" dirty="0">
                <a:solidFill>
                  <a:schemeClr val="tx1"/>
                </a:solidFill>
                <a:latin typeface="Calibri" panose="020F0502020204030204" pitchFamily="34" charset="0"/>
                <a:cs typeface="Calibri" panose="020F0502020204030204" pitchFamily="34" charset="0"/>
              </a:rPr>
              <a:t> </a:t>
            </a:r>
            <a:r>
              <a:rPr lang="ar-EG" sz="1600" b="1" spc="30" dirty="0">
                <a:latin typeface="Calibri" panose="020F0502020204030204" pitchFamily="34" charset="0"/>
                <a:cs typeface="Calibri" panose="020F0502020204030204" pitchFamily="34" charset="0"/>
              </a:rPr>
              <a:t>من قِبل </a:t>
            </a:r>
            <a:r>
              <a:rPr lang="ar-SA" sz="1600" b="1" spc="30" dirty="0">
                <a:latin typeface="Calibri" panose="020F0502020204030204" pitchFamily="34" charset="0"/>
                <a:cs typeface="Calibri" panose="020F0502020204030204" pitchFamily="34" charset="0"/>
              </a:rPr>
              <a:t>الضحية</a:t>
            </a:r>
            <a:endParaRPr lang="ar-001" sz="1600" b="1" spc="30" dirty="0">
              <a:latin typeface="Calibri" panose="020F0502020204030204" pitchFamily="34" charset="0"/>
              <a:cs typeface="Calibri" panose="020F0502020204030204" pitchFamily="34" charset="0"/>
            </a:endParaRPr>
          </a:p>
        </p:txBody>
      </p:sp>
      <p:sp>
        <p:nvSpPr>
          <p:cNvPr id="12" name="Content Placeholder 2">
            <a:extLst>
              <a:ext uri="{FF2B5EF4-FFF2-40B4-BE49-F238E27FC236}">
                <a16:creationId xmlns:a16="http://schemas.microsoft.com/office/drawing/2014/main" id="{9F33CAEC-6FE0-4E40-8510-7A30608EA6C0}"/>
              </a:ext>
            </a:extLst>
          </p:cNvPr>
          <p:cNvSpPr txBox="1">
            <a:spLocks/>
          </p:cNvSpPr>
          <p:nvPr/>
        </p:nvSpPr>
        <p:spPr>
          <a:xfrm>
            <a:off x="4297966" y="2702690"/>
            <a:ext cx="7148967" cy="1779660"/>
          </a:xfrm>
          <a:prstGeom prst="rect">
            <a:avLst/>
          </a:prstGeom>
        </p:spPr>
        <p:txBody>
          <a:bodyPr vert="horz" lIns="91440" tIns="45720" rIns="91440" bIns="45720" rtlCol="0" anchor="ctr">
            <a:no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lvl="1" algn="r" rtl="1">
              <a:spcAft>
                <a:spcPts val="0"/>
              </a:spcAft>
            </a:pPr>
            <a:r>
              <a:rPr lang="ar-SA" dirty="0">
                <a:latin typeface="Calibri" panose="020F0502020204030204" pitchFamily="34" charset="0"/>
                <a:cs typeface="Calibri" panose="020F0502020204030204" pitchFamily="34" charset="0"/>
              </a:rPr>
              <a:t>ا</a:t>
            </a:r>
            <a:r>
              <a:rPr lang="ar-EG" dirty="0">
                <a:latin typeface="Calibri" panose="020F0502020204030204" pitchFamily="34" charset="0"/>
                <a:cs typeface="Calibri" panose="020F0502020204030204" pitchFamily="34" charset="0"/>
              </a:rPr>
              <a:t>لا</a:t>
            </a:r>
            <a:r>
              <a:rPr lang="ar-SA" dirty="0">
                <a:latin typeface="Calibri" panose="020F0502020204030204" pitchFamily="34" charset="0"/>
                <a:cs typeface="Calibri" panose="020F0502020204030204" pitchFamily="34" charset="0"/>
              </a:rPr>
              <a:t>ستم</a:t>
            </a:r>
            <a:r>
              <a:rPr lang="ar-EG" dirty="0">
                <a:latin typeface="Calibri" panose="020F0502020204030204" pitchFamily="34" charset="0"/>
                <a:cs typeface="Calibri" panose="020F0502020204030204" pitchFamily="34" charset="0"/>
              </a:rPr>
              <a:t>ا</a:t>
            </a:r>
            <a:r>
              <a:rPr lang="ar-SA" dirty="0">
                <a:latin typeface="Calibri" panose="020F0502020204030204" pitchFamily="34" charset="0"/>
                <a:cs typeface="Calibri" panose="020F0502020204030204" pitchFamily="34" charset="0"/>
              </a:rPr>
              <a:t>ع إلى </a:t>
            </a:r>
            <a:r>
              <a:rPr lang="ar-EG" dirty="0">
                <a:latin typeface="Calibri" panose="020F0502020204030204" pitchFamily="34" charset="0"/>
                <a:cs typeface="Calibri" panose="020F0502020204030204" pitchFamily="34" charset="0"/>
              </a:rPr>
              <a:t>الضحية</a:t>
            </a:r>
            <a:r>
              <a:rPr lang="ar-SA" dirty="0">
                <a:latin typeface="Calibri" panose="020F0502020204030204" pitchFamily="34" charset="0"/>
                <a:cs typeface="Calibri" panose="020F0502020204030204" pitchFamily="34" charset="0"/>
              </a:rPr>
              <a:t> ودعمه وربطه</a:t>
            </a:r>
            <a:r>
              <a:rPr lang="ar-001" dirty="0">
                <a:latin typeface="Calibri" panose="020F0502020204030204" pitchFamily="34" charset="0"/>
                <a:cs typeface="Calibri" panose="020F0502020204030204" pitchFamily="34" charset="0"/>
              </a:rPr>
              <a:t>/</a:t>
            </a:r>
            <a:r>
              <a:rPr lang="ar-EG" dirty="0">
                <a:latin typeface="Calibri" panose="020F0502020204030204" pitchFamily="34" charset="0"/>
                <a:cs typeface="Calibri" panose="020F0502020204030204" pitchFamily="34" charset="0"/>
              </a:rPr>
              <a:t>إ</a:t>
            </a:r>
            <a:r>
              <a:rPr lang="ar-SA" dirty="0">
                <a:latin typeface="Calibri" panose="020F0502020204030204" pitchFamily="34" charset="0"/>
                <a:cs typeface="Calibri" panose="020F0502020204030204" pitchFamily="34" charset="0"/>
              </a:rPr>
              <a:t>ح</a:t>
            </a:r>
            <a:r>
              <a:rPr lang="ar-EG" dirty="0">
                <a:latin typeface="Calibri" panose="020F0502020204030204" pitchFamily="34" charset="0"/>
                <a:cs typeface="Calibri" panose="020F0502020204030204" pitchFamily="34" charset="0"/>
              </a:rPr>
              <a:t>ا</a:t>
            </a:r>
            <a:r>
              <a:rPr lang="ar-SA" dirty="0">
                <a:latin typeface="Calibri" panose="020F0502020204030204" pitchFamily="34" charset="0"/>
                <a:cs typeface="Calibri" panose="020F0502020204030204" pitchFamily="34" charset="0"/>
              </a:rPr>
              <a:t>ل</a:t>
            </a:r>
            <a:r>
              <a:rPr lang="ar-EG" dirty="0">
                <a:latin typeface="Calibri" panose="020F0502020204030204" pitchFamily="34" charset="0"/>
                <a:cs typeface="Calibri" panose="020F0502020204030204" pitchFamily="34" charset="0"/>
              </a:rPr>
              <a:t>ت</a:t>
            </a:r>
            <a:r>
              <a:rPr lang="ar-SA" dirty="0">
                <a:latin typeface="Calibri" panose="020F0502020204030204" pitchFamily="34" charset="0"/>
                <a:cs typeface="Calibri" panose="020F0502020204030204" pitchFamily="34" charset="0"/>
              </a:rPr>
              <a:t>ه إلى الخدمات المناسبة التي يختارها؛ </a:t>
            </a:r>
            <a:r>
              <a:rPr lang="ar-EG" dirty="0">
                <a:latin typeface="Calibri" panose="020F0502020204030204" pitchFamily="34" charset="0"/>
                <a:cs typeface="Calibri" panose="020F0502020204030204" pitchFamily="34" charset="0"/>
              </a:rPr>
              <a:t>(</a:t>
            </a:r>
            <a:r>
              <a:rPr lang="ar-SA" dirty="0">
                <a:latin typeface="Calibri" panose="020F0502020204030204" pitchFamily="34" charset="0"/>
                <a:cs typeface="Calibri" panose="020F0502020204030204" pitchFamily="34" charset="0"/>
              </a:rPr>
              <a:t>للحصول على إرشادات، راجع إجراء</a:t>
            </a:r>
            <a:r>
              <a:rPr lang="ar-SA" b="1" dirty="0">
                <a:latin typeface="Calibri" panose="020F0502020204030204" pitchFamily="34" charset="0"/>
                <a:cs typeface="Calibri" panose="020F0502020204030204" pitchFamily="34" charset="0"/>
              </a:rPr>
              <a:t> </a:t>
            </a:r>
            <a:r>
              <a:rPr lang="ar-EG" b="1" dirty="0">
                <a:latin typeface="Calibri" panose="020F0502020204030204" pitchFamily="34" charset="0"/>
                <a:cs typeface="Calibri" panose="020F0502020204030204" pitchFamily="34" charset="0"/>
              </a:rPr>
              <a:t>انظر</a:t>
            </a:r>
            <a:r>
              <a:rPr lang="ar-SA" b="1" dirty="0">
                <a:latin typeface="Calibri" panose="020F0502020204030204" pitchFamily="34" charset="0"/>
                <a:cs typeface="Calibri" panose="020F0502020204030204" pitchFamily="34" charset="0"/>
              </a:rPr>
              <a:t> واستمع واربط </a:t>
            </a:r>
            <a:r>
              <a:rPr lang="ar-SA" dirty="0">
                <a:latin typeface="Calibri" panose="020F0502020204030204" pitchFamily="34" charset="0"/>
                <a:cs typeface="Calibri" panose="020F0502020204030204" pitchFamily="34" charset="0"/>
              </a:rPr>
              <a:t>الوارد وصفه </a:t>
            </a:r>
            <a:r>
              <a:rPr lang="ar-SA" dirty="0">
                <a:latin typeface="Calibri" panose="020F0502020204030204" pitchFamily="34" charset="0"/>
                <a:cs typeface="Calibri" panose="020F0502020204030204" pitchFamily="34" charset="0"/>
                <a:hlinkClick r:id="rId3"/>
              </a:rPr>
              <a:t>في دليل </a:t>
            </a:r>
            <a:r>
              <a:rPr lang="ar-EG" dirty="0">
                <a:latin typeface="Calibri" panose="020F0502020204030204" pitchFamily="34" charset="0"/>
                <a:cs typeface="Calibri" panose="020F0502020204030204" pitchFamily="34" charset="0"/>
                <a:hlinkClick r:id="rId3"/>
              </a:rPr>
              <a:t>ال</a:t>
            </a:r>
            <a:r>
              <a:rPr lang="ar-SA" dirty="0">
                <a:latin typeface="Calibri" panose="020F0502020204030204" pitchFamily="34" charset="0"/>
                <a:cs typeface="Calibri" panose="020F0502020204030204" pitchFamily="34" charset="0"/>
                <a:hlinkClick r:id="rId3"/>
              </a:rPr>
              <a:t>جيب</a:t>
            </a:r>
            <a:r>
              <a:rPr lang="ar-EG" dirty="0">
                <a:latin typeface="Calibri" panose="020F0502020204030204" pitchFamily="34" charset="0"/>
                <a:cs typeface="Calibri" panose="020F0502020204030204" pitchFamily="34" charset="0"/>
                <a:hlinkClick r:id="rId3"/>
              </a:rPr>
              <a:t> بشأن</a:t>
            </a:r>
            <a:r>
              <a:rPr lang="ar-SA" dirty="0">
                <a:latin typeface="Calibri" panose="020F0502020204030204" pitchFamily="34" charset="0"/>
                <a:cs typeface="Calibri" panose="020F0502020204030204" pitchFamily="34" charset="0"/>
                <a:hlinkClick r:id="rId3"/>
              </a:rPr>
              <a:t> </a:t>
            </a:r>
            <a:r>
              <a:rPr lang="ar-EG" dirty="0">
                <a:latin typeface="Calibri" panose="020F0502020204030204" pitchFamily="34" charset="0"/>
                <a:cs typeface="Calibri" panose="020F0502020204030204" pitchFamily="34" charset="0"/>
                <a:hlinkClick r:id="rId3"/>
              </a:rPr>
              <a:t>العنف القائم على النوع الاجتماعي</a:t>
            </a:r>
            <a:r>
              <a:rPr lang="ar-EG" dirty="0">
                <a:latin typeface="Calibri" panose="020F0502020204030204" pitchFamily="34" charset="0"/>
                <a:cs typeface="Calibri" panose="020F0502020204030204" pitchFamily="34" charset="0"/>
              </a:rPr>
              <a:t>). </a:t>
            </a:r>
          </a:p>
          <a:p>
            <a:pPr lvl="1" algn="r" rtl="1">
              <a:spcAft>
                <a:spcPts val="0"/>
              </a:spcAft>
            </a:pPr>
            <a:r>
              <a:rPr lang="ar-EG" dirty="0">
                <a:latin typeface="Calibri" panose="020F0502020204030204" pitchFamily="34" charset="0"/>
                <a:cs typeface="Calibri" panose="020F0502020204030204" pitchFamily="34" charset="0"/>
              </a:rPr>
              <a:t>إعلام الضحية عن الإبلاغ الإلزامي قبل جمع المعلومات أو اتخاذ الإجراءات</a:t>
            </a:r>
          </a:p>
          <a:p>
            <a:pPr lvl="1" algn="r" rtl="1">
              <a:spcAft>
                <a:spcPts val="0"/>
              </a:spcAft>
            </a:pPr>
            <a:r>
              <a:rPr lang="ar-SA" dirty="0">
                <a:latin typeface="Calibri" panose="020F0502020204030204" pitchFamily="34" charset="0"/>
                <a:cs typeface="Calibri" panose="020F0502020204030204" pitchFamily="34" charset="0"/>
              </a:rPr>
              <a:t>تقديم معلومات دقيقة ومحدثة حول جميع الخيارات وال</a:t>
            </a:r>
            <a:r>
              <a:rPr lang="ar-EG" dirty="0">
                <a:latin typeface="Calibri" panose="020F0502020204030204" pitchFamily="34" charset="0"/>
                <a:cs typeface="Calibri" panose="020F0502020204030204" pitchFamily="34" charset="0"/>
              </a:rPr>
              <a:t>توجيه</a:t>
            </a:r>
            <a:r>
              <a:rPr lang="ar-SA" dirty="0">
                <a:latin typeface="Calibri" panose="020F0502020204030204" pitchFamily="34" charset="0"/>
                <a:cs typeface="Calibri" panose="020F0502020204030204" pitchFamily="34" charset="0"/>
              </a:rPr>
              <a:t>ات حول </a:t>
            </a:r>
            <a:r>
              <a:rPr lang="ar-001" dirty="0">
                <a:latin typeface="Calibri" panose="020F0502020204030204" pitchFamily="34" charset="0"/>
                <a:cs typeface="Calibri" panose="020F0502020204030204" pitchFamily="34" charset="0"/>
              </a:rPr>
              <a:t>"</a:t>
            </a:r>
            <a:r>
              <a:rPr lang="ar-SA" dirty="0">
                <a:latin typeface="Calibri" panose="020F0502020204030204" pitchFamily="34" charset="0"/>
                <a:cs typeface="Calibri" panose="020F0502020204030204" pitchFamily="34" charset="0"/>
              </a:rPr>
              <a:t>ما </a:t>
            </a:r>
            <a:r>
              <a:rPr lang="ar-EG" dirty="0">
                <a:latin typeface="Calibri" panose="020F0502020204030204" pitchFamily="34" charset="0"/>
                <a:cs typeface="Calibri" panose="020F0502020204030204" pitchFamily="34" charset="0"/>
              </a:rPr>
              <a:t>س</a:t>
            </a:r>
            <a:r>
              <a:rPr lang="ar-SA" dirty="0">
                <a:latin typeface="Calibri" panose="020F0502020204030204" pitchFamily="34" charset="0"/>
                <a:cs typeface="Calibri" panose="020F0502020204030204" pitchFamily="34" charset="0"/>
              </a:rPr>
              <a:t>يأتي بعد</a:t>
            </a:r>
            <a:r>
              <a:rPr lang="ar-EG" dirty="0">
                <a:latin typeface="Calibri" panose="020F0502020204030204" pitchFamily="34" charset="0"/>
                <a:cs typeface="Calibri" panose="020F0502020204030204" pitchFamily="34" charset="0"/>
              </a:rPr>
              <a:t> ذلك"</a:t>
            </a:r>
            <a:r>
              <a:rPr lang="ar-001" dirty="0">
                <a:latin typeface="Calibri" panose="020F0502020204030204" pitchFamily="34" charset="0"/>
                <a:cs typeface="Calibri" panose="020F0502020204030204" pitchFamily="34" charset="0"/>
              </a:rPr>
              <a:t> </a:t>
            </a:r>
            <a:r>
              <a:rPr lang="ar-SA" dirty="0">
                <a:latin typeface="Calibri" panose="020F0502020204030204" pitchFamily="34" charset="0"/>
                <a:cs typeface="Calibri" panose="020F0502020204030204" pitchFamily="34" charset="0"/>
              </a:rPr>
              <a:t>وما سيحدث مع </a:t>
            </a:r>
            <a:r>
              <a:rPr lang="ar-EG" dirty="0">
                <a:latin typeface="Calibri" panose="020F0502020204030204" pitchFamily="34" charset="0"/>
                <a:cs typeface="Calibri" panose="020F0502020204030204" pitchFamily="34" charset="0"/>
              </a:rPr>
              <a:t>البلاغ</a:t>
            </a:r>
            <a:r>
              <a:rPr lang="ar-001" dirty="0">
                <a:latin typeface="Calibri" panose="020F0502020204030204" pitchFamily="34" charset="0"/>
                <a:cs typeface="Calibri" panose="020F0502020204030204" pitchFamily="34" charset="0"/>
              </a:rPr>
              <a:t>. </a:t>
            </a:r>
          </a:p>
        </p:txBody>
      </p:sp>
      <p:sp>
        <p:nvSpPr>
          <p:cNvPr id="14" name="Content Placeholder 2">
            <a:extLst>
              <a:ext uri="{FF2B5EF4-FFF2-40B4-BE49-F238E27FC236}">
                <a16:creationId xmlns:a16="http://schemas.microsoft.com/office/drawing/2014/main" id="{6BECE55D-C217-814A-9364-F2A81C3F7CA4}"/>
              </a:ext>
            </a:extLst>
          </p:cNvPr>
          <p:cNvSpPr txBox="1">
            <a:spLocks/>
          </p:cNvSpPr>
          <p:nvPr/>
        </p:nvSpPr>
        <p:spPr>
          <a:xfrm>
            <a:off x="4306302" y="4855736"/>
            <a:ext cx="7140631" cy="1096825"/>
          </a:xfrm>
          <a:prstGeom prst="rect">
            <a:avLst/>
          </a:prstGeom>
        </p:spPr>
        <p:txBody>
          <a:bodyPr vert="horz" lIns="91440" tIns="45720" rIns="91440" bIns="45720" rtlCol="0" anchor="ctr">
            <a:no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lvl="1" algn="r" rtl="1">
              <a:spcAft>
                <a:spcPts val="0"/>
              </a:spcAft>
            </a:pPr>
            <a:r>
              <a:rPr lang="ar-EG" dirty="0">
                <a:latin typeface="Calibri" panose="020F0502020204030204" pitchFamily="34" charset="0"/>
                <a:cs typeface="Calibri" panose="020F0502020204030204" pitchFamily="34" charset="0"/>
              </a:rPr>
              <a:t>إبلاغ</a:t>
            </a:r>
            <a:r>
              <a:rPr lang="ar-SA" dirty="0">
                <a:latin typeface="Calibri" panose="020F0502020204030204" pitchFamily="34" charset="0"/>
                <a:cs typeface="Calibri" panose="020F0502020204030204" pitchFamily="34" charset="0"/>
              </a:rPr>
              <a:t> منسق </a:t>
            </a:r>
            <a:r>
              <a:rPr lang="ar-EG" dirty="0">
                <a:latin typeface="Calibri" panose="020F0502020204030204" pitchFamily="34" charset="0"/>
                <a:cs typeface="Calibri" panose="020F0502020204030204" pitchFamily="34" charset="0"/>
              </a:rPr>
              <a:t>الحماية من الاستغلال والانتهاك الجنسيين </a:t>
            </a:r>
            <a:r>
              <a:rPr lang="ar-SA" dirty="0">
                <a:latin typeface="Calibri" panose="020F0502020204030204" pitchFamily="34" charset="0"/>
                <a:cs typeface="Calibri" panose="020F0502020204030204" pitchFamily="34" charset="0"/>
              </a:rPr>
              <a:t>عن الادعاء الوارد وفقًا </a:t>
            </a:r>
            <a:r>
              <a:rPr lang="ar-EG" dirty="0">
                <a:latin typeface="Calibri" panose="020F0502020204030204" pitchFamily="34" charset="0"/>
                <a:cs typeface="Calibri" panose="020F0502020204030204" pitchFamily="34" charset="0"/>
              </a:rPr>
              <a:t>لإجراءات العمل الموحدة </a:t>
            </a:r>
            <a:r>
              <a:rPr lang="ar-SA" dirty="0">
                <a:latin typeface="Calibri" panose="020F0502020204030204" pitchFamily="34" charset="0"/>
                <a:cs typeface="Calibri" panose="020F0502020204030204" pitchFamily="34" charset="0"/>
              </a:rPr>
              <a:t>لشبكة الحماية من الاستغلال والانتهاك الجنسيين </a:t>
            </a:r>
            <a:endParaRPr lang="ar-001" dirty="0">
              <a:latin typeface="Calibri" panose="020F0502020204030204" pitchFamily="34" charset="0"/>
              <a:cs typeface="Calibri" panose="020F0502020204030204" pitchFamily="34" charset="0"/>
            </a:endParaRPr>
          </a:p>
          <a:p>
            <a:pPr lvl="1" algn="r" rtl="1">
              <a:spcAft>
                <a:spcPts val="0"/>
              </a:spcAft>
            </a:pPr>
            <a:r>
              <a:rPr lang="ar-SA" dirty="0">
                <a:latin typeface="Calibri" panose="020F0502020204030204" pitchFamily="34" charset="0"/>
                <a:cs typeface="Calibri" panose="020F0502020204030204" pitchFamily="34" charset="0"/>
              </a:rPr>
              <a:t>تقديم التوجيه للضحايا بشأن </a:t>
            </a:r>
            <a:r>
              <a:rPr lang="ar-001" dirty="0">
                <a:latin typeface="Calibri" panose="020F0502020204030204" pitchFamily="34" charset="0"/>
                <a:cs typeface="Calibri" panose="020F0502020204030204" pitchFamily="34" charset="0"/>
              </a:rPr>
              <a:t>"</a:t>
            </a:r>
            <a:r>
              <a:rPr lang="ar-SA" dirty="0">
                <a:latin typeface="Calibri" panose="020F0502020204030204" pitchFamily="34" charset="0"/>
                <a:cs typeface="Calibri" panose="020F0502020204030204" pitchFamily="34" charset="0"/>
              </a:rPr>
              <a:t>ما </a:t>
            </a:r>
            <a:r>
              <a:rPr lang="ar-EG" dirty="0">
                <a:latin typeface="Calibri" panose="020F0502020204030204" pitchFamily="34" charset="0"/>
                <a:cs typeface="Calibri" panose="020F0502020204030204" pitchFamily="34" charset="0"/>
              </a:rPr>
              <a:t>س</a:t>
            </a:r>
            <a:r>
              <a:rPr lang="ar-SA" dirty="0">
                <a:latin typeface="Calibri" panose="020F0502020204030204" pitchFamily="34" charset="0"/>
                <a:cs typeface="Calibri" panose="020F0502020204030204" pitchFamily="34" charset="0"/>
              </a:rPr>
              <a:t>يأتي بعد ذلك</a:t>
            </a:r>
            <a:r>
              <a:rPr lang="ar-001" dirty="0">
                <a:latin typeface="Calibri" panose="020F0502020204030204" pitchFamily="34" charset="0"/>
                <a:cs typeface="Calibri" panose="020F0502020204030204" pitchFamily="34" charset="0"/>
              </a:rPr>
              <a:t>" </a:t>
            </a:r>
            <a:r>
              <a:rPr lang="ar-SA" dirty="0">
                <a:latin typeface="Calibri" panose="020F0502020204030204" pitchFamily="34" charset="0"/>
                <a:cs typeface="Calibri" panose="020F0502020204030204" pitchFamily="34" charset="0"/>
              </a:rPr>
              <a:t>وماذا </a:t>
            </a:r>
            <a:r>
              <a:rPr lang="ar-EG" dirty="0">
                <a:latin typeface="Calibri" panose="020F0502020204030204" pitchFamily="34" charset="0"/>
                <a:cs typeface="Calibri" panose="020F0502020204030204" pitchFamily="34" charset="0"/>
              </a:rPr>
              <a:t>س</a:t>
            </a:r>
            <a:r>
              <a:rPr lang="ar-SA" dirty="0">
                <a:latin typeface="Calibri" panose="020F0502020204030204" pitchFamily="34" charset="0"/>
                <a:cs typeface="Calibri" panose="020F0502020204030204" pitchFamily="34" charset="0"/>
              </a:rPr>
              <a:t>يحدث مع </a:t>
            </a:r>
            <a:r>
              <a:rPr lang="ar-EG" dirty="0">
                <a:latin typeface="Calibri" panose="020F0502020204030204" pitchFamily="34" charset="0"/>
                <a:cs typeface="Calibri" panose="020F0502020204030204" pitchFamily="34" charset="0"/>
              </a:rPr>
              <a:t>البلاغ.</a:t>
            </a:r>
            <a:endParaRPr lang="ar-001" dirty="0">
              <a:latin typeface="Calibri" panose="020F0502020204030204" pitchFamily="34" charset="0"/>
              <a:cs typeface="Calibri" panose="020F0502020204030204" pitchFamily="34" charset="0"/>
            </a:endParaRPr>
          </a:p>
        </p:txBody>
      </p:sp>
      <p:sp>
        <p:nvSpPr>
          <p:cNvPr id="17" name="Title 1">
            <a:extLst>
              <a:ext uri="{FF2B5EF4-FFF2-40B4-BE49-F238E27FC236}">
                <a16:creationId xmlns:a16="http://schemas.microsoft.com/office/drawing/2014/main" id="{7CEF390A-BA64-4D4A-B940-22DFF829C0F9}"/>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rgbClr val="19193B"/>
                </a:solidFill>
                <a:latin typeface="Calibri" panose="020F0502020204030204" pitchFamily="34" charset="0"/>
                <a:cs typeface="Calibri" panose="020F0502020204030204" pitchFamily="34" charset="0"/>
              </a:rPr>
              <a:t>الوحدة الثانية</a:t>
            </a:r>
            <a:endParaRPr lang="ar-001" sz="1400" b="1" cap="none" dirty="0">
              <a:solidFill>
                <a:srgbClr val="19193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781413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1B721B1-5FC8-BB4F-935A-95CA3820EBB9}"/>
              </a:ext>
            </a:extLst>
          </p:cNvPr>
          <p:cNvSpPr/>
          <p:nvPr/>
        </p:nvSpPr>
        <p:spPr>
          <a:xfrm>
            <a:off x="500377" y="2459950"/>
            <a:ext cx="3108960" cy="135522"/>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lumMod val="75000"/>
                </a:schemeClr>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C23502D6-C0EF-3840-8FF9-8241AAC795DC}"/>
              </a:ext>
            </a:extLst>
          </p:cNvPr>
          <p:cNvSpPr/>
          <p:nvPr/>
        </p:nvSpPr>
        <p:spPr>
          <a:xfrm>
            <a:off x="4520191" y="2459950"/>
            <a:ext cx="7223760" cy="135522"/>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lumMod val="75000"/>
                </a:schemeClr>
              </a:solidFill>
              <a:latin typeface="Calibri" panose="020F0502020204030204" pitchFamily="34" charset="0"/>
              <a:cs typeface="Calibri" panose="020F0502020204030204" pitchFamily="34" charset="0"/>
            </a:endParaRPr>
          </a:p>
        </p:txBody>
      </p:sp>
      <p:sp>
        <p:nvSpPr>
          <p:cNvPr id="10" name="Content Placeholder 2">
            <a:extLst>
              <a:ext uri="{FF2B5EF4-FFF2-40B4-BE49-F238E27FC236}">
                <a16:creationId xmlns:a16="http://schemas.microsoft.com/office/drawing/2014/main" id="{DBC3A055-C2A3-444C-8A43-99763EC83567}"/>
              </a:ext>
            </a:extLst>
          </p:cNvPr>
          <p:cNvSpPr txBox="1">
            <a:spLocks/>
          </p:cNvSpPr>
          <p:nvPr/>
        </p:nvSpPr>
        <p:spPr>
          <a:xfrm>
            <a:off x="526623" y="2811074"/>
            <a:ext cx="3191436" cy="480012"/>
          </a:xfrm>
          <a:prstGeom prst="rect">
            <a:avLst/>
          </a:prstGeom>
        </p:spPr>
        <p:txBody>
          <a:bodyPr vert="horz" lIns="91440" tIns="45720" rIns="91440" bIns="45720" rtlCol="0" anchor="ctr">
            <a:normAutofit fontScale="85000" lnSpcReduction="200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b="1" dirty="0">
                <a:solidFill>
                  <a:schemeClr val="tx1"/>
                </a:solidFill>
                <a:latin typeface="Calibri" panose="020F0502020204030204" pitchFamily="34" charset="0"/>
                <a:cs typeface="Calibri" panose="020F0502020204030204" pitchFamily="34" charset="0"/>
              </a:rPr>
              <a:t>منسق </a:t>
            </a:r>
            <a:r>
              <a:rPr lang="ar-EG" b="1" dirty="0">
                <a:solidFill>
                  <a:schemeClr val="tx1"/>
                </a:solidFill>
                <a:latin typeface="Calibri" panose="020F0502020204030204" pitchFamily="34" charset="0"/>
                <a:cs typeface="Calibri" panose="020F0502020204030204" pitchFamily="34" charset="0"/>
              </a:rPr>
              <a:t>الحماية من الاستغلال والانتهاك الجنسيين:</a:t>
            </a:r>
            <a:endParaRPr lang="ar-001" b="1" dirty="0">
              <a:solidFill>
                <a:schemeClr val="tx1"/>
              </a:solidFill>
              <a:latin typeface="Calibri" panose="020F0502020204030204" pitchFamily="34" charset="0"/>
              <a:cs typeface="Calibri" panose="020F0502020204030204" pitchFamily="34" charset="0"/>
            </a:endParaRPr>
          </a:p>
        </p:txBody>
      </p:sp>
      <p:sp>
        <p:nvSpPr>
          <p:cNvPr id="13" name="Content Placeholder 2">
            <a:extLst>
              <a:ext uri="{FF2B5EF4-FFF2-40B4-BE49-F238E27FC236}">
                <a16:creationId xmlns:a16="http://schemas.microsoft.com/office/drawing/2014/main" id="{70EA8326-FF4C-714E-88DD-120970190B78}"/>
              </a:ext>
            </a:extLst>
          </p:cNvPr>
          <p:cNvSpPr txBox="1">
            <a:spLocks/>
          </p:cNvSpPr>
          <p:nvPr/>
        </p:nvSpPr>
        <p:spPr>
          <a:xfrm>
            <a:off x="500377" y="4698664"/>
            <a:ext cx="3460377" cy="681400"/>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EG" b="1" dirty="0">
                <a:solidFill>
                  <a:schemeClr val="tx1"/>
                </a:solidFill>
                <a:latin typeface="Calibri" panose="020F0502020204030204" pitchFamily="34" charset="0"/>
                <a:cs typeface="Calibri" panose="020F0502020204030204" pitchFamily="34" charset="0"/>
              </a:rPr>
              <a:t>منظمة الجاني </a:t>
            </a:r>
            <a:r>
              <a:rPr lang="ar-SA" b="1" dirty="0">
                <a:solidFill>
                  <a:schemeClr val="tx1"/>
                </a:solidFill>
                <a:latin typeface="Calibri" panose="020F0502020204030204" pitchFamily="34" charset="0"/>
                <a:cs typeface="Calibri" panose="020F0502020204030204" pitchFamily="34" charset="0"/>
              </a:rPr>
              <a:t>المزعوم</a:t>
            </a:r>
            <a:r>
              <a:rPr lang="ar-001" b="1" dirty="0">
                <a:solidFill>
                  <a:schemeClr val="tx1"/>
                </a:solidFill>
                <a:latin typeface="Calibri" panose="020F0502020204030204" pitchFamily="34" charset="0"/>
                <a:cs typeface="Calibri" panose="020F0502020204030204" pitchFamily="34" charset="0"/>
              </a:rPr>
              <a:t>:</a:t>
            </a:r>
          </a:p>
        </p:txBody>
      </p:sp>
      <p:cxnSp>
        <p:nvCxnSpPr>
          <p:cNvPr id="15" name="Straight Connector 14">
            <a:extLst>
              <a:ext uri="{FF2B5EF4-FFF2-40B4-BE49-F238E27FC236}">
                <a16:creationId xmlns:a16="http://schemas.microsoft.com/office/drawing/2014/main" id="{27FA34AA-5220-B046-A47E-EC28F7BA86F3}"/>
              </a:ext>
            </a:extLst>
          </p:cNvPr>
          <p:cNvCxnSpPr/>
          <p:nvPr/>
        </p:nvCxnSpPr>
        <p:spPr>
          <a:xfrm>
            <a:off x="390524" y="4410128"/>
            <a:ext cx="11410950" cy="0"/>
          </a:xfrm>
          <a:prstGeom prst="line">
            <a:avLst/>
          </a:prstGeom>
        </p:spPr>
        <p:style>
          <a:lnRef idx="1">
            <a:schemeClr val="accent1"/>
          </a:lnRef>
          <a:fillRef idx="0">
            <a:schemeClr val="accent1"/>
          </a:fillRef>
          <a:effectRef idx="0">
            <a:schemeClr val="accent1"/>
          </a:effectRef>
          <a:fontRef idx="minor">
            <a:schemeClr val="tx1"/>
          </a:fontRef>
        </p:style>
      </p:cxnSp>
      <p:sp>
        <p:nvSpPr>
          <p:cNvPr id="27" name="Content Placeholder 2">
            <a:extLst>
              <a:ext uri="{FF2B5EF4-FFF2-40B4-BE49-F238E27FC236}">
                <a16:creationId xmlns:a16="http://schemas.microsoft.com/office/drawing/2014/main" id="{857A0735-8AC8-7F47-B52F-E97FD37527D8}"/>
              </a:ext>
            </a:extLst>
          </p:cNvPr>
          <p:cNvSpPr>
            <a:spLocks noGrp="1"/>
          </p:cNvSpPr>
          <p:nvPr>
            <p:ph idx="1"/>
          </p:nvPr>
        </p:nvSpPr>
        <p:spPr>
          <a:xfrm>
            <a:off x="532798" y="1967973"/>
            <a:ext cx="2588110" cy="461996"/>
          </a:xfrm>
        </p:spPr>
        <p:txBody>
          <a:bodyPr>
            <a:normAutofit/>
          </a:bodyPr>
          <a:lstStyle/>
          <a:p>
            <a:pPr marL="0" indent="0" algn="r" rtl="1">
              <a:buNone/>
            </a:pPr>
            <a:r>
              <a:rPr lang="ar-SA" b="1" dirty="0">
                <a:solidFill>
                  <a:schemeClr val="tx1"/>
                </a:solidFill>
                <a:latin typeface="Calibri" panose="020F0502020204030204" pitchFamily="34" charset="0"/>
                <a:cs typeface="Calibri" panose="020F0502020204030204" pitchFamily="34" charset="0"/>
              </a:rPr>
              <a:t>دور الموظف</a:t>
            </a:r>
            <a:endParaRPr lang="ar-001" sz="1600" b="1" dirty="0">
              <a:solidFill>
                <a:schemeClr val="tx1"/>
              </a:solidFill>
              <a:latin typeface="Calibri" panose="020F0502020204030204" pitchFamily="34" charset="0"/>
              <a:cs typeface="Calibri" panose="020F0502020204030204" pitchFamily="34" charset="0"/>
            </a:endParaRPr>
          </a:p>
        </p:txBody>
      </p:sp>
      <p:sp>
        <p:nvSpPr>
          <p:cNvPr id="28" name="Content Placeholder 2">
            <a:extLst>
              <a:ext uri="{FF2B5EF4-FFF2-40B4-BE49-F238E27FC236}">
                <a16:creationId xmlns:a16="http://schemas.microsoft.com/office/drawing/2014/main" id="{9CB2D730-2C02-144A-A675-E2D2B6C73826}"/>
              </a:ext>
            </a:extLst>
          </p:cNvPr>
          <p:cNvSpPr txBox="1">
            <a:spLocks/>
          </p:cNvSpPr>
          <p:nvPr/>
        </p:nvSpPr>
        <p:spPr>
          <a:xfrm>
            <a:off x="5814247" y="1958534"/>
            <a:ext cx="2588110" cy="461996"/>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Font typeface="Wingdings 2" panose="05020102010507070707" pitchFamily="18" charset="2"/>
              <a:buNone/>
            </a:pPr>
            <a:r>
              <a:rPr lang="ar-SA" b="1" dirty="0">
                <a:solidFill>
                  <a:schemeClr val="tx1"/>
                </a:solidFill>
                <a:latin typeface="Calibri" panose="020F0502020204030204" pitchFamily="34" charset="0"/>
                <a:cs typeface="Calibri" panose="020F0502020204030204" pitchFamily="34" charset="0"/>
              </a:rPr>
              <a:t>الإجراء</a:t>
            </a:r>
            <a:endParaRPr lang="ar-001" sz="1600" dirty="0">
              <a:solidFill>
                <a:schemeClr val="tx1"/>
              </a:solidFill>
              <a:latin typeface="Calibri" panose="020F050202020403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AB7AB9D-7EE3-014C-8C5F-BE08F7499147}"/>
              </a:ext>
            </a:extLst>
          </p:cNvPr>
          <p:cNvSpPr>
            <a:spLocks noGrp="1"/>
          </p:cNvSpPr>
          <p:nvPr>
            <p:ph type="title"/>
          </p:nvPr>
        </p:nvSpPr>
        <p:spPr>
          <a:xfrm>
            <a:off x="581191" y="514350"/>
            <a:ext cx="11029616" cy="1028700"/>
          </a:xfrm>
        </p:spPr>
        <p:txBody>
          <a:bodyPr>
            <a:noAutofit/>
          </a:bodyPr>
          <a:lstStyle/>
          <a:p>
            <a:pPr algn="r" rtl="1"/>
            <a:r>
              <a:rPr lang="ar-SA" sz="3200" dirty="0">
                <a:latin typeface="Calibri" panose="020F0502020204030204" pitchFamily="34" charset="0"/>
                <a:cs typeface="Calibri" panose="020F0502020204030204" pitchFamily="34" charset="0"/>
              </a:rPr>
              <a:t>الإجراءات </a:t>
            </a:r>
            <a:r>
              <a:rPr lang="ar-EG" sz="3200" dirty="0">
                <a:latin typeface="Calibri" panose="020F0502020204030204" pitchFamily="34" charset="0"/>
                <a:cs typeface="Calibri" panose="020F0502020204030204" pitchFamily="34" charset="0"/>
              </a:rPr>
              <a:t>بحسب </a:t>
            </a:r>
            <a:r>
              <a:rPr lang="ar-SA" sz="3200" dirty="0">
                <a:latin typeface="Calibri" panose="020F0502020204030204" pitchFamily="34" charset="0"/>
                <a:cs typeface="Calibri" panose="020F0502020204030204" pitchFamily="34" charset="0"/>
              </a:rPr>
              <a:t>أدوار الموظفين</a:t>
            </a:r>
            <a:br>
              <a:rPr dirty="0">
                <a:latin typeface="Calibri" panose="020F0502020204030204" pitchFamily="34" charset="0"/>
                <a:cs typeface="Calibri" panose="020F0502020204030204" pitchFamily="34" charset="0"/>
              </a:rPr>
            </a:br>
            <a:r>
              <a:rPr lang="ar-SA" sz="1600" b="1" spc="30" dirty="0">
                <a:solidFill>
                  <a:schemeClr val="tx1"/>
                </a:solidFill>
                <a:latin typeface="Calibri" panose="020F0502020204030204" pitchFamily="34" charset="0"/>
                <a:cs typeface="Calibri" panose="020F0502020204030204" pitchFamily="34" charset="0"/>
              </a:rPr>
              <a:t>عند</a:t>
            </a:r>
            <a:r>
              <a:rPr lang="ar-EG" sz="1600" b="1" spc="30" dirty="0">
                <a:solidFill>
                  <a:schemeClr val="tx1"/>
                </a:solidFill>
                <a:latin typeface="Calibri" panose="020F0502020204030204" pitchFamily="34" charset="0"/>
                <a:cs typeface="Calibri" panose="020F0502020204030204" pitchFamily="34" charset="0"/>
              </a:rPr>
              <a:t> الاتصال ال</a:t>
            </a:r>
            <a:r>
              <a:rPr lang="ar-SA" sz="1600" b="1" spc="30" dirty="0">
                <a:solidFill>
                  <a:schemeClr val="tx1"/>
                </a:solidFill>
                <a:latin typeface="Calibri" panose="020F0502020204030204" pitchFamily="34" charset="0"/>
                <a:cs typeface="Calibri" panose="020F0502020204030204" pitchFamily="34" charset="0"/>
              </a:rPr>
              <a:t>مباشر</a:t>
            </a:r>
            <a:r>
              <a:rPr lang="ar-EG" sz="1600" b="1" spc="30" dirty="0">
                <a:solidFill>
                  <a:schemeClr val="tx1"/>
                </a:solidFill>
                <a:latin typeface="Calibri" panose="020F0502020204030204" pitchFamily="34" charset="0"/>
                <a:cs typeface="Calibri" panose="020F0502020204030204" pitchFamily="34" charset="0"/>
              </a:rPr>
              <a:t> </a:t>
            </a:r>
            <a:r>
              <a:rPr lang="ar-EG" sz="1600" b="1" spc="30" dirty="0">
                <a:latin typeface="Calibri" panose="020F0502020204030204" pitchFamily="34" charset="0"/>
                <a:cs typeface="Calibri" panose="020F0502020204030204" pitchFamily="34" charset="0"/>
              </a:rPr>
              <a:t>من قِبل </a:t>
            </a:r>
            <a:r>
              <a:rPr lang="ar-SA" sz="1600" b="1" spc="30" dirty="0">
                <a:latin typeface="Calibri" panose="020F0502020204030204" pitchFamily="34" charset="0"/>
                <a:cs typeface="Calibri" panose="020F0502020204030204" pitchFamily="34" charset="0"/>
              </a:rPr>
              <a:t>الضحية </a:t>
            </a:r>
            <a:endParaRPr lang="ar-001" sz="1600" b="1" spc="30" dirty="0">
              <a:latin typeface="Calibri" panose="020F0502020204030204" pitchFamily="34" charset="0"/>
              <a:cs typeface="Calibri" panose="020F0502020204030204" pitchFamily="34" charset="0"/>
            </a:endParaRPr>
          </a:p>
        </p:txBody>
      </p:sp>
      <p:sp>
        <p:nvSpPr>
          <p:cNvPr id="16" name="Content Placeholder 2">
            <a:extLst>
              <a:ext uri="{FF2B5EF4-FFF2-40B4-BE49-F238E27FC236}">
                <a16:creationId xmlns:a16="http://schemas.microsoft.com/office/drawing/2014/main" id="{DEC2DCC9-A52D-C54E-902A-4B0568ACD474}"/>
              </a:ext>
            </a:extLst>
          </p:cNvPr>
          <p:cNvSpPr txBox="1">
            <a:spLocks/>
          </p:cNvSpPr>
          <p:nvPr/>
        </p:nvSpPr>
        <p:spPr>
          <a:xfrm>
            <a:off x="4496068" y="2666753"/>
            <a:ext cx="7114739" cy="1524494"/>
          </a:xfrm>
          <a:prstGeom prst="rect">
            <a:avLst/>
          </a:prstGeom>
        </p:spPr>
        <p:txBody>
          <a:bodyPr vert="horz" lIns="91440" tIns="45720" rIns="91440" bIns="45720" rtlCol="0" anchor="ctr">
            <a:no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lvl="1" algn="r" rtl="1">
              <a:spcAft>
                <a:spcPts val="0"/>
              </a:spcAft>
            </a:pPr>
            <a:r>
              <a:rPr lang="ar-SA" dirty="0">
                <a:latin typeface="Calibri" panose="020F0502020204030204" pitchFamily="34" charset="0"/>
                <a:cs typeface="Calibri" panose="020F0502020204030204" pitchFamily="34" charset="0"/>
              </a:rPr>
              <a:t>تقديم الدعم لضمان إحالة أي ضحية من ضحايا الاستغلال والانتهاك الجنسيين</a:t>
            </a:r>
            <a:r>
              <a:rPr lang="en-GB" dirty="0">
                <a:latin typeface="Calibri" panose="020F0502020204030204" pitchFamily="34" charset="0"/>
                <a:cs typeface="Calibri" panose="020F0502020204030204" pitchFamily="34" charset="0"/>
              </a:rPr>
              <a:t> </a:t>
            </a:r>
            <a:r>
              <a:rPr lang="ar-SA" dirty="0">
                <a:latin typeface="Calibri" panose="020F0502020204030204" pitchFamily="34" charset="0"/>
                <a:cs typeface="Calibri" panose="020F0502020204030204" pitchFamily="34" charset="0"/>
              </a:rPr>
              <a:t>إلى المساعدة على الفور</a:t>
            </a:r>
          </a:p>
          <a:p>
            <a:pPr lvl="1" algn="r" rtl="1">
              <a:spcAft>
                <a:spcPts val="0"/>
              </a:spcAft>
            </a:pPr>
            <a:r>
              <a:rPr lang="ar-EG" dirty="0">
                <a:latin typeface="Calibri" panose="020F0502020204030204" pitchFamily="34" charset="0"/>
                <a:cs typeface="Calibri" panose="020F0502020204030204" pitchFamily="34" charset="0"/>
              </a:rPr>
              <a:t>إ</a:t>
            </a:r>
            <a:r>
              <a:rPr lang="ar-SA" dirty="0">
                <a:latin typeface="Calibri" panose="020F0502020204030204" pitchFamily="34" charset="0"/>
                <a:cs typeface="Calibri" panose="020F0502020204030204" pitchFamily="34" charset="0"/>
              </a:rPr>
              <a:t>بل</a:t>
            </a:r>
            <a:r>
              <a:rPr lang="ar-EG" dirty="0">
                <a:latin typeface="Calibri" panose="020F0502020204030204" pitchFamily="34" charset="0"/>
                <a:cs typeface="Calibri" panose="020F0502020204030204" pitchFamily="34" charset="0"/>
              </a:rPr>
              <a:t>ا</a:t>
            </a:r>
            <a:r>
              <a:rPr lang="ar-SA" dirty="0">
                <a:latin typeface="Calibri" panose="020F0502020204030204" pitchFamily="34" charset="0"/>
                <a:cs typeface="Calibri" panose="020F0502020204030204" pitchFamily="34" charset="0"/>
              </a:rPr>
              <a:t>غ المنسق المقيم</a:t>
            </a:r>
            <a:r>
              <a:rPr lang="ar-EG" dirty="0">
                <a:latin typeface="Calibri" panose="020F0502020204030204" pitchFamily="34" charset="0"/>
                <a:cs typeface="Calibri" panose="020F0502020204030204" pitchFamily="34" charset="0"/>
              </a:rPr>
              <a:t>/</a:t>
            </a:r>
            <a:r>
              <a:rPr lang="ar-SA" dirty="0">
                <a:latin typeface="Calibri" panose="020F0502020204030204" pitchFamily="34" charset="0"/>
                <a:cs typeface="Calibri" panose="020F0502020204030204" pitchFamily="34" charset="0"/>
              </a:rPr>
              <a:t>منسق الشؤون الإنسانية أنه تم الإبلاغ عن الحادث </a:t>
            </a:r>
          </a:p>
          <a:p>
            <a:pPr lvl="1" algn="r" rtl="1">
              <a:spcAft>
                <a:spcPts val="0"/>
              </a:spcAft>
            </a:pPr>
            <a:r>
              <a:rPr lang="ar-SA" dirty="0">
                <a:latin typeface="Calibri" panose="020F0502020204030204" pitchFamily="34" charset="0"/>
                <a:cs typeface="Calibri" panose="020F0502020204030204" pitchFamily="34" charset="0"/>
              </a:rPr>
              <a:t>إبلاغ الم</a:t>
            </a:r>
            <a:r>
              <a:rPr lang="ar-EG" dirty="0">
                <a:latin typeface="Calibri" panose="020F0502020204030204" pitchFamily="34" charset="0"/>
                <a:cs typeface="Calibri" panose="020F0502020204030204" pitchFamily="34" charset="0"/>
              </a:rPr>
              <a:t>نظم</a:t>
            </a:r>
            <a:r>
              <a:rPr lang="ar-SA" dirty="0">
                <a:latin typeface="Calibri" panose="020F0502020204030204" pitchFamily="34" charset="0"/>
                <a:cs typeface="Calibri" panose="020F0502020204030204" pitchFamily="34" charset="0"/>
              </a:rPr>
              <a:t>ة المعنية</a:t>
            </a:r>
          </a:p>
        </p:txBody>
      </p:sp>
      <p:sp>
        <p:nvSpPr>
          <p:cNvPr id="17" name="Content Placeholder 2">
            <a:extLst>
              <a:ext uri="{FF2B5EF4-FFF2-40B4-BE49-F238E27FC236}">
                <a16:creationId xmlns:a16="http://schemas.microsoft.com/office/drawing/2014/main" id="{6275A866-C51D-1F4E-8F3E-81D4EBF1C42B}"/>
              </a:ext>
            </a:extLst>
          </p:cNvPr>
          <p:cNvSpPr txBox="1">
            <a:spLocks/>
          </p:cNvSpPr>
          <p:nvPr/>
        </p:nvSpPr>
        <p:spPr>
          <a:xfrm>
            <a:off x="4179124" y="4578452"/>
            <a:ext cx="7431683" cy="1230742"/>
          </a:xfrm>
          <a:prstGeom prst="rect">
            <a:avLst/>
          </a:prstGeom>
        </p:spPr>
        <p:txBody>
          <a:bodyPr vert="horz" lIns="91440" tIns="45720" rIns="91440" bIns="45720" rtlCol="0" anchor="ctr">
            <a:no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lvl="1" algn="r" rtl="1">
              <a:spcAft>
                <a:spcPts val="0"/>
              </a:spcAft>
            </a:pPr>
            <a:r>
              <a:rPr lang="ar-SA" dirty="0">
                <a:latin typeface="Calibri" panose="020F0502020204030204" pitchFamily="34" charset="0"/>
                <a:cs typeface="Calibri" panose="020F0502020204030204" pitchFamily="34" charset="0"/>
              </a:rPr>
              <a:t>تيسير إحالة</a:t>
            </a:r>
            <a:r>
              <a:rPr lang="ar-EG" dirty="0">
                <a:latin typeface="Calibri" panose="020F0502020204030204" pitchFamily="34" charset="0"/>
                <a:cs typeface="Calibri" panose="020F0502020204030204" pitchFamily="34" charset="0"/>
              </a:rPr>
              <a:t> ا</a:t>
            </a:r>
            <a:r>
              <a:rPr lang="ar-SA" dirty="0">
                <a:latin typeface="Calibri" panose="020F0502020204030204" pitchFamily="34" charset="0"/>
                <a:cs typeface="Calibri" panose="020F0502020204030204" pitchFamily="34" charset="0"/>
              </a:rPr>
              <a:t>لضحايا إلى المساعدة </a:t>
            </a:r>
            <a:r>
              <a:rPr lang="ar-EG" dirty="0">
                <a:latin typeface="Calibri" panose="020F0502020204030204" pitchFamily="34" charset="0"/>
                <a:cs typeface="Calibri" panose="020F0502020204030204" pitchFamily="34" charset="0"/>
              </a:rPr>
              <a:t>المتخصصة</a:t>
            </a:r>
            <a:r>
              <a:rPr lang="ar-SA" dirty="0">
                <a:latin typeface="Calibri" panose="020F0502020204030204" pitchFamily="34" charset="0"/>
                <a:cs typeface="Calibri" panose="020F0502020204030204" pitchFamily="34" charset="0"/>
              </a:rPr>
              <a:t> الفورية، بما يتماشى</a:t>
            </a:r>
            <a:r>
              <a:rPr lang="ar-EG" dirty="0">
                <a:latin typeface="Calibri" panose="020F0502020204030204" pitchFamily="34" charset="0"/>
                <a:cs typeface="Calibri" panose="020F0502020204030204" pitchFamily="34" charset="0"/>
              </a:rPr>
              <a:t> </a:t>
            </a:r>
            <a:r>
              <a:rPr lang="ar-SA" dirty="0">
                <a:latin typeface="Calibri" panose="020F0502020204030204" pitchFamily="34" charset="0"/>
                <a:cs typeface="Calibri" panose="020F0502020204030204" pitchFamily="34" charset="0"/>
              </a:rPr>
              <a:t>مع المبادئ الأساسية </a:t>
            </a:r>
          </a:p>
          <a:p>
            <a:pPr lvl="1" algn="r" rtl="1">
              <a:spcAft>
                <a:spcPts val="0"/>
              </a:spcAft>
            </a:pPr>
            <a:r>
              <a:rPr lang="ar-EG" dirty="0">
                <a:latin typeface="Calibri" panose="020F0502020204030204" pitchFamily="34" charset="0"/>
                <a:cs typeface="Calibri" panose="020F0502020204030204" pitchFamily="34" charset="0"/>
              </a:rPr>
              <a:t>إخطار </a:t>
            </a:r>
            <a:r>
              <a:rPr lang="ar-SA" dirty="0">
                <a:latin typeface="Calibri" panose="020F0502020204030204" pitchFamily="34" charset="0"/>
                <a:cs typeface="Calibri" panose="020F0502020204030204" pitchFamily="34" charset="0"/>
              </a:rPr>
              <a:t>منسق </a:t>
            </a:r>
            <a:r>
              <a:rPr lang="ar-EG" dirty="0">
                <a:latin typeface="Calibri" panose="020F0502020204030204" pitchFamily="34" charset="0"/>
                <a:cs typeface="Calibri" panose="020F0502020204030204" pitchFamily="34" charset="0"/>
              </a:rPr>
              <a:t>الحماية من الاستغلال والانتهاك الجنسيين </a:t>
            </a:r>
            <a:r>
              <a:rPr lang="ar-SA" dirty="0">
                <a:latin typeface="Calibri" panose="020F0502020204030204" pitchFamily="34" charset="0"/>
                <a:cs typeface="Calibri" panose="020F0502020204030204" pitchFamily="34" charset="0"/>
              </a:rPr>
              <a:t>عن الحادث وفقًا </a:t>
            </a:r>
            <a:r>
              <a:rPr lang="ar-EG" dirty="0">
                <a:latin typeface="Calibri" panose="020F0502020204030204" pitchFamily="34" charset="0"/>
                <a:cs typeface="Calibri" panose="020F0502020204030204" pitchFamily="34" charset="0"/>
              </a:rPr>
              <a:t>لإجراءات العمل الموحدة </a:t>
            </a:r>
            <a:r>
              <a:rPr lang="ar-SA" dirty="0">
                <a:latin typeface="Calibri" panose="020F0502020204030204" pitchFamily="34" charset="0"/>
                <a:cs typeface="Calibri" panose="020F0502020204030204" pitchFamily="34" charset="0"/>
              </a:rPr>
              <a:t>لشبكة الحماية من الاستغلال والانتهاك الجنسيين </a:t>
            </a:r>
            <a:endParaRPr lang="ar-001" dirty="0">
              <a:latin typeface="Calibri" panose="020F0502020204030204" pitchFamily="34" charset="0"/>
              <a:cs typeface="Calibri" panose="020F0502020204030204" pitchFamily="34" charset="0"/>
            </a:endParaRPr>
          </a:p>
        </p:txBody>
      </p:sp>
      <p:sp>
        <p:nvSpPr>
          <p:cNvPr id="14" name="Title 1">
            <a:extLst>
              <a:ext uri="{FF2B5EF4-FFF2-40B4-BE49-F238E27FC236}">
                <a16:creationId xmlns:a16="http://schemas.microsoft.com/office/drawing/2014/main" id="{11FFE930-697C-6247-BE7F-3A023A6F5598}"/>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rgbClr val="19193B"/>
                </a:solidFill>
                <a:latin typeface="Calibri" panose="020F0502020204030204" pitchFamily="34" charset="0"/>
                <a:cs typeface="Calibri" panose="020F0502020204030204" pitchFamily="34" charset="0"/>
              </a:rPr>
              <a:t>الوحدة الثانية</a:t>
            </a:r>
            <a:endParaRPr lang="ar-001" sz="1400" b="1" cap="none" dirty="0">
              <a:solidFill>
                <a:srgbClr val="19193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566356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1B721B1-5FC8-BB4F-935A-95CA3820EBB9}"/>
              </a:ext>
            </a:extLst>
          </p:cNvPr>
          <p:cNvSpPr/>
          <p:nvPr/>
        </p:nvSpPr>
        <p:spPr>
          <a:xfrm>
            <a:off x="500377" y="2280660"/>
            <a:ext cx="3108960" cy="135522"/>
          </a:xfrm>
          <a:prstGeom prst="rect">
            <a:avLst/>
          </a:prstGeom>
          <a:solidFill>
            <a:srgbClr val="19193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lumMod val="75000"/>
                </a:schemeClr>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C23502D6-C0EF-3840-8FF9-8241AAC795DC}"/>
              </a:ext>
            </a:extLst>
          </p:cNvPr>
          <p:cNvSpPr/>
          <p:nvPr/>
        </p:nvSpPr>
        <p:spPr>
          <a:xfrm>
            <a:off x="4520191" y="2280660"/>
            <a:ext cx="7223760" cy="135522"/>
          </a:xfrm>
          <a:prstGeom prst="rect">
            <a:avLst/>
          </a:prstGeom>
          <a:solidFill>
            <a:srgbClr val="19193B"/>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lumMod val="75000"/>
                </a:schemeClr>
              </a:solidFill>
              <a:latin typeface="Calibri" panose="020F0502020204030204" pitchFamily="34" charset="0"/>
              <a:cs typeface="Calibri" panose="020F0502020204030204" pitchFamily="34" charset="0"/>
            </a:endParaRPr>
          </a:p>
        </p:txBody>
      </p:sp>
      <p:sp>
        <p:nvSpPr>
          <p:cNvPr id="10" name="Content Placeholder 2">
            <a:extLst>
              <a:ext uri="{FF2B5EF4-FFF2-40B4-BE49-F238E27FC236}">
                <a16:creationId xmlns:a16="http://schemas.microsoft.com/office/drawing/2014/main" id="{DBC3A055-C2A3-444C-8A43-99763EC83567}"/>
              </a:ext>
            </a:extLst>
          </p:cNvPr>
          <p:cNvSpPr txBox="1">
            <a:spLocks/>
          </p:cNvSpPr>
          <p:nvPr/>
        </p:nvSpPr>
        <p:spPr>
          <a:xfrm>
            <a:off x="534520" y="2897690"/>
            <a:ext cx="3191436" cy="480012"/>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b="1" dirty="0">
                <a:solidFill>
                  <a:schemeClr val="tx1"/>
                </a:solidFill>
                <a:latin typeface="Calibri" panose="020F0502020204030204" pitchFamily="34" charset="0"/>
                <a:cs typeface="Calibri" panose="020F0502020204030204" pitchFamily="34" charset="0"/>
              </a:rPr>
              <a:t>جميع الموظفين</a:t>
            </a:r>
            <a:r>
              <a:rPr lang="ar-001" b="1" dirty="0">
                <a:solidFill>
                  <a:schemeClr val="tx1"/>
                </a:solidFill>
                <a:latin typeface="Calibri" panose="020F0502020204030204" pitchFamily="34" charset="0"/>
                <a:cs typeface="Calibri" panose="020F0502020204030204" pitchFamily="34" charset="0"/>
              </a:rPr>
              <a:t>:</a:t>
            </a:r>
          </a:p>
        </p:txBody>
      </p:sp>
      <p:sp>
        <p:nvSpPr>
          <p:cNvPr id="11" name="Content Placeholder 2">
            <a:extLst>
              <a:ext uri="{FF2B5EF4-FFF2-40B4-BE49-F238E27FC236}">
                <a16:creationId xmlns:a16="http://schemas.microsoft.com/office/drawing/2014/main" id="{726110AA-3979-2244-8E46-FCEF57C1982B}"/>
              </a:ext>
            </a:extLst>
          </p:cNvPr>
          <p:cNvSpPr txBox="1">
            <a:spLocks/>
          </p:cNvSpPr>
          <p:nvPr/>
        </p:nvSpPr>
        <p:spPr>
          <a:xfrm>
            <a:off x="5082499" y="4167962"/>
            <a:ext cx="6528308" cy="1143000"/>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lgn="r" rtl="1"/>
            <a:r>
              <a:rPr lang="ar-EG" sz="1600" dirty="0">
                <a:solidFill>
                  <a:schemeClr val="tx1"/>
                </a:solidFill>
                <a:latin typeface="Calibri" panose="020F0502020204030204" pitchFamily="34" charset="0"/>
                <a:cs typeface="Calibri" panose="020F0502020204030204" pitchFamily="34" charset="0"/>
              </a:rPr>
              <a:t>إ</a:t>
            </a:r>
            <a:r>
              <a:rPr lang="ar-SA" sz="1600" dirty="0">
                <a:solidFill>
                  <a:schemeClr val="tx1"/>
                </a:solidFill>
                <a:latin typeface="Calibri" panose="020F0502020204030204" pitchFamily="34" charset="0"/>
                <a:cs typeface="Calibri" panose="020F0502020204030204" pitchFamily="34" charset="0"/>
              </a:rPr>
              <a:t>بل</a:t>
            </a:r>
            <a:r>
              <a:rPr lang="ar-EG" sz="1600" dirty="0">
                <a:solidFill>
                  <a:schemeClr val="tx1"/>
                </a:solidFill>
                <a:latin typeface="Calibri" panose="020F0502020204030204" pitchFamily="34" charset="0"/>
                <a:cs typeface="Calibri" panose="020F0502020204030204" pitchFamily="34" charset="0"/>
              </a:rPr>
              <a:t>ا</a:t>
            </a:r>
            <a:r>
              <a:rPr lang="ar-SA" sz="1600" dirty="0">
                <a:solidFill>
                  <a:schemeClr val="tx1"/>
                </a:solidFill>
                <a:latin typeface="Calibri" panose="020F0502020204030204" pitchFamily="34" charset="0"/>
                <a:cs typeface="Calibri" panose="020F0502020204030204" pitchFamily="34" charset="0"/>
              </a:rPr>
              <a:t>غ منسق </a:t>
            </a:r>
            <a:r>
              <a:rPr lang="ar-EG" sz="1600" dirty="0">
                <a:solidFill>
                  <a:schemeClr val="tx1"/>
                </a:solidFill>
                <a:latin typeface="Calibri" panose="020F0502020204030204" pitchFamily="34" charset="0"/>
                <a:cs typeface="Calibri" panose="020F0502020204030204" pitchFamily="34" charset="0"/>
              </a:rPr>
              <a:t>الحماية من الاستغلال والانتهاك الجنسيين </a:t>
            </a:r>
            <a:r>
              <a:rPr lang="ar-SA" sz="1600" dirty="0">
                <a:solidFill>
                  <a:schemeClr val="tx1"/>
                </a:solidFill>
                <a:latin typeface="Calibri" panose="020F0502020204030204" pitchFamily="34" charset="0"/>
                <a:cs typeface="Calibri" panose="020F0502020204030204" pitchFamily="34" charset="0"/>
              </a:rPr>
              <a:t>عن الادعاء </a:t>
            </a:r>
            <a:r>
              <a:rPr lang="ar-SA" sz="1600" dirty="0">
                <a:latin typeface="Calibri" panose="020F0502020204030204" pitchFamily="34" charset="0"/>
                <a:cs typeface="Calibri" panose="020F0502020204030204" pitchFamily="34" charset="0"/>
              </a:rPr>
              <a:t>وفقًا </a:t>
            </a:r>
            <a:r>
              <a:rPr lang="ar-EG" sz="1600" dirty="0">
                <a:latin typeface="Calibri" panose="020F0502020204030204" pitchFamily="34" charset="0"/>
                <a:cs typeface="Calibri" panose="020F0502020204030204" pitchFamily="34" charset="0"/>
              </a:rPr>
              <a:t>لإجراءات العمل الموحدة </a:t>
            </a:r>
            <a:r>
              <a:rPr lang="ar-SA" sz="1600" dirty="0">
                <a:latin typeface="Calibri" panose="020F0502020204030204" pitchFamily="34" charset="0"/>
                <a:cs typeface="Calibri" panose="020F0502020204030204" pitchFamily="34" charset="0"/>
              </a:rPr>
              <a:t>لشبكة الحماية من الاستغلال والانتهاك الجنسيين</a:t>
            </a:r>
            <a:r>
              <a:rPr lang="ar-001" sz="1600" dirty="0">
                <a:solidFill>
                  <a:schemeClr val="tx1"/>
                </a:solidFill>
                <a:latin typeface="Calibri" panose="020F0502020204030204" pitchFamily="34" charset="0"/>
                <a:cs typeface="Calibri" panose="020F0502020204030204" pitchFamily="34" charset="0"/>
              </a:rPr>
              <a:t>- </a:t>
            </a:r>
            <a:r>
              <a:rPr lang="ar-SA" sz="1600" dirty="0">
                <a:solidFill>
                  <a:schemeClr val="tx1"/>
                </a:solidFill>
                <a:latin typeface="Calibri" panose="020F0502020204030204" pitchFamily="34" charset="0"/>
                <a:cs typeface="Calibri" panose="020F0502020204030204" pitchFamily="34" charset="0"/>
              </a:rPr>
              <a:t>دون مشاركة معلومات </a:t>
            </a:r>
            <a:r>
              <a:rPr lang="ar-EG" sz="1600" dirty="0">
                <a:solidFill>
                  <a:schemeClr val="tx1"/>
                </a:solidFill>
                <a:latin typeface="Calibri" panose="020F0502020204030204" pitchFamily="34" charset="0"/>
                <a:cs typeface="Calibri" panose="020F0502020204030204" pitchFamily="34" charset="0"/>
              </a:rPr>
              <a:t>للتعريف بالشخصية</a:t>
            </a:r>
            <a:endParaRPr lang="ar-SA" sz="1600" dirty="0">
              <a:solidFill>
                <a:schemeClr val="tx1"/>
              </a:solidFill>
              <a:latin typeface="Calibri" panose="020F0502020204030204" pitchFamily="34" charset="0"/>
              <a:cs typeface="Calibri" panose="020F0502020204030204" pitchFamily="34" charset="0"/>
            </a:endParaRPr>
          </a:p>
        </p:txBody>
      </p:sp>
      <p:sp>
        <p:nvSpPr>
          <p:cNvPr id="13" name="Content Placeholder 2">
            <a:extLst>
              <a:ext uri="{FF2B5EF4-FFF2-40B4-BE49-F238E27FC236}">
                <a16:creationId xmlns:a16="http://schemas.microsoft.com/office/drawing/2014/main" id="{70EA8326-FF4C-714E-88DD-120970190B78}"/>
              </a:ext>
            </a:extLst>
          </p:cNvPr>
          <p:cNvSpPr txBox="1">
            <a:spLocks/>
          </p:cNvSpPr>
          <p:nvPr/>
        </p:nvSpPr>
        <p:spPr>
          <a:xfrm>
            <a:off x="526623" y="4360667"/>
            <a:ext cx="3460377" cy="681400"/>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b="1" dirty="0">
                <a:solidFill>
                  <a:schemeClr val="tx1"/>
                </a:solidFill>
                <a:latin typeface="Calibri" panose="020F0502020204030204" pitchFamily="34" charset="0"/>
                <a:cs typeface="Calibri" panose="020F0502020204030204" pitchFamily="34" charset="0"/>
              </a:rPr>
              <a:t>مركز تنسيق </a:t>
            </a:r>
            <a:r>
              <a:rPr lang="ar-EG" b="1" dirty="0">
                <a:solidFill>
                  <a:schemeClr val="tx1"/>
                </a:solidFill>
                <a:latin typeface="Calibri" panose="020F0502020204030204" pitchFamily="34" charset="0"/>
                <a:cs typeface="Calibri" panose="020F0502020204030204" pitchFamily="34" charset="0"/>
              </a:rPr>
              <a:t>الحماية من الاستغلال والانتهاك الجنسيين:</a:t>
            </a:r>
            <a:endParaRPr lang="ar-001" b="1" dirty="0">
              <a:solidFill>
                <a:schemeClr val="tx1"/>
              </a:solidFill>
              <a:latin typeface="Calibri" panose="020F0502020204030204" pitchFamily="34" charset="0"/>
              <a:cs typeface="Calibri" panose="020F0502020204030204" pitchFamily="34" charset="0"/>
            </a:endParaRPr>
          </a:p>
        </p:txBody>
      </p:sp>
      <p:cxnSp>
        <p:nvCxnSpPr>
          <p:cNvPr id="15" name="Straight Connector 14">
            <a:extLst>
              <a:ext uri="{FF2B5EF4-FFF2-40B4-BE49-F238E27FC236}">
                <a16:creationId xmlns:a16="http://schemas.microsoft.com/office/drawing/2014/main" id="{27FA34AA-5220-B046-A47E-EC28F7BA86F3}"/>
              </a:ext>
            </a:extLst>
          </p:cNvPr>
          <p:cNvCxnSpPr/>
          <p:nvPr/>
        </p:nvCxnSpPr>
        <p:spPr>
          <a:xfrm>
            <a:off x="400050" y="4212908"/>
            <a:ext cx="1141095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3DF2ED9-9271-7549-8891-EE98E977B4F8}"/>
              </a:ext>
            </a:extLst>
          </p:cNvPr>
          <p:cNvCxnSpPr/>
          <p:nvPr/>
        </p:nvCxnSpPr>
        <p:spPr>
          <a:xfrm>
            <a:off x="400050" y="5339932"/>
            <a:ext cx="11410950" cy="0"/>
          </a:xfrm>
          <a:prstGeom prst="line">
            <a:avLst/>
          </a:prstGeom>
        </p:spPr>
        <p:style>
          <a:lnRef idx="1">
            <a:schemeClr val="accent1"/>
          </a:lnRef>
          <a:fillRef idx="0">
            <a:schemeClr val="accent1"/>
          </a:fillRef>
          <a:effectRef idx="0">
            <a:schemeClr val="accent1"/>
          </a:effectRef>
          <a:fontRef idx="minor">
            <a:schemeClr val="tx1"/>
          </a:fontRef>
        </p:style>
      </p:cxnSp>
      <p:sp>
        <p:nvSpPr>
          <p:cNvPr id="24" name="Content Placeholder 2">
            <a:extLst>
              <a:ext uri="{FF2B5EF4-FFF2-40B4-BE49-F238E27FC236}">
                <a16:creationId xmlns:a16="http://schemas.microsoft.com/office/drawing/2014/main" id="{854E92E7-AACA-3142-A012-88B99BFE8FD4}"/>
              </a:ext>
            </a:extLst>
          </p:cNvPr>
          <p:cNvSpPr txBox="1">
            <a:spLocks/>
          </p:cNvSpPr>
          <p:nvPr/>
        </p:nvSpPr>
        <p:spPr>
          <a:xfrm>
            <a:off x="329184" y="5368903"/>
            <a:ext cx="3817413" cy="1300193"/>
          </a:xfrm>
          <a:prstGeom prst="rect">
            <a:avLst/>
          </a:prstGeom>
        </p:spPr>
        <p:txBody>
          <a:bodyPr vert="horz" lIns="91440" tIns="45720" rIns="91440" bIns="45720" rtlCol="0" anchor="ctr">
            <a:normAutofit fontScale="925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sz="1500" b="1" dirty="0">
                <a:solidFill>
                  <a:schemeClr val="tx1"/>
                </a:solidFill>
                <a:latin typeface="Calibri" panose="020F0502020204030204" pitchFamily="34" charset="0"/>
                <a:cs typeface="Calibri" panose="020F0502020204030204" pitchFamily="34" charset="0"/>
              </a:rPr>
              <a:t>منسق </a:t>
            </a:r>
            <a:r>
              <a:rPr lang="ar-EG" sz="1500" b="1" dirty="0">
                <a:solidFill>
                  <a:schemeClr val="tx1"/>
                </a:solidFill>
                <a:latin typeface="Calibri" panose="020F0502020204030204" pitchFamily="34" charset="0"/>
                <a:cs typeface="Calibri" panose="020F0502020204030204" pitchFamily="34" charset="0"/>
              </a:rPr>
              <a:t>الحماية من الاستغلال والانتهاك الجنسيين</a:t>
            </a:r>
            <a:r>
              <a:rPr lang="ar-SA" sz="1500" b="1" dirty="0">
                <a:solidFill>
                  <a:schemeClr val="tx1"/>
                </a:solidFill>
                <a:latin typeface="Calibri" panose="020F0502020204030204" pitchFamily="34" charset="0"/>
                <a:cs typeface="Calibri" panose="020F0502020204030204" pitchFamily="34" charset="0"/>
              </a:rPr>
              <a:t>،</a:t>
            </a:r>
            <a:r>
              <a:rPr lang="ar-EG" sz="1500" b="1" dirty="0">
                <a:solidFill>
                  <a:schemeClr val="tx1"/>
                </a:solidFill>
                <a:latin typeface="Calibri" panose="020F0502020204030204" pitchFamily="34" charset="0"/>
                <a:cs typeface="Calibri" panose="020F0502020204030204" pitchFamily="34" charset="0"/>
              </a:rPr>
              <a:t> </a:t>
            </a:r>
            <a:r>
              <a:rPr lang="ar-SA" sz="1500" b="1" dirty="0">
                <a:solidFill>
                  <a:schemeClr val="tx1"/>
                </a:solidFill>
                <a:latin typeface="Calibri" panose="020F0502020204030204" pitchFamily="34" charset="0"/>
                <a:cs typeface="Calibri" panose="020F0502020204030204" pitchFamily="34" charset="0"/>
              </a:rPr>
              <a:t>مركز تنسيق </a:t>
            </a:r>
            <a:r>
              <a:rPr lang="ar-EG" sz="1500" b="1" dirty="0">
                <a:solidFill>
                  <a:schemeClr val="tx1"/>
                </a:solidFill>
                <a:latin typeface="Calibri" panose="020F0502020204030204" pitchFamily="34" charset="0"/>
                <a:cs typeface="Calibri" panose="020F0502020204030204" pitchFamily="34" charset="0"/>
              </a:rPr>
              <a:t>الحماية من الاستغلال والانتهاك الجنسيين،</a:t>
            </a:r>
            <a:r>
              <a:rPr lang="ar-SA" sz="1500" b="1" dirty="0">
                <a:solidFill>
                  <a:schemeClr val="tx1"/>
                </a:solidFill>
                <a:latin typeface="Calibri" panose="020F0502020204030204" pitchFamily="34" charset="0"/>
                <a:cs typeface="Calibri" panose="020F0502020204030204" pitchFamily="34" charset="0"/>
              </a:rPr>
              <a:t> المدافع عن حقوق الضحايا</a:t>
            </a:r>
            <a:r>
              <a:rPr lang="ar-EG" sz="1500" b="1" dirty="0">
                <a:solidFill>
                  <a:schemeClr val="tx1"/>
                </a:solidFill>
                <a:latin typeface="Calibri" panose="020F0502020204030204" pitchFamily="34" charset="0"/>
                <a:cs typeface="Calibri" panose="020F0502020204030204" pitchFamily="34" charset="0"/>
              </a:rPr>
              <a:t> في</a:t>
            </a:r>
            <a:r>
              <a:rPr lang="ar-SA" sz="1500" b="1" dirty="0">
                <a:solidFill>
                  <a:schemeClr val="tx1"/>
                </a:solidFill>
                <a:latin typeface="Calibri" panose="020F0502020204030204" pitchFamily="34" charset="0"/>
                <a:cs typeface="Calibri" panose="020F0502020204030204" pitchFamily="34" charset="0"/>
              </a:rPr>
              <a:t> الميدان</a:t>
            </a:r>
            <a:r>
              <a:rPr lang="ar-EG" sz="1500" b="1" dirty="0">
                <a:solidFill>
                  <a:schemeClr val="tx1"/>
                </a:solidFill>
                <a:latin typeface="Calibri" panose="020F0502020204030204" pitchFamily="34" charset="0"/>
                <a:cs typeface="Calibri" panose="020F0502020204030204" pitchFamily="34" charset="0"/>
              </a:rPr>
              <a:t>/كبير الموظفين المعني بحقوق الضحايا، </a:t>
            </a:r>
            <a:r>
              <a:rPr lang="ar-SA" sz="1500" b="1" dirty="0">
                <a:solidFill>
                  <a:schemeClr val="tx1"/>
                </a:solidFill>
                <a:latin typeface="Calibri" panose="020F0502020204030204" pitchFamily="34" charset="0"/>
                <a:cs typeface="Calibri" panose="020F0502020204030204" pitchFamily="34" charset="0"/>
              </a:rPr>
              <a:t>منسقي المجموعات الفرعية المعنية بالعنف القائم على النوع الاجتماعي وحماية الطفل </a:t>
            </a:r>
          </a:p>
        </p:txBody>
      </p:sp>
      <p:sp>
        <p:nvSpPr>
          <p:cNvPr id="27" name="Content Placeholder 2">
            <a:extLst>
              <a:ext uri="{FF2B5EF4-FFF2-40B4-BE49-F238E27FC236}">
                <a16:creationId xmlns:a16="http://schemas.microsoft.com/office/drawing/2014/main" id="{857A0735-8AC8-7F47-B52F-E97FD37527D8}"/>
              </a:ext>
            </a:extLst>
          </p:cNvPr>
          <p:cNvSpPr>
            <a:spLocks noGrp="1"/>
          </p:cNvSpPr>
          <p:nvPr>
            <p:ph idx="1"/>
          </p:nvPr>
        </p:nvSpPr>
        <p:spPr>
          <a:xfrm>
            <a:off x="532798" y="1788683"/>
            <a:ext cx="2588110" cy="461996"/>
          </a:xfrm>
        </p:spPr>
        <p:txBody>
          <a:bodyPr>
            <a:normAutofit/>
          </a:bodyPr>
          <a:lstStyle/>
          <a:p>
            <a:pPr marL="0" indent="0" algn="r" rtl="1">
              <a:buNone/>
            </a:pPr>
            <a:r>
              <a:rPr lang="ar-SA" b="1" dirty="0">
                <a:solidFill>
                  <a:schemeClr val="tx1"/>
                </a:solidFill>
                <a:latin typeface="Calibri" panose="020F0502020204030204" pitchFamily="34" charset="0"/>
                <a:cs typeface="Calibri" panose="020F0502020204030204" pitchFamily="34" charset="0"/>
              </a:rPr>
              <a:t>دور الموظف</a:t>
            </a:r>
            <a:endParaRPr lang="ar-001" sz="1600" b="1" dirty="0">
              <a:solidFill>
                <a:schemeClr val="tx1"/>
              </a:solidFill>
              <a:latin typeface="Calibri" panose="020F0502020204030204" pitchFamily="34" charset="0"/>
              <a:cs typeface="Calibri" panose="020F0502020204030204" pitchFamily="34" charset="0"/>
            </a:endParaRPr>
          </a:p>
        </p:txBody>
      </p:sp>
      <p:sp>
        <p:nvSpPr>
          <p:cNvPr id="28" name="Content Placeholder 2">
            <a:extLst>
              <a:ext uri="{FF2B5EF4-FFF2-40B4-BE49-F238E27FC236}">
                <a16:creationId xmlns:a16="http://schemas.microsoft.com/office/drawing/2014/main" id="{9CB2D730-2C02-144A-A675-E2D2B6C73826}"/>
              </a:ext>
            </a:extLst>
          </p:cNvPr>
          <p:cNvSpPr txBox="1">
            <a:spLocks/>
          </p:cNvSpPr>
          <p:nvPr/>
        </p:nvSpPr>
        <p:spPr>
          <a:xfrm>
            <a:off x="6105525" y="1832909"/>
            <a:ext cx="2588110" cy="461996"/>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Font typeface="Wingdings 2" panose="05020102010507070707" pitchFamily="18" charset="2"/>
              <a:buNone/>
            </a:pPr>
            <a:r>
              <a:rPr lang="ar-SA" b="1" dirty="0">
                <a:solidFill>
                  <a:schemeClr val="tx1"/>
                </a:solidFill>
                <a:latin typeface="Calibri" panose="020F0502020204030204" pitchFamily="34" charset="0"/>
                <a:cs typeface="Calibri" panose="020F0502020204030204" pitchFamily="34" charset="0"/>
              </a:rPr>
              <a:t>الإجراء</a:t>
            </a:r>
            <a:endParaRPr lang="ar-001" sz="1600" dirty="0">
              <a:solidFill>
                <a:schemeClr val="tx1"/>
              </a:solidFill>
              <a:latin typeface="Calibri" panose="020F0502020204030204" pitchFamily="34" charset="0"/>
              <a:cs typeface="Calibri" panose="020F0502020204030204" pitchFamily="34" charset="0"/>
            </a:endParaRPr>
          </a:p>
        </p:txBody>
      </p:sp>
      <p:sp>
        <p:nvSpPr>
          <p:cNvPr id="17" name="Title 1">
            <a:extLst>
              <a:ext uri="{FF2B5EF4-FFF2-40B4-BE49-F238E27FC236}">
                <a16:creationId xmlns:a16="http://schemas.microsoft.com/office/drawing/2014/main" id="{4C0063A7-6ACC-5B4F-86C1-044B755050E6}"/>
              </a:ext>
            </a:extLst>
          </p:cNvPr>
          <p:cNvSpPr>
            <a:spLocks noGrp="1"/>
          </p:cNvSpPr>
          <p:nvPr>
            <p:ph type="title"/>
          </p:nvPr>
        </p:nvSpPr>
        <p:spPr>
          <a:xfrm>
            <a:off x="581191" y="514350"/>
            <a:ext cx="11029616" cy="1028700"/>
          </a:xfrm>
        </p:spPr>
        <p:txBody>
          <a:bodyPr>
            <a:noAutofit/>
          </a:bodyPr>
          <a:lstStyle/>
          <a:p>
            <a:pPr algn="r" rtl="1"/>
            <a:r>
              <a:rPr lang="ar-SA" sz="3200" dirty="0">
                <a:latin typeface="Calibri" panose="020F0502020204030204" pitchFamily="34" charset="0"/>
                <a:cs typeface="Calibri" panose="020F0502020204030204" pitchFamily="34" charset="0"/>
              </a:rPr>
              <a:t>الإجراءات </a:t>
            </a:r>
            <a:r>
              <a:rPr lang="ar-EG" sz="3200" dirty="0">
                <a:latin typeface="Calibri" panose="020F0502020204030204" pitchFamily="34" charset="0"/>
                <a:cs typeface="Calibri" panose="020F0502020204030204" pitchFamily="34" charset="0"/>
              </a:rPr>
              <a:t>بحسب </a:t>
            </a:r>
            <a:r>
              <a:rPr lang="ar-SA" sz="3200" dirty="0">
                <a:latin typeface="Calibri" panose="020F0502020204030204" pitchFamily="34" charset="0"/>
                <a:cs typeface="Calibri" panose="020F0502020204030204" pitchFamily="34" charset="0"/>
              </a:rPr>
              <a:t>أدوار الموظفين</a:t>
            </a:r>
            <a:br>
              <a:rPr dirty="0">
                <a:latin typeface="Calibri" panose="020F0502020204030204" pitchFamily="34" charset="0"/>
                <a:cs typeface="Calibri" panose="020F0502020204030204" pitchFamily="34" charset="0"/>
              </a:rPr>
            </a:br>
            <a:r>
              <a:rPr lang="ar-SA" sz="1600" b="1" spc="30" dirty="0">
                <a:solidFill>
                  <a:schemeClr val="tx1"/>
                </a:solidFill>
                <a:latin typeface="Calibri" panose="020F0502020204030204" pitchFamily="34" charset="0"/>
                <a:cs typeface="Calibri" panose="020F0502020204030204" pitchFamily="34" charset="0"/>
              </a:rPr>
              <a:t>عند تلقي معلومات </a:t>
            </a:r>
            <a:r>
              <a:rPr lang="ar-SA" sz="1600" b="1" spc="30" dirty="0">
                <a:latin typeface="Calibri" panose="020F0502020204030204" pitchFamily="34" charset="0"/>
                <a:cs typeface="Calibri" panose="020F0502020204030204" pitchFamily="34" charset="0"/>
              </a:rPr>
              <a:t>من طرف ثالث</a:t>
            </a:r>
          </a:p>
        </p:txBody>
      </p:sp>
      <p:sp>
        <p:nvSpPr>
          <p:cNvPr id="18" name="Content Placeholder 2">
            <a:extLst>
              <a:ext uri="{FF2B5EF4-FFF2-40B4-BE49-F238E27FC236}">
                <a16:creationId xmlns:a16="http://schemas.microsoft.com/office/drawing/2014/main" id="{AB1E072E-E152-1A4B-9FD5-E02C60F4E5CA}"/>
              </a:ext>
            </a:extLst>
          </p:cNvPr>
          <p:cNvSpPr txBox="1">
            <a:spLocks/>
          </p:cNvSpPr>
          <p:nvPr/>
        </p:nvSpPr>
        <p:spPr>
          <a:xfrm>
            <a:off x="4146597" y="2423373"/>
            <a:ext cx="7763672" cy="1744589"/>
          </a:xfrm>
          <a:prstGeom prst="rect">
            <a:avLst/>
          </a:prstGeom>
        </p:spPr>
        <p:txBody>
          <a:bodyPr vert="horz" lIns="91440" tIns="45720" rIns="91440" bIns="45720" rtlCol="0" anchor="ctr">
            <a:no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lvl="1" algn="r" rtl="1">
              <a:spcAft>
                <a:spcPts val="0"/>
              </a:spcAft>
            </a:pPr>
            <a:r>
              <a:rPr lang="ar-EG" dirty="0">
                <a:latin typeface="Calibri" panose="020F0502020204030204" pitchFamily="34" charset="0"/>
                <a:cs typeface="Calibri" panose="020F0502020204030204" pitchFamily="34" charset="0"/>
              </a:rPr>
              <a:t>إحالة </a:t>
            </a:r>
            <a:r>
              <a:rPr lang="ar-SA" dirty="0">
                <a:latin typeface="Calibri" panose="020F0502020204030204" pitchFamily="34" charset="0"/>
                <a:cs typeface="Calibri" panose="020F0502020204030204" pitchFamily="34" charset="0"/>
              </a:rPr>
              <a:t>المعلومات إلى مركز تنسيق </a:t>
            </a:r>
            <a:r>
              <a:rPr lang="ar-EG" sz="1600" dirty="0">
                <a:solidFill>
                  <a:schemeClr val="tx1"/>
                </a:solidFill>
                <a:latin typeface="Calibri" panose="020F0502020204030204" pitchFamily="34" charset="0"/>
                <a:cs typeface="Calibri" panose="020F0502020204030204" pitchFamily="34" charset="0"/>
              </a:rPr>
              <a:t>الحماية من الاستغلال والانتهاك الجنسيين </a:t>
            </a:r>
            <a:r>
              <a:rPr lang="ar-SA" dirty="0">
                <a:latin typeface="Calibri" panose="020F0502020204030204" pitchFamily="34" charset="0"/>
                <a:cs typeface="Calibri" panose="020F0502020204030204" pitchFamily="34" charset="0"/>
              </a:rPr>
              <a:t>أو المدافع</a:t>
            </a:r>
            <a:r>
              <a:rPr lang="ar-EG" dirty="0">
                <a:latin typeface="Calibri" panose="020F0502020204030204" pitchFamily="34" charset="0"/>
                <a:cs typeface="Calibri" panose="020F0502020204030204" pitchFamily="34" charset="0"/>
              </a:rPr>
              <a:t> </a:t>
            </a:r>
            <a:r>
              <a:rPr lang="ar-SA" dirty="0">
                <a:latin typeface="Calibri" panose="020F0502020204030204" pitchFamily="34" charset="0"/>
                <a:cs typeface="Calibri" panose="020F0502020204030204" pitchFamily="34" charset="0"/>
              </a:rPr>
              <a:t>عن حقوق الضحايا</a:t>
            </a:r>
            <a:r>
              <a:rPr lang="ar-EG" dirty="0">
                <a:latin typeface="Calibri" panose="020F0502020204030204" pitchFamily="34" charset="0"/>
                <a:cs typeface="Calibri" panose="020F0502020204030204" pitchFamily="34" charset="0"/>
              </a:rPr>
              <a:t> في</a:t>
            </a:r>
            <a:r>
              <a:rPr lang="ar-SA" dirty="0">
                <a:latin typeface="Calibri" panose="020F0502020204030204" pitchFamily="34" charset="0"/>
                <a:cs typeface="Calibri" panose="020F0502020204030204" pitchFamily="34" charset="0"/>
              </a:rPr>
              <a:t> الميدان</a:t>
            </a:r>
            <a:r>
              <a:rPr lang="ar-EG" dirty="0">
                <a:latin typeface="Calibri" panose="020F0502020204030204" pitchFamily="34" charset="0"/>
                <a:cs typeface="Calibri" panose="020F0502020204030204" pitchFamily="34" charset="0"/>
              </a:rPr>
              <a:t> </a:t>
            </a:r>
            <a:r>
              <a:rPr lang="ar-SA" sz="1800" dirty="0">
                <a:effectLst/>
                <a:latin typeface="Calibri" panose="020F0502020204030204" pitchFamily="34" charset="0"/>
                <a:ea typeface="Yu Mincho" panose="02020400000000000000" pitchFamily="18" charset="-128"/>
                <a:cs typeface="Arial" panose="020B0604020202020204" pitchFamily="34" charset="0"/>
              </a:rPr>
              <a:t>و</a:t>
            </a:r>
            <a:r>
              <a:rPr lang="ar-EG" dirty="0">
                <a:latin typeface="Calibri" panose="020F0502020204030204" pitchFamily="34" charset="0"/>
                <a:cs typeface="Calibri" panose="020F0502020204030204" pitchFamily="34" charset="0"/>
              </a:rPr>
              <a:t>كبير الموظفين المعني بحقوق الضحايا </a:t>
            </a:r>
          </a:p>
          <a:p>
            <a:pPr lvl="1" algn="r" rtl="1">
              <a:spcAft>
                <a:spcPts val="0"/>
              </a:spcAft>
            </a:pPr>
            <a:r>
              <a:rPr lang="ar-SA" dirty="0">
                <a:latin typeface="Calibri" panose="020F0502020204030204" pitchFamily="34" charset="0"/>
                <a:cs typeface="Calibri" panose="020F0502020204030204" pitchFamily="34" charset="0"/>
              </a:rPr>
              <a:t>احترام سرية المعلومات وكذلك الشخص الذي يقدم </a:t>
            </a:r>
            <a:r>
              <a:rPr lang="ar-EG" dirty="0">
                <a:latin typeface="Calibri" panose="020F0502020204030204" pitchFamily="34" charset="0"/>
                <a:cs typeface="Calibri" panose="020F0502020204030204" pitchFamily="34" charset="0"/>
              </a:rPr>
              <a:t>البلاغ</a:t>
            </a:r>
            <a:r>
              <a:rPr lang="ar-001" dirty="0">
                <a:latin typeface="Calibri" panose="020F0502020204030204" pitchFamily="34" charset="0"/>
                <a:cs typeface="Calibri" panose="020F0502020204030204" pitchFamily="34" charset="0"/>
              </a:rPr>
              <a:t>.</a:t>
            </a:r>
          </a:p>
          <a:p>
            <a:pPr lvl="1" algn="r" rtl="1">
              <a:spcAft>
                <a:spcPts val="0"/>
              </a:spcAft>
            </a:pPr>
            <a:r>
              <a:rPr lang="ar-EG" dirty="0">
                <a:latin typeface="Calibri" panose="020F0502020204030204" pitchFamily="34" charset="0"/>
                <a:cs typeface="Calibri" panose="020F0502020204030204" pitchFamily="34" charset="0"/>
              </a:rPr>
              <a:t>الا</a:t>
            </a:r>
            <a:r>
              <a:rPr lang="ar-SA" dirty="0">
                <a:latin typeface="Calibri" panose="020F0502020204030204" pitchFamily="34" charset="0"/>
                <a:cs typeface="Calibri" panose="020F0502020204030204" pitchFamily="34" charset="0"/>
              </a:rPr>
              <a:t>ستعد</a:t>
            </a:r>
            <a:r>
              <a:rPr lang="ar-EG" dirty="0">
                <a:latin typeface="Calibri" panose="020F0502020204030204" pitchFamily="34" charset="0"/>
                <a:cs typeface="Calibri" panose="020F0502020204030204" pitchFamily="34" charset="0"/>
              </a:rPr>
              <a:t>اد </a:t>
            </a:r>
            <a:r>
              <a:rPr lang="ar-SA" dirty="0">
                <a:latin typeface="Calibri" panose="020F0502020204030204" pitchFamily="34" charset="0"/>
                <a:cs typeface="Calibri" panose="020F0502020204030204" pitchFamily="34" charset="0"/>
              </a:rPr>
              <a:t>لتقديم معلومات دقيقة و</a:t>
            </a:r>
            <a:r>
              <a:rPr lang="ar-EG" dirty="0">
                <a:latin typeface="Calibri" panose="020F0502020204030204" pitchFamily="34" charset="0"/>
                <a:cs typeface="Calibri" panose="020F0502020204030204" pitchFamily="34" charset="0"/>
              </a:rPr>
              <a:t>م</a:t>
            </a:r>
            <a:r>
              <a:rPr lang="ar-SA" dirty="0">
                <a:latin typeface="Calibri" panose="020F0502020204030204" pitchFamily="34" charset="0"/>
                <a:cs typeface="Calibri" panose="020F0502020204030204" pitchFamily="34" charset="0"/>
              </a:rPr>
              <a:t>حدثة عن الخدمات المتاحة</a:t>
            </a:r>
            <a:r>
              <a:rPr lang="ar-001" dirty="0">
                <a:latin typeface="Calibri" panose="020F0502020204030204" pitchFamily="34" charset="0"/>
                <a:cs typeface="Calibri" panose="020F0502020204030204" pitchFamily="34" charset="0"/>
              </a:rPr>
              <a:t>.</a:t>
            </a:r>
          </a:p>
        </p:txBody>
      </p:sp>
      <p:sp>
        <p:nvSpPr>
          <p:cNvPr id="19" name="Content Placeholder 2">
            <a:extLst>
              <a:ext uri="{FF2B5EF4-FFF2-40B4-BE49-F238E27FC236}">
                <a16:creationId xmlns:a16="http://schemas.microsoft.com/office/drawing/2014/main" id="{778AE962-B25F-C245-8BE3-0DED26FF6812}"/>
              </a:ext>
            </a:extLst>
          </p:cNvPr>
          <p:cNvSpPr txBox="1">
            <a:spLocks/>
          </p:cNvSpPr>
          <p:nvPr/>
        </p:nvSpPr>
        <p:spPr>
          <a:xfrm>
            <a:off x="4425734" y="5608827"/>
            <a:ext cx="7484535" cy="800100"/>
          </a:xfrm>
          <a:prstGeom prst="rect">
            <a:avLst/>
          </a:prstGeom>
        </p:spPr>
        <p:txBody>
          <a:bodyPr vert="horz" lIns="91440" tIns="45720" rIns="91440" bIns="45720" rtlCol="0" anchor="ctr">
            <a:no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lvl="1" algn="r" rtl="1">
              <a:spcAft>
                <a:spcPts val="0"/>
              </a:spcAft>
            </a:pPr>
            <a:r>
              <a:rPr lang="ar-SA" dirty="0">
                <a:latin typeface="Calibri" panose="020F0502020204030204" pitchFamily="34" charset="0"/>
                <a:cs typeface="Calibri" panose="020F0502020204030204" pitchFamily="34" charset="0"/>
              </a:rPr>
              <a:t>إجراء تقييمات لمخاطر الاستغلال والانتهاك الجنسيين</a:t>
            </a:r>
            <a:r>
              <a:rPr lang="ar-EG" dirty="0">
                <a:latin typeface="Calibri" panose="020F0502020204030204" pitchFamily="34" charset="0"/>
                <a:cs typeface="Calibri" panose="020F0502020204030204" pitchFamily="34" charset="0"/>
              </a:rPr>
              <a:t> </a:t>
            </a:r>
            <a:r>
              <a:rPr lang="ar-SA" dirty="0">
                <a:latin typeface="Calibri" panose="020F0502020204030204" pitchFamily="34" charset="0"/>
                <a:cs typeface="Calibri" panose="020F0502020204030204" pitchFamily="34" charset="0"/>
              </a:rPr>
              <a:t>أو العنف القائم على النوع الاجتماعي وأنشطة التوعية في المناطق المستهدفة لإشراك المجتمعات المحلية في </a:t>
            </a:r>
            <a:r>
              <a:rPr lang="ar-EG" dirty="0">
                <a:latin typeface="Calibri" panose="020F0502020204030204" pitchFamily="34" charset="0"/>
                <a:cs typeface="Calibri" panose="020F0502020204030204" pitchFamily="34" charset="0"/>
              </a:rPr>
              <a:t>الحماية من الاستغلال والانتهاك الجنسيين، </a:t>
            </a:r>
            <a:r>
              <a:rPr lang="ar-SA" dirty="0">
                <a:latin typeface="Calibri" panose="020F0502020204030204" pitchFamily="34" charset="0"/>
                <a:cs typeface="Calibri" panose="020F0502020204030204" pitchFamily="34" charset="0"/>
              </a:rPr>
              <a:t>وتوفير معلومات حول كيفية الإبلاغ عن المساعدة وتلقيها</a:t>
            </a:r>
          </a:p>
        </p:txBody>
      </p:sp>
      <p:sp>
        <p:nvSpPr>
          <p:cNvPr id="16" name="Title 1">
            <a:extLst>
              <a:ext uri="{FF2B5EF4-FFF2-40B4-BE49-F238E27FC236}">
                <a16:creationId xmlns:a16="http://schemas.microsoft.com/office/drawing/2014/main" id="{42EC4F90-F258-4941-8C0D-1F4C52B3305F}"/>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rgbClr val="19193B"/>
                </a:solidFill>
                <a:latin typeface="Calibri" panose="020F0502020204030204" pitchFamily="34" charset="0"/>
                <a:cs typeface="Calibri" panose="020F0502020204030204" pitchFamily="34" charset="0"/>
              </a:rPr>
              <a:t>الوحدة الثانية</a:t>
            </a:r>
            <a:endParaRPr lang="ar-001" sz="1400" b="1" cap="none" dirty="0">
              <a:solidFill>
                <a:srgbClr val="19193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926784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38B1DFA1-A38E-AA43-9DB8-8DADFEED4ECE}"/>
              </a:ext>
            </a:extLst>
          </p:cNvPr>
          <p:cNvPicPr>
            <a:picLocks noChangeAspect="1"/>
          </p:cNvPicPr>
          <p:nvPr/>
        </p:nvPicPr>
        <p:blipFill rotWithShape="1">
          <a:blip r:embed="rId3"/>
          <a:srcRect b="15518"/>
          <a:stretch/>
        </p:blipFill>
        <p:spPr>
          <a:xfrm>
            <a:off x="0" y="-290285"/>
            <a:ext cx="12192000" cy="6858000"/>
          </a:xfrm>
          <a:prstGeom prst="rect">
            <a:avLst/>
          </a:prstGeom>
        </p:spPr>
      </p:pic>
      <p:sp>
        <p:nvSpPr>
          <p:cNvPr id="16" name="Content Placeholder 2">
            <a:extLst>
              <a:ext uri="{FF2B5EF4-FFF2-40B4-BE49-F238E27FC236}">
                <a16:creationId xmlns:a16="http://schemas.microsoft.com/office/drawing/2014/main" id="{F2C7B12E-46F8-0846-A3D1-DEAB4B8EB6F5}"/>
              </a:ext>
            </a:extLst>
          </p:cNvPr>
          <p:cNvSpPr txBox="1">
            <a:spLocks/>
          </p:cNvSpPr>
          <p:nvPr/>
        </p:nvSpPr>
        <p:spPr>
          <a:xfrm>
            <a:off x="6587837" y="84113"/>
            <a:ext cx="5604163" cy="234164"/>
          </a:xfrm>
          <a:prstGeom prst="rect">
            <a:avLst/>
          </a:prstGeom>
        </p:spPr>
        <p:txBody>
          <a:bodyPr vert="horz" lIns="91440" tIns="45720" rIns="91440" bIns="45720" rtlCol="0" anchor="ctr">
            <a:normAutofit lnSpcReduction="100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001" sz="1000" dirty="0">
                <a:solidFill>
                  <a:schemeClr val="bg1"/>
                </a:solidFill>
                <a:latin typeface="Calibri" panose="020F0502020204030204" pitchFamily="34" charset="0"/>
                <a:cs typeface="Calibri" panose="020F0502020204030204" pitchFamily="34" charset="0"/>
              </a:rPr>
              <a:t>© UNICEF/UN183064/Nesbitt</a:t>
            </a:r>
          </a:p>
        </p:txBody>
      </p:sp>
      <p:sp>
        <p:nvSpPr>
          <p:cNvPr id="7" name="Content Placeholder 2">
            <a:extLst>
              <a:ext uri="{FF2B5EF4-FFF2-40B4-BE49-F238E27FC236}">
                <a16:creationId xmlns:a16="http://schemas.microsoft.com/office/drawing/2014/main" id="{663AF39A-9125-8A47-B74B-0AC39BC3CBB8}"/>
              </a:ext>
            </a:extLst>
          </p:cNvPr>
          <p:cNvSpPr txBox="1">
            <a:spLocks/>
          </p:cNvSpPr>
          <p:nvPr/>
        </p:nvSpPr>
        <p:spPr>
          <a:xfrm>
            <a:off x="136185" y="145214"/>
            <a:ext cx="5604163" cy="234164"/>
          </a:xfrm>
          <a:prstGeom prst="rect">
            <a:avLst/>
          </a:prstGeom>
        </p:spPr>
        <p:txBody>
          <a:bodyPr vert="horz" lIns="91440" tIns="45720" rIns="91440" bIns="45720" rtlCol="0" anchor="ctr">
            <a:normAutofit lnSpcReduction="100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001" sz="1000" dirty="0">
                <a:solidFill>
                  <a:schemeClr val="tx1">
                    <a:lumMod val="65000"/>
                    <a:lumOff val="35000"/>
                  </a:schemeClr>
                </a:solidFill>
                <a:latin typeface="Calibri" panose="020F0502020204030204" pitchFamily="34" charset="0"/>
                <a:cs typeface="Calibri" panose="020F0502020204030204" pitchFamily="34" charset="0"/>
              </a:rPr>
              <a:t>© UNICEF/UNI189982/Quarmyne</a:t>
            </a:r>
          </a:p>
        </p:txBody>
      </p:sp>
      <p:sp>
        <p:nvSpPr>
          <p:cNvPr id="8" name="Rectangle 7">
            <a:extLst>
              <a:ext uri="{FF2B5EF4-FFF2-40B4-BE49-F238E27FC236}">
                <a16:creationId xmlns:a16="http://schemas.microsoft.com/office/drawing/2014/main" id="{DA09C707-8BCB-364D-8613-6EF9C010E59F}"/>
              </a:ext>
            </a:extLst>
          </p:cNvPr>
          <p:cNvSpPr/>
          <p:nvPr/>
        </p:nvSpPr>
        <p:spPr>
          <a:xfrm>
            <a:off x="351441" y="4683760"/>
            <a:ext cx="5744559" cy="1899920"/>
          </a:xfrm>
          <a:prstGeom prst="rect">
            <a:avLst/>
          </a:prstGeom>
          <a:solidFill>
            <a:srgbClr val="19193B"/>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4" name="Title 1">
            <a:extLst>
              <a:ext uri="{FF2B5EF4-FFF2-40B4-BE49-F238E27FC236}">
                <a16:creationId xmlns:a16="http://schemas.microsoft.com/office/drawing/2014/main" id="{DBE0BCF8-4B18-B244-AD3F-66735B011C26}"/>
              </a:ext>
            </a:extLst>
          </p:cNvPr>
          <p:cNvSpPr txBox="1">
            <a:spLocks/>
          </p:cNvSpPr>
          <p:nvPr/>
        </p:nvSpPr>
        <p:spPr>
          <a:xfrm>
            <a:off x="649838" y="4501888"/>
            <a:ext cx="5446162" cy="170307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3200" b="1" cap="none" spc="130" dirty="0">
                <a:solidFill>
                  <a:schemeClr val="bg1"/>
                </a:solidFill>
                <a:latin typeface="Calibri" panose="020F0502020204030204" pitchFamily="34" charset="0"/>
                <a:cs typeface="Calibri" panose="020F0502020204030204" pitchFamily="34" charset="0"/>
              </a:rPr>
              <a:t>توفير الدعم الأساسي والإحالات إلى الخدمات</a:t>
            </a:r>
          </a:p>
        </p:txBody>
      </p:sp>
      <p:sp>
        <p:nvSpPr>
          <p:cNvPr id="9" name="Title 1">
            <a:extLst>
              <a:ext uri="{FF2B5EF4-FFF2-40B4-BE49-F238E27FC236}">
                <a16:creationId xmlns:a16="http://schemas.microsoft.com/office/drawing/2014/main" id="{6C7457C7-9289-814C-806B-161290B02210}"/>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chemeClr val="bg1"/>
                </a:solidFill>
                <a:latin typeface="Calibri" panose="020F0502020204030204" pitchFamily="34" charset="0"/>
                <a:cs typeface="Calibri" panose="020F0502020204030204" pitchFamily="34" charset="0"/>
              </a:rPr>
              <a:t>الوحدة الثانية</a:t>
            </a:r>
            <a:endParaRPr lang="ar-001" sz="1400" b="1" cap="none"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477115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465D6-ABCF-4205-AE70-129E883B8496}"/>
              </a:ext>
            </a:extLst>
          </p:cNvPr>
          <p:cNvSpPr>
            <a:spLocks noGrp="1"/>
          </p:cNvSpPr>
          <p:nvPr>
            <p:ph type="title"/>
          </p:nvPr>
        </p:nvSpPr>
        <p:spPr/>
        <p:txBody>
          <a:bodyPr>
            <a:normAutofit/>
          </a:bodyPr>
          <a:lstStyle/>
          <a:p>
            <a:pPr algn="r" rtl="1"/>
            <a:r>
              <a:rPr lang="ar-EG" sz="3200" dirty="0">
                <a:latin typeface="Calibri" panose="020F0502020204030204" pitchFamily="34" charset="0"/>
                <a:cs typeface="Calibri" panose="020F0502020204030204" pitchFamily="34" charset="0"/>
              </a:rPr>
              <a:t>كيفية استجابتنا مهمة</a:t>
            </a:r>
            <a:endParaRPr lang="ar-SA" sz="3200" dirty="0">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3C17C5FE-6F45-E347-B821-24D33B5180BF}"/>
              </a:ext>
            </a:extLst>
          </p:cNvPr>
          <p:cNvSpPr/>
          <p:nvPr/>
        </p:nvSpPr>
        <p:spPr>
          <a:xfrm>
            <a:off x="3576918" y="1991442"/>
            <a:ext cx="5038165" cy="1685366"/>
          </a:xfrm>
          <a:prstGeom prst="rect">
            <a:avLst/>
          </a:prstGeom>
          <a:solidFill>
            <a:schemeClr val="bg1"/>
          </a:solidFill>
          <a:ln w="127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1" name="Content Placeholder 2">
            <a:extLst>
              <a:ext uri="{FF2B5EF4-FFF2-40B4-BE49-F238E27FC236}">
                <a16:creationId xmlns:a16="http://schemas.microsoft.com/office/drawing/2014/main" id="{A9FDCD03-2AF5-3847-AB3F-80BDE10E719A}"/>
              </a:ext>
            </a:extLst>
          </p:cNvPr>
          <p:cNvSpPr txBox="1">
            <a:spLocks/>
          </p:cNvSpPr>
          <p:nvPr/>
        </p:nvSpPr>
        <p:spPr>
          <a:xfrm>
            <a:off x="3450126" y="3151327"/>
            <a:ext cx="5291749" cy="382046"/>
          </a:xfrm>
          <a:prstGeom prst="rect">
            <a:avLst/>
          </a:prstGeom>
        </p:spPr>
        <p:txBody>
          <a:bodyPr vert="horz" lIns="91440" tIns="45720" rIns="91440" bIns="45720" rtlCol="0" anchor="t" anchorCtr="0">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ctr" rtl="1">
              <a:buNone/>
            </a:pPr>
            <a:r>
              <a:rPr lang="ar-SA" sz="1600" b="1" dirty="0">
                <a:solidFill>
                  <a:srgbClr val="19193B"/>
                </a:solidFill>
                <a:latin typeface="Calibri" panose="020F0502020204030204" pitchFamily="34" charset="0"/>
                <a:cs typeface="Calibri" panose="020F0502020204030204" pitchFamily="34" charset="0"/>
              </a:rPr>
              <a:t>دعم الضحايا</a:t>
            </a:r>
            <a:r>
              <a:rPr lang="ar-EG" sz="1600" b="1" dirty="0">
                <a:solidFill>
                  <a:srgbClr val="19193B"/>
                </a:solidFill>
                <a:latin typeface="Calibri" panose="020F0502020204030204" pitchFamily="34" charset="0"/>
                <a:cs typeface="Calibri" panose="020F0502020204030204" pitchFamily="34" charset="0"/>
              </a:rPr>
              <a:t> </a:t>
            </a:r>
            <a:r>
              <a:rPr lang="ar-SA" sz="1600" b="1" dirty="0">
                <a:solidFill>
                  <a:srgbClr val="19193B"/>
                </a:solidFill>
                <a:latin typeface="Calibri" panose="020F0502020204030204" pitchFamily="34" charset="0"/>
                <a:cs typeface="Calibri" panose="020F0502020204030204" pitchFamily="34" charset="0"/>
              </a:rPr>
              <a:t>ومساعد</a:t>
            </a:r>
            <a:r>
              <a:rPr lang="ar-EG" sz="1600" b="1" dirty="0">
                <a:solidFill>
                  <a:srgbClr val="19193B"/>
                </a:solidFill>
                <a:latin typeface="Calibri" panose="020F0502020204030204" pitchFamily="34" charset="0"/>
                <a:cs typeface="Calibri" panose="020F0502020204030204" pitchFamily="34" charset="0"/>
              </a:rPr>
              <a:t>تهم</a:t>
            </a:r>
            <a:endParaRPr lang="ar-SA" sz="1600" b="1" dirty="0">
              <a:solidFill>
                <a:srgbClr val="19193B"/>
              </a:solidFill>
              <a:latin typeface="Calibri" panose="020F0502020204030204" pitchFamily="34" charset="0"/>
              <a:cs typeface="Calibri" panose="020F0502020204030204" pitchFamily="34" charset="0"/>
            </a:endParaRPr>
          </a:p>
        </p:txBody>
      </p:sp>
      <p:pic>
        <p:nvPicPr>
          <p:cNvPr id="15" name="Graphic 14" descr="Open hand with solid fill">
            <a:extLst>
              <a:ext uri="{FF2B5EF4-FFF2-40B4-BE49-F238E27FC236}">
                <a16:creationId xmlns:a16="http://schemas.microsoft.com/office/drawing/2014/main" id="{DA9A01F4-7197-A146-8CCF-8496106AEBF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788398">
            <a:off x="5620996" y="2385504"/>
            <a:ext cx="950009" cy="950009"/>
          </a:xfrm>
          <a:prstGeom prst="rect">
            <a:avLst/>
          </a:prstGeom>
        </p:spPr>
      </p:pic>
      <p:pic>
        <p:nvPicPr>
          <p:cNvPr id="16" name="Graphic 15" descr="Users with solid fill">
            <a:extLst>
              <a:ext uri="{FF2B5EF4-FFF2-40B4-BE49-F238E27FC236}">
                <a16:creationId xmlns:a16="http://schemas.microsoft.com/office/drawing/2014/main" id="{00B6C779-9029-E449-9D6F-8533E37E517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759824" y="2121430"/>
            <a:ext cx="672353" cy="672353"/>
          </a:xfrm>
          <a:prstGeom prst="rect">
            <a:avLst/>
          </a:prstGeom>
        </p:spPr>
      </p:pic>
      <p:sp>
        <p:nvSpPr>
          <p:cNvPr id="19" name="Rectangle 18">
            <a:extLst>
              <a:ext uri="{FF2B5EF4-FFF2-40B4-BE49-F238E27FC236}">
                <a16:creationId xmlns:a16="http://schemas.microsoft.com/office/drawing/2014/main" id="{91BEEEF6-CFA6-D940-A0CA-F53C8898513E}"/>
              </a:ext>
            </a:extLst>
          </p:cNvPr>
          <p:cNvSpPr/>
          <p:nvPr/>
        </p:nvSpPr>
        <p:spPr>
          <a:xfrm>
            <a:off x="3576918" y="4335707"/>
            <a:ext cx="5038165" cy="560294"/>
          </a:xfrm>
          <a:prstGeom prst="rect">
            <a:avLst/>
          </a:prstGeom>
          <a:solidFill>
            <a:schemeClr val="bg1"/>
          </a:solidFill>
          <a:ln w="127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8" name="Content Placeholder 2">
            <a:extLst>
              <a:ext uri="{FF2B5EF4-FFF2-40B4-BE49-F238E27FC236}">
                <a16:creationId xmlns:a16="http://schemas.microsoft.com/office/drawing/2014/main" id="{B3E9BC1D-1843-084B-A437-D34BEDB5BFB1}"/>
              </a:ext>
            </a:extLst>
          </p:cNvPr>
          <p:cNvSpPr txBox="1">
            <a:spLocks/>
          </p:cNvSpPr>
          <p:nvPr/>
        </p:nvSpPr>
        <p:spPr>
          <a:xfrm>
            <a:off x="3716670" y="4330181"/>
            <a:ext cx="4758660" cy="601680"/>
          </a:xfrm>
          <a:prstGeom prst="rect">
            <a:avLst/>
          </a:prstGeom>
        </p:spPr>
        <p:txBody>
          <a:bodyPr vert="horz" lIns="91440" tIns="45720" rIns="91440" bIns="45720" rtlCol="0" anchor="ctr" anchorCtr="0">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ctr" rtl="1">
              <a:buNone/>
            </a:pPr>
            <a:r>
              <a:rPr lang="ar-SA" sz="1600" b="1" dirty="0">
                <a:solidFill>
                  <a:schemeClr val="accent1"/>
                </a:solidFill>
                <a:latin typeface="Calibri" panose="020F0502020204030204" pitchFamily="34" charset="0"/>
                <a:cs typeface="Calibri" panose="020F0502020204030204" pitchFamily="34" charset="0"/>
              </a:rPr>
              <a:t>يزيد من احتمالية الإبلاغ</a:t>
            </a:r>
          </a:p>
        </p:txBody>
      </p:sp>
      <p:cxnSp>
        <p:nvCxnSpPr>
          <p:cNvPr id="20" name="Straight Arrow Connector 19">
            <a:extLst>
              <a:ext uri="{FF2B5EF4-FFF2-40B4-BE49-F238E27FC236}">
                <a16:creationId xmlns:a16="http://schemas.microsoft.com/office/drawing/2014/main" id="{5FC50E2D-3031-A248-BB3D-7FBDFEED5821}"/>
              </a:ext>
            </a:extLst>
          </p:cNvPr>
          <p:cNvCxnSpPr>
            <a:cxnSpLocks/>
            <a:stCxn id="9" idx="2"/>
          </p:cNvCxnSpPr>
          <p:nvPr/>
        </p:nvCxnSpPr>
        <p:spPr>
          <a:xfrm flipH="1">
            <a:off x="6091799" y="3676808"/>
            <a:ext cx="4202" cy="549824"/>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A265A993-D598-6042-9E3B-D5F6171E8AD2}"/>
              </a:ext>
            </a:extLst>
          </p:cNvPr>
          <p:cNvCxnSpPr>
            <a:cxnSpLocks/>
          </p:cNvCxnSpPr>
          <p:nvPr/>
        </p:nvCxnSpPr>
        <p:spPr>
          <a:xfrm flipH="1">
            <a:off x="3657600" y="4893506"/>
            <a:ext cx="531628" cy="533875"/>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B130565D-6A6D-CA4E-89FD-9A86951A5B18}"/>
              </a:ext>
            </a:extLst>
          </p:cNvPr>
          <p:cNvCxnSpPr>
            <a:cxnSpLocks/>
          </p:cNvCxnSpPr>
          <p:nvPr/>
        </p:nvCxnSpPr>
        <p:spPr>
          <a:xfrm>
            <a:off x="7857066" y="4893506"/>
            <a:ext cx="531628" cy="533875"/>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0A9F2384-D16B-174B-A4DE-E876BDEBBCF6}"/>
              </a:ext>
            </a:extLst>
          </p:cNvPr>
          <p:cNvSpPr/>
          <p:nvPr/>
        </p:nvSpPr>
        <p:spPr>
          <a:xfrm>
            <a:off x="1143001" y="5569855"/>
            <a:ext cx="2743200" cy="914400"/>
          </a:xfrm>
          <a:prstGeom prst="rect">
            <a:avLst/>
          </a:prstGeom>
          <a:solidFill>
            <a:schemeClr val="bg1"/>
          </a:solidFill>
          <a:ln w="127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27" name="Content Placeholder 2">
            <a:extLst>
              <a:ext uri="{FF2B5EF4-FFF2-40B4-BE49-F238E27FC236}">
                <a16:creationId xmlns:a16="http://schemas.microsoft.com/office/drawing/2014/main" id="{EDD4F82A-20C8-084F-B203-6C1874CB388B}"/>
              </a:ext>
            </a:extLst>
          </p:cNvPr>
          <p:cNvSpPr txBox="1">
            <a:spLocks/>
          </p:cNvSpPr>
          <p:nvPr/>
        </p:nvSpPr>
        <p:spPr>
          <a:xfrm>
            <a:off x="1311781" y="5716729"/>
            <a:ext cx="2374848" cy="640526"/>
          </a:xfrm>
          <a:prstGeom prst="rect">
            <a:avLst/>
          </a:prstGeom>
        </p:spPr>
        <p:txBody>
          <a:bodyPr vert="horz" lIns="91440" tIns="45720" rIns="91440" bIns="45720" rtlCol="0" anchor="ctr" anchorCtr="0">
            <a:normAutofit fontScale="925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ctr" rtl="1">
              <a:buNone/>
            </a:pPr>
            <a:r>
              <a:rPr lang="ar-EG" sz="1600" b="1" dirty="0">
                <a:solidFill>
                  <a:schemeClr val="accent1"/>
                </a:solidFill>
                <a:latin typeface="Calibri" panose="020F0502020204030204" pitchFamily="34" charset="0"/>
                <a:cs typeface="Calibri" panose="020F0502020204030204" pitchFamily="34" charset="0"/>
              </a:rPr>
              <a:t>من الأرجح </a:t>
            </a:r>
            <a:r>
              <a:rPr lang="ar-SA" sz="1600" b="1" dirty="0">
                <a:solidFill>
                  <a:schemeClr val="accent1"/>
                </a:solidFill>
                <a:latin typeface="Calibri" panose="020F0502020204030204" pitchFamily="34" charset="0"/>
                <a:cs typeface="Calibri" panose="020F0502020204030204" pitchFamily="34" charset="0"/>
              </a:rPr>
              <a:t>أن يحصل الضحايا على المساعدة التي يحتاجون إليها</a:t>
            </a:r>
          </a:p>
        </p:txBody>
      </p:sp>
      <p:sp>
        <p:nvSpPr>
          <p:cNvPr id="28" name="Rectangle 27">
            <a:extLst>
              <a:ext uri="{FF2B5EF4-FFF2-40B4-BE49-F238E27FC236}">
                <a16:creationId xmlns:a16="http://schemas.microsoft.com/office/drawing/2014/main" id="{C3C9E791-FD67-3842-802C-CC13F75BA4C4}"/>
              </a:ext>
            </a:extLst>
          </p:cNvPr>
          <p:cNvSpPr/>
          <p:nvPr/>
        </p:nvSpPr>
        <p:spPr>
          <a:xfrm>
            <a:off x="4746172" y="5588000"/>
            <a:ext cx="2743200" cy="914400"/>
          </a:xfrm>
          <a:prstGeom prst="rect">
            <a:avLst/>
          </a:prstGeom>
          <a:solidFill>
            <a:schemeClr val="bg1"/>
          </a:solidFill>
          <a:ln w="127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29" name="Content Placeholder 2">
            <a:extLst>
              <a:ext uri="{FF2B5EF4-FFF2-40B4-BE49-F238E27FC236}">
                <a16:creationId xmlns:a16="http://schemas.microsoft.com/office/drawing/2014/main" id="{81C73650-3B35-2A49-AD24-A9715C9D0684}"/>
              </a:ext>
            </a:extLst>
          </p:cNvPr>
          <p:cNvSpPr txBox="1">
            <a:spLocks/>
          </p:cNvSpPr>
          <p:nvPr/>
        </p:nvSpPr>
        <p:spPr>
          <a:xfrm>
            <a:off x="4734405" y="5651415"/>
            <a:ext cx="2754967" cy="792926"/>
          </a:xfrm>
          <a:prstGeom prst="rect">
            <a:avLst/>
          </a:prstGeom>
        </p:spPr>
        <p:txBody>
          <a:bodyPr vert="horz" lIns="91440" tIns="45720" rIns="91440" bIns="45720" rtlCol="0" anchor="ctr" anchorCtr="0">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ctr" rtl="1">
              <a:buNone/>
            </a:pPr>
            <a:r>
              <a:rPr lang="ar-EG" sz="1600" b="1" dirty="0">
                <a:solidFill>
                  <a:schemeClr val="accent1"/>
                </a:solidFill>
                <a:latin typeface="Calibri" panose="020F0502020204030204" pitchFamily="34" charset="0"/>
                <a:cs typeface="Calibri" panose="020F0502020204030204" pitchFamily="34" charset="0"/>
              </a:rPr>
              <a:t>من الأرجح </a:t>
            </a:r>
            <a:r>
              <a:rPr lang="ar-SA" sz="1600" b="1" dirty="0">
                <a:solidFill>
                  <a:schemeClr val="accent1"/>
                </a:solidFill>
                <a:latin typeface="Calibri" panose="020F0502020204030204" pitchFamily="34" charset="0"/>
                <a:cs typeface="Calibri" panose="020F0502020204030204" pitchFamily="34" charset="0"/>
              </a:rPr>
              <a:t>أن </a:t>
            </a:r>
            <a:r>
              <a:rPr lang="ar-EG" sz="1600" b="1" dirty="0">
                <a:solidFill>
                  <a:schemeClr val="accent1"/>
                </a:solidFill>
                <a:latin typeface="Calibri" panose="020F0502020204030204" pitchFamily="34" charset="0"/>
                <a:cs typeface="Calibri" panose="020F0502020204030204" pitchFamily="34" charset="0"/>
              </a:rPr>
              <a:t>يتحمل</a:t>
            </a:r>
            <a:r>
              <a:rPr lang="ar-SA" sz="1600" b="1" dirty="0">
                <a:solidFill>
                  <a:schemeClr val="accent1"/>
                </a:solidFill>
                <a:latin typeface="Calibri" panose="020F0502020204030204" pitchFamily="34" charset="0"/>
                <a:cs typeface="Calibri" panose="020F0502020204030204" pitchFamily="34" charset="0"/>
              </a:rPr>
              <a:t> الجناة </a:t>
            </a:r>
            <a:r>
              <a:rPr lang="ar-EG" sz="1600" b="1" dirty="0">
                <a:solidFill>
                  <a:schemeClr val="accent1"/>
                </a:solidFill>
                <a:latin typeface="Calibri" panose="020F0502020204030204" pitchFamily="34" charset="0"/>
                <a:cs typeface="Calibri" panose="020F0502020204030204" pitchFamily="34" charset="0"/>
              </a:rPr>
              <a:t>ال</a:t>
            </a:r>
            <a:r>
              <a:rPr lang="ar-SA" sz="1600" b="1" dirty="0">
                <a:solidFill>
                  <a:schemeClr val="accent1"/>
                </a:solidFill>
                <a:latin typeface="Calibri" panose="020F0502020204030204" pitchFamily="34" charset="0"/>
                <a:cs typeface="Calibri" panose="020F0502020204030204" pitchFamily="34" charset="0"/>
              </a:rPr>
              <a:t>مسؤولي</a:t>
            </a:r>
            <a:r>
              <a:rPr lang="ar-EG" sz="1600" b="1" dirty="0">
                <a:solidFill>
                  <a:schemeClr val="accent1"/>
                </a:solidFill>
                <a:latin typeface="Calibri" panose="020F0502020204030204" pitchFamily="34" charset="0"/>
                <a:cs typeface="Calibri" panose="020F0502020204030204" pitchFamily="34" charset="0"/>
              </a:rPr>
              <a:t>ة</a:t>
            </a:r>
            <a:endParaRPr lang="ar-SA" sz="1600" b="1" dirty="0">
              <a:solidFill>
                <a:schemeClr val="accent1"/>
              </a:solidFill>
              <a:latin typeface="Calibri" panose="020F0502020204030204" pitchFamily="34" charset="0"/>
              <a:cs typeface="Calibri" panose="020F0502020204030204" pitchFamily="34" charset="0"/>
            </a:endParaRPr>
          </a:p>
        </p:txBody>
      </p:sp>
      <p:sp>
        <p:nvSpPr>
          <p:cNvPr id="30" name="Rectangle 29">
            <a:extLst>
              <a:ext uri="{FF2B5EF4-FFF2-40B4-BE49-F238E27FC236}">
                <a16:creationId xmlns:a16="http://schemas.microsoft.com/office/drawing/2014/main" id="{9AE4BEE2-C522-784F-B7D7-AFDB39A25618}"/>
              </a:ext>
            </a:extLst>
          </p:cNvPr>
          <p:cNvSpPr/>
          <p:nvPr/>
        </p:nvSpPr>
        <p:spPr>
          <a:xfrm>
            <a:off x="8262255" y="5569855"/>
            <a:ext cx="2743200" cy="914400"/>
          </a:xfrm>
          <a:prstGeom prst="rect">
            <a:avLst/>
          </a:prstGeom>
          <a:solidFill>
            <a:schemeClr val="bg1"/>
          </a:solidFill>
          <a:ln w="127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31" name="Content Placeholder 2">
            <a:extLst>
              <a:ext uri="{FF2B5EF4-FFF2-40B4-BE49-F238E27FC236}">
                <a16:creationId xmlns:a16="http://schemas.microsoft.com/office/drawing/2014/main" id="{8BA8FF0D-C10C-7C42-B1B0-933CC1C2FBA6}"/>
              </a:ext>
            </a:extLst>
          </p:cNvPr>
          <p:cNvSpPr txBox="1">
            <a:spLocks/>
          </p:cNvSpPr>
          <p:nvPr/>
        </p:nvSpPr>
        <p:spPr>
          <a:xfrm>
            <a:off x="8446431" y="5716729"/>
            <a:ext cx="2374848" cy="640526"/>
          </a:xfrm>
          <a:prstGeom prst="rect">
            <a:avLst/>
          </a:prstGeom>
        </p:spPr>
        <p:txBody>
          <a:bodyPr vert="horz" lIns="91440" tIns="45720" rIns="91440" bIns="45720" rtlCol="0" anchor="ctr" anchorCtr="0">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ctr" rtl="1">
              <a:buNone/>
            </a:pPr>
            <a:r>
              <a:rPr lang="ar-SA" sz="1600" b="1" dirty="0">
                <a:solidFill>
                  <a:schemeClr val="accent1"/>
                </a:solidFill>
                <a:latin typeface="Calibri" panose="020F0502020204030204" pitchFamily="34" charset="0"/>
                <a:cs typeface="Calibri" panose="020F0502020204030204" pitchFamily="34" charset="0"/>
              </a:rPr>
              <a:t>ونتيجة لذلك، </a:t>
            </a:r>
            <a:r>
              <a:rPr lang="ar-EG" sz="1600" b="1" dirty="0">
                <a:solidFill>
                  <a:schemeClr val="accent1"/>
                </a:solidFill>
                <a:latin typeface="Calibri" panose="020F0502020204030204" pitchFamily="34" charset="0"/>
                <a:cs typeface="Calibri" panose="020F0502020204030204" pitchFamily="34" charset="0"/>
              </a:rPr>
              <a:t>تصبح</a:t>
            </a:r>
            <a:r>
              <a:rPr lang="ar-SA" sz="1600" b="1" dirty="0">
                <a:solidFill>
                  <a:schemeClr val="accent1"/>
                </a:solidFill>
                <a:latin typeface="Calibri" panose="020F0502020204030204" pitchFamily="34" charset="0"/>
                <a:cs typeface="Calibri" panose="020F0502020204030204" pitchFamily="34" charset="0"/>
              </a:rPr>
              <a:t> البر</a:t>
            </a:r>
            <a:r>
              <a:rPr lang="ar-EG" sz="1600" b="1" dirty="0">
                <a:solidFill>
                  <a:schemeClr val="accent1"/>
                </a:solidFill>
                <a:latin typeface="Calibri" panose="020F0502020204030204" pitchFamily="34" charset="0"/>
                <a:cs typeface="Calibri" panose="020F0502020204030204" pitchFamily="34" charset="0"/>
              </a:rPr>
              <a:t>ا</a:t>
            </a:r>
            <a:r>
              <a:rPr lang="ar-SA" sz="1600" b="1" dirty="0">
                <a:solidFill>
                  <a:schemeClr val="accent1"/>
                </a:solidFill>
                <a:latin typeface="Calibri" panose="020F0502020204030204" pitchFamily="34" charset="0"/>
                <a:cs typeface="Calibri" panose="020F0502020204030204" pitchFamily="34" charset="0"/>
              </a:rPr>
              <a:t>مج أكثر أماناً</a:t>
            </a:r>
          </a:p>
        </p:txBody>
      </p:sp>
      <p:cxnSp>
        <p:nvCxnSpPr>
          <p:cNvPr id="32" name="Straight Arrow Connector 31">
            <a:extLst>
              <a:ext uri="{FF2B5EF4-FFF2-40B4-BE49-F238E27FC236}">
                <a16:creationId xmlns:a16="http://schemas.microsoft.com/office/drawing/2014/main" id="{F6628DF5-DD0E-8445-A2D1-8A9568F3B36A}"/>
              </a:ext>
            </a:extLst>
          </p:cNvPr>
          <p:cNvCxnSpPr>
            <a:cxnSpLocks/>
          </p:cNvCxnSpPr>
          <p:nvPr/>
        </p:nvCxnSpPr>
        <p:spPr>
          <a:xfrm>
            <a:off x="3908612" y="6068879"/>
            <a:ext cx="600635" cy="0"/>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4F0492CF-5C80-1345-8814-9512F6CE3C3A}"/>
              </a:ext>
            </a:extLst>
          </p:cNvPr>
          <p:cNvCxnSpPr>
            <a:cxnSpLocks/>
          </p:cNvCxnSpPr>
          <p:nvPr/>
        </p:nvCxnSpPr>
        <p:spPr>
          <a:xfrm>
            <a:off x="7467600" y="6068879"/>
            <a:ext cx="600635" cy="0"/>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343A0B34-BCE9-8848-B622-AB756F41AF63}"/>
              </a:ext>
            </a:extLst>
          </p:cNvPr>
          <p:cNvCxnSpPr>
            <a:cxnSpLocks/>
          </p:cNvCxnSpPr>
          <p:nvPr/>
        </p:nvCxnSpPr>
        <p:spPr>
          <a:xfrm flipH="1">
            <a:off x="6091799" y="4909455"/>
            <a:ext cx="4202" cy="549824"/>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2" name="Title 1">
            <a:extLst>
              <a:ext uri="{FF2B5EF4-FFF2-40B4-BE49-F238E27FC236}">
                <a16:creationId xmlns:a16="http://schemas.microsoft.com/office/drawing/2014/main" id="{F039FED0-E7DB-E548-A55C-4AC18157543A}"/>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rgbClr val="19193B"/>
                </a:solidFill>
                <a:latin typeface="Calibri" panose="020F0502020204030204" pitchFamily="34" charset="0"/>
                <a:cs typeface="Calibri" panose="020F0502020204030204" pitchFamily="34" charset="0"/>
              </a:rPr>
              <a:t>الوحدة الثانية</a:t>
            </a:r>
            <a:endParaRPr lang="ar-001" sz="1400" b="1" cap="none" dirty="0">
              <a:solidFill>
                <a:srgbClr val="19193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493642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E81169-8660-714F-8E54-8BCB68C72283}"/>
              </a:ext>
            </a:extLst>
          </p:cNvPr>
          <p:cNvSpPr>
            <a:spLocks noGrp="1"/>
          </p:cNvSpPr>
          <p:nvPr>
            <p:ph type="title"/>
          </p:nvPr>
        </p:nvSpPr>
        <p:spPr>
          <a:xfrm>
            <a:off x="393700" y="396693"/>
            <a:ext cx="11188700" cy="1252728"/>
          </a:xfrm>
        </p:spPr>
        <p:txBody>
          <a:bodyPr>
            <a:noAutofit/>
          </a:bodyPr>
          <a:lstStyle/>
          <a:p>
            <a:pPr algn="r" rtl="1"/>
            <a:r>
              <a:rPr lang="ar-SA" sz="3200" dirty="0">
                <a:latin typeface="Calibri" panose="020F0502020204030204" pitchFamily="34" charset="0"/>
                <a:cs typeface="Calibri" panose="020F0502020204030204" pitchFamily="34" charset="0"/>
              </a:rPr>
              <a:t>تذكر دورك</a:t>
            </a:r>
            <a:endParaRPr lang="ar-001" sz="3200" dirty="0">
              <a:latin typeface="Calibri" panose="020F0502020204030204" pitchFamily="34" charset="0"/>
              <a:cs typeface="Calibri" panose="020F0502020204030204" pitchFamily="34" charset="0"/>
            </a:endParaRPr>
          </a:p>
        </p:txBody>
      </p:sp>
      <p:sp>
        <p:nvSpPr>
          <p:cNvPr id="26" name="Rectangle 25">
            <a:extLst>
              <a:ext uri="{FF2B5EF4-FFF2-40B4-BE49-F238E27FC236}">
                <a16:creationId xmlns:a16="http://schemas.microsoft.com/office/drawing/2014/main" id="{0A3FDED4-BE90-144D-8DAD-2E9B1BCA0E98}"/>
              </a:ext>
            </a:extLst>
          </p:cNvPr>
          <p:cNvSpPr/>
          <p:nvPr/>
        </p:nvSpPr>
        <p:spPr>
          <a:xfrm>
            <a:off x="500375" y="2422139"/>
            <a:ext cx="5120640" cy="137160"/>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lumMod val="75000"/>
                </a:schemeClr>
              </a:solidFill>
              <a:latin typeface="Calibri" panose="020F0502020204030204" pitchFamily="34" charset="0"/>
              <a:cs typeface="Calibri" panose="020F0502020204030204" pitchFamily="34" charset="0"/>
            </a:endParaRPr>
          </a:p>
        </p:txBody>
      </p:sp>
      <p:sp>
        <p:nvSpPr>
          <p:cNvPr id="28" name="Content Placeholder 2">
            <a:extLst>
              <a:ext uri="{FF2B5EF4-FFF2-40B4-BE49-F238E27FC236}">
                <a16:creationId xmlns:a16="http://schemas.microsoft.com/office/drawing/2014/main" id="{EE3D1555-7C81-BE4F-B296-E78F28C8FCE2}"/>
              </a:ext>
            </a:extLst>
          </p:cNvPr>
          <p:cNvSpPr>
            <a:spLocks noGrp="1"/>
          </p:cNvSpPr>
          <p:nvPr>
            <p:ph idx="1"/>
          </p:nvPr>
        </p:nvSpPr>
        <p:spPr>
          <a:xfrm>
            <a:off x="1089389" y="1930162"/>
            <a:ext cx="2588110" cy="461996"/>
          </a:xfrm>
        </p:spPr>
        <p:txBody>
          <a:bodyPr>
            <a:normAutofit/>
          </a:bodyPr>
          <a:lstStyle/>
          <a:p>
            <a:pPr marL="0" indent="0" algn="r" rtl="1">
              <a:buNone/>
            </a:pPr>
            <a:r>
              <a:rPr lang="ar-SA" b="1" dirty="0">
                <a:solidFill>
                  <a:schemeClr val="accent1"/>
                </a:solidFill>
                <a:latin typeface="Calibri" panose="020F0502020204030204" pitchFamily="34" charset="0"/>
                <a:cs typeface="Calibri" panose="020F0502020204030204" pitchFamily="34" charset="0"/>
              </a:rPr>
              <a:t>من أنت</a:t>
            </a:r>
            <a:endParaRPr lang="ar-001" sz="1600" dirty="0">
              <a:solidFill>
                <a:schemeClr val="tx1"/>
              </a:solidFill>
              <a:latin typeface="Calibri" panose="020F0502020204030204" pitchFamily="34" charset="0"/>
              <a:cs typeface="Calibri" panose="020F0502020204030204" pitchFamily="34" charset="0"/>
            </a:endParaRPr>
          </a:p>
        </p:txBody>
      </p:sp>
      <p:sp>
        <p:nvSpPr>
          <p:cNvPr id="22" name="Content Placeholder 2">
            <a:extLst>
              <a:ext uri="{FF2B5EF4-FFF2-40B4-BE49-F238E27FC236}">
                <a16:creationId xmlns:a16="http://schemas.microsoft.com/office/drawing/2014/main" id="{F8ABED6D-55D7-5C41-9081-8FD98632AF66}"/>
              </a:ext>
            </a:extLst>
          </p:cNvPr>
          <p:cNvSpPr txBox="1">
            <a:spLocks/>
          </p:cNvSpPr>
          <p:nvPr/>
        </p:nvSpPr>
        <p:spPr>
          <a:xfrm>
            <a:off x="7352883" y="1948091"/>
            <a:ext cx="3194023" cy="461996"/>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b="1" dirty="0">
                <a:solidFill>
                  <a:schemeClr val="tx1"/>
                </a:solidFill>
                <a:latin typeface="Calibri" panose="020F0502020204030204" pitchFamily="34" charset="0"/>
                <a:cs typeface="Calibri" panose="020F0502020204030204" pitchFamily="34" charset="0"/>
              </a:rPr>
              <a:t>أنت لست</a:t>
            </a:r>
            <a:r>
              <a:rPr lang="ar-EG" b="1" dirty="0">
                <a:solidFill>
                  <a:schemeClr val="tx1"/>
                </a:solidFill>
                <a:latin typeface="Calibri" panose="020F0502020204030204" pitchFamily="34" charset="0"/>
                <a:cs typeface="Calibri" panose="020F0502020204030204" pitchFamily="34" charset="0"/>
              </a:rPr>
              <a:t> </a:t>
            </a:r>
            <a:endParaRPr lang="ar-001" sz="1600" dirty="0">
              <a:solidFill>
                <a:schemeClr val="tx1"/>
              </a:solidFill>
              <a:latin typeface="Calibri" panose="020F0502020204030204" pitchFamily="34" charset="0"/>
              <a:cs typeface="Calibri" panose="020F0502020204030204" pitchFamily="34" charset="0"/>
            </a:endParaRPr>
          </a:p>
        </p:txBody>
      </p:sp>
      <p:sp>
        <p:nvSpPr>
          <p:cNvPr id="23" name="Content Placeholder 2">
            <a:extLst>
              <a:ext uri="{FF2B5EF4-FFF2-40B4-BE49-F238E27FC236}">
                <a16:creationId xmlns:a16="http://schemas.microsoft.com/office/drawing/2014/main" id="{BA88AA1B-2F85-5E46-91E8-E3AAAE87B652}"/>
              </a:ext>
            </a:extLst>
          </p:cNvPr>
          <p:cNvSpPr txBox="1">
            <a:spLocks/>
          </p:cNvSpPr>
          <p:nvPr/>
        </p:nvSpPr>
        <p:spPr>
          <a:xfrm>
            <a:off x="533684" y="2928637"/>
            <a:ext cx="4791352" cy="2826704"/>
          </a:xfrm>
          <a:prstGeom prst="rect">
            <a:avLst/>
          </a:prstGeom>
        </p:spPr>
        <p:txBody>
          <a:bodyPr vert="horz" lIns="91440" tIns="45720" rIns="91440" bIns="45720" rtlCol="0" anchor="t" anchorCtr="0">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lgn="r" rtl="1"/>
            <a:r>
              <a:rPr lang="ar-SA" dirty="0">
                <a:solidFill>
                  <a:schemeClr val="tx1"/>
                </a:solidFill>
                <a:latin typeface="Calibri" panose="020F0502020204030204" pitchFamily="34" charset="0"/>
                <a:cs typeface="Calibri" panose="020F0502020204030204" pitchFamily="34" charset="0"/>
              </a:rPr>
              <a:t>ممثل لم</a:t>
            </a:r>
            <a:r>
              <a:rPr lang="ar-EG" dirty="0">
                <a:solidFill>
                  <a:schemeClr val="tx1"/>
                </a:solidFill>
                <a:latin typeface="Calibri" panose="020F0502020204030204" pitchFamily="34" charset="0"/>
                <a:cs typeface="Calibri" panose="020F0502020204030204" pitchFamily="34" charset="0"/>
              </a:rPr>
              <a:t>قدم</a:t>
            </a:r>
            <a:r>
              <a:rPr lang="ar-SA" dirty="0">
                <a:solidFill>
                  <a:schemeClr val="tx1"/>
                </a:solidFill>
                <a:latin typeface="Calibri" panose="020F0502020204030204" pitchFamily="34" charset="0"/>
                <a:cs typeface="Calibri" panose="020F0502020204030204" pitchFamily="34" charset="0"/>
              </a:rPr>
              <a:t> خدم</a:t>
            </a:r>
            <a:r>
              <a:rPr lang="ar-EG" dirty="0">
                <a:solidFill>
                  <a:schemeClr val="tx1"/>
                </a:solidFill>
                <a:latin typeface="Calibri" panose="020F0502020204030204" pitchFamily="34" charset="0"/>
                <a:cs typeface="Calibri" panose="020F0502020204030204" pitchFamily="34" charset="0"/>
              </a:rPr>
              <a:t>ات</a:t>
            </a:r>
            <a:r>
              <a:rPr lang="ar-SA" dirty="0">
                <a:solidFill>
                  <a:schemeClr val="tx1"/>
                </a:solidFill>
                <a:latin typeface="Calibri" panose="020F0502020204030204" pitchFamily="34" charset="0"/>
                <a:cs typeface="Calibri" panose="020F0502020204030204" pitchFamily="34" charset="0"/>
              </a:rPr>
              <a:t> </a:t>
            </a:r>
            <a:r>
              <a:rPr lang="ar-EG" dirty="0">
                <a:solidFill>
                  <a:schemeClr val="tx1"/>
                </a:solidFill>
                <a:latin typeface="Calibri" panose="020F0502020204030204" pitchFamily="34" charset="0"/>
                <a:cs typeface="Calibri" panose="020F0502020204030204" pitchFamily="34" charset="0"/>
              </a:rPr>
              <a:t>ا</a:t>
            </a:r>
            <a:r>
              <a:rPr lang="ar-SA" dirty="0">
                <a:solidFill>
                  <a:schemeClr val="tx1"/>
                </a:solidFill>
                <a:latin typeface="Calibri" panose="020F0502020204030204" pitchFamily="34" charset="0"/>
                <a:cs typeface="Calibri" panose="020F0502020204030204" pitchFamily="34" charset="0"/>
              </a:rPr>
              <a:t>لضح</a:t>
            </a:r>
            <a:r>
              <a:rPr lang="ar-EG" dirty="0">
                <a:solidFill>
                  <a:schemeClr val="tx1"/>
                </a:solidFill>
                <a:latin typeface="Calibri" panose="020F0502020204030204" pitchFamily="34" charset="0"/>
                <a:cs typeface="Calibri" panose="020F0502020204030204" pitchFamily="34" charset="0"/>
              </a:rPr>
              <a:t>ا</a:t>
            </a:r>
            <a:r>
              <a:rPr lang="ar-SA" dirty="0">
                <a:solidFill>
                  <a:schemeClr val="tx1"/>
                </a:solidFill>
                <a:latin typeface="Calibri" panose="020F0502020204030204" pitchFamily="34" charset="0"/>
                <a:cs typeface="Calibri" panose="020F0502020204030204" pitchFamily="34" charset="0"/>
              </a:rPr>
              <a:t>ي</a:t>
            </a:r>
            <a:r>
              <a:rPr lang="ar-EG" dirty="0">
                <a:solidFill>
                  <a:schemeClr val="tx1"/>
                </a:solidFill>
                <a:latin typeface="Calibri" panose="020F0502020204030204" pitchFamily="34" charset="0"/>
                <a:cs typeface="Calibri" panose="020F0502020204030204" pitchFamily="34" charset="0"/>
              </a:rPr>
              <a:t>ا</a:t>
            </a:r>
            <a:r>
              <a:rPr lang="ar-SA" dirty="0">
                <a:solidFill>
                  <a:schemeClr val="tx1"/>
                </a:solidFill>
                <a:latin typeface="Calibri" panose="020F0502020204030204" pitchFamily="34" charset="0"/>
                <a:cs typeface="Calibri" panose="020F0502020204030204" pitchFamily="34" charset="0"/>
              </a:rPr>
              <a:t> </a:t>
            </a:r>
            <a:r>
              <a:rPr lang="ar-EG" dirty="0">
                <a:solidFill>
                  <a:schemeClr val="tx1"/>
                </a:solidFill>
                <a:latin typeface="Calibri" panose="020F0502020204030204" pitchFamily="34" charset="0"/>
                <a:cs typeface="Calibri" panose="020F0502020204030204" pitchFamily="34" charset="0"/>
              </a:rPr>
              <a:t>(العنف القائم على النوع الاجتماعي/حماية الطفل </a:t>
            </a:r>
            <a:r>
              <a:rPr lang="ar-SA" dirty="0">
                <a:solidFill>
                  <a:schemeClr val="tx1"/>
                </a:solidFill>
                <a:latin typeface="Calibri" panose="020F0502020204030204" pitchFamily="34" charset="0"/>
                <a:cs typeface="Calibri" panose="020F0502020204030204" pitchFamily="34" charset="0"/>
              </a:rPr>
              <a:t>أو</a:t>
            </a:r>
            <a:r>
              <a:rPr lang="en-GB" dirty="0">
                <a:solidFill>
                  <a:schemeClr val="tx1"/>
                </a:solidFill>
                <a:latin typeface="Calibri" panose="020F0502020204030204" pitchFamily="34" charset="0"/>
                <a:cs typeface="Calibri" panose="020F0502020204030204" pitchFamily="34" charset="0"/>
              </a:rPr>
              <a:t> </a:t>
            </a:r>
            <a:r>
              <a:rPr lang="ar-EG" dirty="0">
                <a:solidFill>
                  <a:schemeClr val="tx1"/>
                </a:solidFill>
                <a:latin typeface="Calibri" panose="020F0502020204030204" pitchFamily="34" charset="0"/>
                <a:cs typeface="Calibri" panose="020F0502020204030204" pitchFamily="34" charset="0"/>
              </a:rPr>
              <a:t>الخدمات المعاونة)</a:t>
            </a:r>
            <a:endParaRPr lang="ar-001" dirty="0">
              <a:solidFill>
                <a:schemeClr val="tx1"/>
              </a:solidFill>
              <a:latin typeface="Calibri" panose="020F0502020204030204" pitchFamily="34" charset="0"/>
              <a:cs typeface="Calibri" panose="020F0502020204030204" pitchFamily="34" charset="0"/>
            </a:endParaRPr>
          </a:p>
          <a:p>
            <a:pPr algn="r" rtl="1"/>
            <a:r>
              <a:rPr lang="ar-SA" dirty="0">
                <a:solidFill>
                  <a:schemeClr val="tx1"/>
                </a:solidFill>
                <a:latin typeface="Calibri" panose="020F0502020204030204" pitchFamily="34" charset="0"/>
                <a:cs typeface="Calibri" panose="020F0502020204030204" pitchFamily="34" charset="0"/>
              </a:rPr>
              <a:t>ممثل </a:t>
            </a:r>
            <a:r>
              <a:rPr lang="ar-EG" dirty="0">
                <a:solidFill>
                  <a:schemeClr val="tx1"/>
                </a:solidFill>
                <a:latin typeface="Calibri" panose="020F0502020204030204" pitchFamily="34" charset="0"/>
                <a:cs typeface="Calibri" panose="020F0502020204030204" pitchFamily="34" charset="0"/>
              </a:rPr>
              <a:t>ل</a:t>
            </a:r>
            <a:r>
              <a:rPr lang="ar-SA" dirty="0">
                <a:solidFill>
                  <a:schemeClr val="tx1"/>
                </a:solidFill>
                <a:latin typeface="Calibri" panose="020F0502020204030204" pitchFamily="34" charset="0"/>
                <a:cs typeface="Calibri" panose="020F0502020204030204" pitchFamily="34" charset="0"/>
              </a:rPr>
              <a:t>منظمة غير متخصصة</a:t>
            </a:r>
          </a:p>
          <a:p>
            <a:pPr algn="r" rtl="1"/>
            <a:r>
              <a:rPr lang="ar-SA" dirty="0">
                <a:solidFill>
                  <a:schemeClr val="tx1"/>
                </a:solidFill>
                <a:latin typeface="Calibri" panose="020F0502020204030204" pitchFamily="34" charset="0"/>
                <a:cs typeface="Calibri" panose="020F0502020204030204" pitchFamily="34" charset="0"/>
              </a:rPr>
              <a:t>متخصص في </a:t>
            </a:r>
            <a:r>
              <a:rPr lang="ar-EG" dirty="0">
                <a:solidFill>
                  <a:schemeClr val="tx1"/>
                </a:solidFill>
                <a:latin typeface="Calibri" panose="020F0502020204030204" pitchFamily="34" charset="0"/>
                <a:cs typeface="Calibri" panose="020F0502020204030204" pitchFamily="34" charset="0"/>
              </a:rPr>
              <a:t>الحماية من الاستغلال والانتهاك الجنسيين </a:t>
            </a:r>
            <a:r>
              <a:rPr lang="ar-SA" dirty="0">
                <a:solidFill>
                  <a:schemeClr val="tx1"/>
                </a:solidFill>
                <a:latin typeface="Calibri" panose="020F0502020204030204" pitchFamily="34" charset="0"/>
                <a:cs typeface="Calibri" panose="020F0502020204030204" pitchFamily="34" charset="0"/>
              </a:rPr>
              <a:t>أو </a:t>
            </a:r>
            <a:r>
              <a:rPr lang="ar-EG" dirty="0">
                <a:solidFill>
                  <a:schemeClr val="tx1"/>
                </a:solidFill>
                <a:latin typeface="Calibri" panose="020F0502020204030204" pitchFamily="34" charset="0"/>
                <a:cs typeface="Calibri" panose="020F0502020204030204" pitchFamily="34" charset="0"/>
              </a:rPr>
              <a:t>م</a:t>
            </a:r>
            <a:r>
              <a:rPr lang="ar-SA" dirty="0">
                <a:solidFill>
                  <a:schemeClr val="tx1"/>
                </a:solidFill>
                <a:latin typeface="Calibri" panose="020F0502020204030204" pitchFamily="34" charset="0"/>
                <a:cs typeface="Calibri" panose="020F0502020204030204" pitchFamily="34" charset="0"/>
              </a:rPr>
              <a:t>رك</a:t>
            </a:r>
            <a:r>
              <a:rPr lang="ar-EG" dirty="0">
                <a:solidFill>
                  <a:schemeClr val="tx1"/>
                </a:solidFill>
                <a:latin typeface="Calibri" panose="020F0502020204030204" pitchFamily="34" charset="0"/>
                <a:cs typeface="Calibri" panose="020F0502020204030204" pitchFamily="34" charset="0"/>
              </a:rPr>
              <a:t>ز تنسيق</a:t>
            </a:r>
            <a:r>
              <a:rPr lang="ar-SA" dirty="0">
                <a:solidFill>
                  <a:schemeClr val="tx1"/>
                </a:solidFill>
                <a:latin typeface="Calibri" panose="020F0502020204030204" pitchFamily="34" charset="0"/>
                <a:cs typeface="Calibri" panose="020F0502020204030204" pitchFamily="34" charset="0"/>
              </a:rPr>
              <a:t> </a:t>
            </a:r>
            <a:r>
              <a:rPr lang="ar-EG" dirty="0">
                <a:solidFill>
                  <a:schemeClr val="tx1"/>
                </a:solidFill>
                <a:latin typeface="Calibri" panose="020F0502020204030204" pitchFamily="34" charset="0"/>
                <a:cs typeface="Calibri" panose="020F0502020204030204" pitchFamily="34" charset="0"/>
              </a:rPr>
              <a:t>الحماية من الاستغلال والانتهاك الجنسيين </a:t>
            </a:r>
            <a:endParaRPr lang="ar-001" dirty="0">
              <a:solidFill>
                <a:schemeClr val="tx1"/>
              </a:solidFill>
              <a:latin typeface="Calibri" panose="020F0502020204030204" pitchFamily="34" charset="0"/>
              <a:cs typeface="Calibri" panose="020F0502020204030204" pitchFamily="34" charset="0"/>
            </a:endParaRPr>
          </a:p>
          <a:p>
            <a:pPr algn="r" rtl="1"/>
            <a:r>
              <a:rPr lang="ar-SA" dirty="0">
                <a:solidFill>
                  <a:schemeClr val="tx1"/>
                </a:solidFill>
                <a:latin typeface="Calibri" panose="020F0502020204030204" pitchFamily="34" charset="0"/>
                <a:cs typeface="Calibri" panose="020F0502020204030204" pitchFamily="34" charset="0"/>
              </a:rPr>
              <a:t>شخص لديه القدرة على التأثير على ضحية</a:t>
            </a:r>
            <a:r>
              <a:rPr lang="ar-EG" dirty="0">
                <a:solidFill>
                  <a:schemeClr val="tx1"/>
                </a:solidFill>
                <a:latin typeface="Calibri" panose="020F0502020204030204" pitchFamily="34" charset="0"/>
                <a:cs typeface="Calibri" panose="020F0502020204030204" pitchFamily="34" charset="0"/>
              </a:rPr>
              <a:t> </a:t>
            </a:r>
            <a:r>
              <a:rPr lang="ar-SA" dirty="0">
                <a:solidFill>
                  <a:schemeClr val="tx1"/>
                </a:solidFill>
                <a:latin typeface="Calibri" panose="020F0502020204030204" pitchFamily="34" charset="0"/>
                <a:cs typeface="Calibri" panose="020F0502020204030204" pitchFamily="34" charset="0"/>
              </a:rPr>
              <a:t>الاستغلال والانتهاك الجنسيين</a:t>
            </a:r>
          </a:p>
        </p:txBody>
      </p:sp>
      <p:pic>
        <p:nvPicPr>
          <p:cNvPr id="8" name="Graphic 7" descr="Thumbs Down with solid fill">
            <a:extLst>
              <a:ext uri="{FF2B5EF4-FFF2-40B4-BE49-F238E27FC236}">
                <a16:creationId xmlns:a16="http://schemas.microsoft.com/office/drawing/2014/main" id="{F01EB608-83F7-0943-8EE5-0EDC0F6A8799}"/>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735860" y="1914676"/>
            <a:ext cx="506895" cy="506895"/>
          </a:xfrm>
          <a:prstGeom prst="rect">
            <a:avLst/>
          </a:prstGeom>
        </p:spPr>
      </p:pic>
      <p:pic>
        <p:nvPicPr>
          <p:cNvPr id="10" name="Graphic 9" descr="Thumbs up sign with solid fill">
            <a:extLst>
              <a:ext uri="{FF2B5EF4-FFF2-40B4-BE49-F238E27FC236}">
                <a16:creationId xmlns:a16="http://schemas.microsoft.com/office/drawing/2014/main" id="{FF251931-FCE7-E141-9F97-DCF3C3B782A5}"/>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482138" y="1868194"/>
            <a:ext cx="506895" cy="506895"/>
          </a:xfrm>
          <a:prstGeom prst="rect">
            <a:avLst/>
          </a:prstGeom>
        </p:spPr>
      </p:pic>
      <p:sp>
        <p:nvSpPr>
          <p:cNvPr id="16" name="Rectangle 15">
            <a:extLst>
              <a:ext uri="{FF2B5EF4-FFF2-40B4-BE49-F238E27FC236}">
                <a16:creationId xmlns:a16="http://schemas.microsoft.com/office/drawing/2014/main" id="{B1846B2D-40B0-1740-8FE1-F55BF68E5B96}"/>
              </a:ext>
            </a:extLst>
          </p:cNvPr>
          <p:cNvSpPr/>
          <p:nvPr/>
        </p:nvSpPr>
        <p:spPr>
          <a:xfrm>
            <a:off x="6573786" y="2422139"/>
            <a:ext cx="5120640" cy="137160"/>
          </a:xfrm>
          <a:prstGeom prst="rect">
            <a:avLst/>
          </a:prstGeom>
          <a:solidFill>
            <a:schemeClr val="tx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lumMod val="75000"/>
                </a:schemeClr>
              </a:solidFill>
              <a:latin typeface="Calibri" panose="020F0502020204030204" pitchFamily="34" charset="0"/>
              <a:cs typeface="Calibri" panose="020F0502020204030204" pitchFamily="34" charset="0"/>
            </a:endParaRPr>
          </a:p>
        </p:txBody>
      </p:sp>
      <p:sp>
        <p:nvSpPr>
          <p:cNvPr id="18" name="Content Placeholder 2">
            <a:extLst>
              <a:ext uri="{FF2B5EF4-FFF2-40B4-BE49-F238E27FC236}">
                <a16:creationId xmlns:a16="http://schemas.microsoft.com/office/drawing/2014/main" id="{9DBBEB17-61ED-1947-A33C-3A562398C749}"/>
              </a:ext>
            </a:extLst>
          </p:cNvPr>
          <p:cNvSpPr txBox="1">
            <a:spLocks/>
          </p:cNvSpPr>
          <p:nvPr/>
        </p:nvSpPr>
        <p:spPr>
          <a:xfrm>
            <a:off x="6607095" y="2928637"/>
            <a:ext cx="4791352" cy="2826704"/>
          </a:xfrm>
          <a:prstGeom prst="rect">
            <a:avLst/>
          </a:prstGeom>
        </p:spPr>
        <p:txBody>
          <a:bodyPr vert="horz" lIns="91440" tIns="45720" rIns="91440" bIns="45720" rtlCol="0" anchor="t" anchorCtr="0">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lgn="r" rtl="1">
              <a:buClr>
                <a:schemeClr val="tx1"/>
              </a:buClr>
            </a:pPr>
            <a:r>
              <a:rPr lang="ar-SA" dirty="0">
                <a:solidFill>
                  <a:schemeClr val="tx1"/>
                </a:solidFill>
                <a:latin typeface="Calibri" panose="020F0502020204030204" pitchFamily="34" charset="0"/>
                <a:cs typeface="Calibri" panose="020F0502020204030204" pitchFamily="34" charset="0"/>
              </a:rPr>
              <a:t>خبير في الإيذاء و</a:t>
            </a:r>
            <a:r>
              <a:rPr lang="ar-EG" dirty="0">
                <a:solidFill>
                  <a:schemeClr val="tx1"/>
                </a:solidFill>
                <a:latin typeface="Calibri" panose="020F0502020204030204" pitchFamily="34" charset="0"/>
                <a:cs typeface="Calibri" panose="020F0502020204030204" pitchFamily="34" charset="0"/>
              </a:rPr>
              <a:t>تأثي</a:t>
            </a:r>
            <a:r>
              <a:rPr lang="ar-SA" dirty="0">
                <a:solidFill>
                  <a:schemeClr val="tx1"/>
                </a:solidFill>
                <a:latin typeface="Calibri" panose="020F0502020204030204" pitchFamily="34" charset="0"/>
                <a:cs typeface="Calibri" panose="020F0502020204030204" pitchFamily="34" charset="0"/>
              </a:rPr>
              <a:t>ره</a:t>
            </a:r>
          </a:p>
          <a:p>
            <a:pPr algn="r" rtl="1">
              <a:buClr>
                <a:schemeClr val="tx1"/>
              </a:buClr>
            </a:pPr>
            <a:r>
              <a:rPr lang="ar-SA" dirty="0">
                <a:solidFill>
                  <a:schemeClr val="tx1"/>
                </a:solidFill>
                <a:latin typeface="Calibri" panose="020F0502020204030204" pitchFamily="34" charset="0"/>
                <a:cs typeface="Calibri" panose="020F0502020204030204" pitchFamily="34" charset="0"/>
              </a:rPr>
              <a:t>مستشار أو معالج</a:t>
            </a:r>
          </a:p>
          <a:p>
            <a:pPr algn="r" rtl="1">
              <a:buClr>
                <a:schemeClr val="tx1"/>
              </a:buClr>
            </a:pPr>
            <a:r>
              <a:rPr lang="ar-SA" dirty="0">
                <a:solidFill>
                  <a:schemeClr val="tx1"/>
                </a:solidFill>
                <a:latin typeface="Calibri" panose="020F0502020204030204" pitchFamily="34" charset="0"/>
                <a:cs typeface="Calibri" panose="020F0502020204030204" pitchFamily="34" charset="0"/>
              </a:rPr>
              <a:t>محقق أو مدع</a:t>
            </a:r>
            <a:r>
              <a:rPr lang="ar-EG" dirty="0">
                <a:solidFill>
                  <a:schemeClr val="tx1"/>
                </a:solidFill>
                <a:latin typeface="Calibri" panose="020F0502020204030204" pitchFamily="34" charset="0"/>
                <a:cs typeface="Calibri" panose="020F0502020204030204" pitchFamily="34" charset="0"/>
              </a:rPr>
              <a:t>ٍ</a:t>
            </a:r>
            <a:r>
              <a:rPr lang="ar-SA" dirty="0">
                <a:solidFill>
                  <a:schemeClr val="tx1"/>
                </a:solidFill>
                <a:latin typeface="Calibri" panose="020F0502020204030204" pitchFamily="34" charset="0"/>
                <a:cs typeface="Calibri" panose="020F0502020204030204" pitchFamily="34" charset="0"/>
              </a:rPr>
              <a:t> عام أو قاض</a:t>
            </a:r>
            <a:r>
              <a:rPr lang="ar-EG" dirty="0">
                <a:solidFill>
                  <a:schemeClr val="tx1"/>
                </a:solidFill>
                <a:latin typeface="Calibri" panose="020F0502020204030204" pitchFamily="34" charset="0"/>
                <a:cs typeface="Calibri" panose="020F0502020204030204" pitchFamily="34" charset="0"/>
              </a:rPr>
              <a:t>ٍ</a:t>
            </a:r>
            <a:endParaRPr lang="ar-SA" dirty="0">
              <a:solidFill>
                <a:schemeClr val="tx1"/>
              </a:solidFill>
              <a:latin typeface="Calibri" panose="020F0502020204030204" pitchFamily="34" charset="0"/>
              <a:cs typeface="Calibri" panose="020F0502020204030204" pitchFamily="34" charset="0"/>
            </a:endParaRPr>
          </a:p>
        </p:txBody>
      </p:sp>
      <p:sp>
        <p:nvSpPr>
          <p:cNvPr id="12" name="Title 1">
            <a:extLst>
              <a:ext uri="{FF2B5EF4-FFF2-40B4-BE49-F238E27FC236}">
                <a16:creationId xmlns:a16="http://schemas.microsoft.com/office/drawing/2014/main" id="{5DEA58E8-D717-9F4D-B538-FADC6BD44CB7}"/>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rgbClr val="19193B"/>
                </a:solidFill>
                <a:latin typeface="Calibri" panose="020F0502020204030204" pitchFamily="34" charset="0"/>
                <a:cs typeface="Calibri" panose="020F0502020204030204" pitchFamily="34" charset="0"/>
              </a:rPr>
              <a:t>الوحدة الثانية</a:t>
            </a:r>
            <a:endParaRPr lang="ar-001" sz="1400" b="1" cap="none" dirty="0">
              <a:solidFill>
                <a:srgbClr val="19193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656241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C0D4EF-7EF3-498F-A02C-AD5BFB37423D}"/>
              </a:ext>
            </a:extLst>
          </p:cNvPr>
          <p:cNvSpPr>
            <a:spLocks noGrp="1"/>
          </p:cNvSpPr>
          <p:nvPr>
            <p:ph type="title"/>
          </p:nvPr>
        </p:nvSpPr>
        <p:spPr/>
        <p:txBody>
          <a:bodyPr>
            <a:normAutofit/>
          </a:bodyPr>
          <a:lstStyle/>
          <a:p>
            <a:pPr algn="r" rtl="1"/>
            <a:r>
              <a:rPr lang="ar-SA" sz="3200" dirty="0">
                <a:latin typeface="Calibri" panose="020F0502020204030204" pitchFamily="34" charset="0"/>
                <a:cs typeface="Calibri" panose="020F0502020204030204" pitchFamily="34" charset="0"/>
              </a:rPr>
              <a:t>الاستجابة لل</a:t>
            </a:r>
            <a:r>
              <a:rPr lang="ar-EG" sz="3200" dirty="0">
                <a:latin typeface="Calibri" panose="020F0502020204030204" pitchFamily="34" charset="0"/>
                <a:cs typeface="Calibri" panose="020F0502020204030204" pitchFamily="34" charset="0"/>
              </a:rPr>
              <a:t>إ</a:t>
            </a:r>
            <a:r>
              <a:rPr lang="ar-SA" sz="3200" dirty="0">
                <a:latin typeface="Calibri" panose="020F0502020204030204" pitchFamily="34" charset="0"/>
                <a:cs typeface="Calibri" panose="020F0502020204030204" pitchFamily="34" charset="0"/>
              </a:rPr>
              <a:t>فصاح</a:t>
            </a:r>
            <a:r>
              <a:rPr lang="ar-001" sz="3200" dirty="0">
                <a:latin typeface="Calibri" panose="020F0502020204030204" pitchFamily="34" charset="0"/>
                <a:cs typeface="Calibri" panose="020F0502020204030204" pitchFamily="34" charset="0"/>
              </a:rPr>
              <a:t>: </a:t>
            </a:r>
            <a:r>
              <a:rPr lang="ar-SA" sz="3200" dirty="0">
                <a:latin typeface="Calibri" panose="020F0502020204030204" pitchFamily="34" charset="0"/>
                <a:cs typeface="Calibri" panose="020F0502020204030204" pitchFamily="34" charset="0"/>
              </a:rPr>
              <a:t>هدفان رئيسيان</a:t>
            </a:r>
          </a:p>
        </p:txBody>
      </p:sp>
      <p:sp>
        <p:nvSpPr>
          <p:cNvPr id="3" name="Content Placeholder 2">
            <a:extLst>
              <a:ext uri="{FF2B5EF4-FFF2-40B4-BE49-F238E27FC236}">
                <a16:creationId xmlns:a16="http://schemas.microsoft.com/office/drawing/2014/main" id="{189D1CAE-93B1-4136-8E20-6B6E8457CA11}"/>
              </a:ext>
            </a:extLst>
          </p:cNvPr>
          <p:cNvSpPr>
            <a:spLocks noGrp="1"/>
          </p:cNvSpPr>
          <p:nvPr>
            <p:ph idx="1"/>
          </p:nvPr>
        </p:nvSpPr>
        <p:spPr>
          <a:xfrm>
            <a:off x="1701220" y="2217148"/>
            <a:ext cx="7359653" cy="1124568"/>
          </a:xfrm>
        </p:spPr>
        <p:txBody>
          <a:bodyPr anchor="t" anchorCtr="0"/>
          <a:lstStyle/>
          <a:p>
            <a:pPr marL="0" indent="0" algn="r" rtl="1">
              <a:buNone/>
            </a:pPr>
            <a:r>
              <a:rPr lang="ar-SA" b="1" dirty="0">
                <a:latin typeface="Calibri" panose="020F0502020204030204" pitchFamily="34" charset="0"/>
                <a:cs typeface="Calibri" panose="020F0502020204030204" pitchFamily="34" charset="0"/>
              </a:rPr>
              <a:t>توفير الدعم الأساسي</a:t>
            </a:r>
            <a:r>
              <a:rPr lang="ar-EG" b="1" dirty="0">
                <a:latin typeface="Calibri" panose="020F0502020204030204" pitchFamily="34" charset="0"/>
                <a:cs typeface="Calibri" panose="020F0502020204030204" pitchFamily="34" charset="0"/>
              </a:rPr>
              <a:t> </a:t>
            </a:r>
            <a:r>
              <a:rPr lang="ar-SA" b="1" dirty="0">
                <a:latin typeface="Calibri" panose="020F0502020204030204" pitchFamily="34" charset="0"/>
                <a:cs typeface="Calibri" panose="020F0502020204030204" pitchFamily="34" charset="0"/>
              </a:rPr>
              <a:t>والإحالات إلى خدمات مساعدة الضحايا</a:t>
            </a:r>
          </a:p>
          <a:p>
            <a:pPr lvl="1" algn="r" rtl="1"/>
            <a:r>
              <a:rPr lang="ar-SA" sz="1800" dirty="0">
                <a:latin typeface="Calibri" panose="020F0502020204030204" pitchFamily="34" charset="0"/>
                <a:cs typeface="Calibri" panose="020F0502020204030204" pitchFamily="34" charset="0"/>
              </a:rPr>
              <a:t>ادارة</a:t>
            </a:r>
            <a:r>
              <a:rPr lang="ar-EG" sz="1800" dirty="0">
                <a:latin typeface="Calibri" panose="020F0502020204030204" pitchFamily="34" charset="0"/>
                <a:cs typeface="Calibri" panose="020F0502020204030204" pitchFamily="34" charset="0"/>
              </a:rPr>
              <a:t> الحالة</a:t>
            </a:r>
            <a:r>
              <a:rPr lang="ar-SA" sz="1800" dirty="0">
                <a:latin typeface="Calibri" panose="020F0502020204030204" pitchFamily="34" charset="0"/>
                <a:cs typeface="Calibri" panose="020F0502020204030204" pitchFamily="34" charset="0"/>
              </a:rPr>
              <a:t>، وليس </a:t>
            </a:r>
            <a:r>
              <a:rPr lang="ar-EG" sz="1800" dirty="0">
                <a:latin typeface="Calibri" panose="020F0502020204030204" pitchFamily="34" charset="0"/>
                <a:cs typeface="Calibri" panose="020F0502020204030204" pitchFamily="34" charset="0"/>
              </a:rPr>
              <a:t>معالجتها</a:t>
            </a:r>
            <a:endParaRPr lang="ar-SA" sz="1800" dirty="0">
              <a:latin typeface="Calibri" panose="020F0502020204030204" pitchFamily="34" charset="0"/>
              <a:cs typeface="Calibri" panose="020F0502020204030204" pitchFamily="34" charset="0"/>
            </a:endParaRPr>
          </a:p>
          <a:p>
            <a:pPr rtl="1"/>
            <a:endParaRPr lang="ar-001" dirty="0">
              <a:latin typeface="Calibri" panose="020F0502020204030204" pitchFamily="34" charset="0"/>
              <a:cs typeface="Calibri" panose="020F0502020204030204" pitchFamily="34" charset="0"/>
            </a:endParaRPr>
          </a:p>
        </p:txBody>
      </p:sp>
      <p:sp>
        <p:nvSpPr>
          <p:cNvPr id="4" name="Oval 3">
            <a:extLst>
              <a:ext uri="{FF2B5EF4-FFF2-40B4-BE49-F238E27FC236}">
                <a16:creationId xmlns:a16="http://schemas.microsoft.com/office/drawing/2014/main" id="{198C84A0-E72C-1C40-B956-B0680AEF4EF3}"/>
              </a:ext>
            </a:extLst>
          </p:cNvPr>
          <p:cNvSpPr/>
          <p:nvPr/>
        </p:nvSpPr>
        <p:spPr>
          <a:xfrm>
            <a:off x="650631" y="2074985"/>
            <a:ext cx="773723" cy="773723"/>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7" name="Content Placeholder 2">
            <a:extLst>
              <a:ext uri="{FF2B5EF4-FFF2-40B4-BE49-F238E27FC236}">
                <a16:creationId xmlns:a16="http://schemas.microsoft.com/office/drawing/2014/main" id="{B63C3D96-CE82-EB4F-A6F7-27E727BB9A9B}"/>
              </a:ext>
            </a:extLst>
          </p:cNvPr>
          <p:cNvSpPr txBox="1">
            <a:spLocks/>
          </p:cNvSpPr>
          <p:nvPr/>
        </p:nvSpPr>
        <p:spPr>
          <a:xfrm>
            <a:off x="763325" y="2234962"/>
            <a:ext cx="524258" cy="508238"/>
          </a:xfrm>
          <a:prstGeom prst="rect">
            <a:avLst/>
          </a:prstGeom>
        </p:spPr>
        <p:txBody>
          <a:bodyPr vert="horz" lIns="91440" tIns="45720" rIns="91440" bIns="45720" rtlCol="0" anchor="ctr">
            <a:normAutofit fontScale="92500" lnSpcReduction="100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ctr" rtl="1">
              <a:buFont typeface="Wingdings 2" panose="05020102010507070707" pitchFamily="18" charset="2"/>
              <a:buNone/>
            </a:pPr>
            <a:r>
              <a:rPr lang="ar-001" sz="3200" b="1" dirty="0">
                <a:solidFill>
                  <a:srgbClr val="19193B"/>
                </a:solidFill>
                <a:latin typeface="Calibri" panose="020F0502020204030204" pitchFamily="34" charset="0"/>
                <a:cs typeface="Calibri" panose="020F0502020204030204" pitchFamily="34" charset="0"/>
              </a:rPr>
              <a:t>1</a:t>
            </a:r>
            <a:endParaRPr lang="ar-001" sz="2800" dirty="0">
              <a:solidFill>
                <a:srgbClr val="19193B"/>
              </a:solidFill>
              <a:latin typeface="Calibri" panose="020F0502020204030204" pitchFamily="34" charset="0"/>
              <a:cs typeface="Calibri" panose="020F0502020204030204" pitchFamily="34" charset="0"/>
            </a:endParaRPr>
          </a:p>
        </p:txBody>
      </p:sp>
      <p:sp>
        <p:nvSpPr>
          <p:cNvPr id="9" name="Content Placeholder 2">
            <a:extLst>
              <a:ext uri="{FF2B5EF4-FFF2-40B4-BE49-F238E27FC236}">
                <a16:creationId xmlns:a16="http://schemas.microsoft.com/office/drawing/2014/main" id="{517D517C-5021-484B-BED2-4DF7444E956F}"/>
              </a:ext>
            </a:extLst>
          </p:cNvPr>
          <p:cNvSpPr txBox="1">
            <a:spLocks/>
          </p:cNvSpPr>
          <p:nvPr/>
        </p:nvSpPr>
        <p:spPr>
          <a:xfrm>
            <a:off x="1701220" y="3646712"/>
            <a:ext cx="7359653" cy="2507673"/>
          </a:xfrm>
          <a:prstGeom prst="rect">
            <a:avLst/>
          </a:prstGeom>
        </p:spPr>
        <p:txBody>
          <a:bodyPr vert="horz" lIns="91440" tIns="45720" rIns="91440" bIns="45720" rtlCol="0" anchor="t" anchorCtr="0">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b="1" dirty="0">
                <a:latin typeface="Calibri" panose="020F0502020204030204" pitchFamily="34" charset="0"/>
                <a:cs typeface="Calibri" panose="020F0502020204030204" pitchFamily="34" charset="0"/>
              </a:rPr>
              <a:t>الإسعافات الأولية العاطفية</a:t>
            </a:r>
            <a:r>
              <a:rPr lang="ar-001" b="1" dirty="0">
                <a:latin typeface="Calibri" panose="020F0502020204030204" pitchFamily="34" charset="0"/>
                <a:cs typeface="Calibri" panose="020F0502020204030204" pitchFamily="34" charset="0"/>
              </a:rPr>
              <a:t>/</a:t>
            </a:r>
            <a:r>
              <a:rPr lang="ar-SA" b="1" dirty="0">
                <a:latin typeface="Calibri" panose="020F0502020204030204" pitchFamily="34" charset="0"/>
                <a:cs typeface="Calibri" panose="020F0502020204030204" pitchFamily="34" charset="0"/>
              </a:rPr>
              <a:t>النفسية لإيقاف النزيف العاطفي</a:t>
            </a:r>
          </a:p>
          <a:p>
            <a:pPr lvl="1" algn="r" rtl="1"/>
            <a:r>
              <a:rPr lang="ar-SA" sz="1800" dirty="0">
                <a:latin typeface="Calibri" panose="020F0502020204030204" pitchFamily="34" charset="0"/>
                <a:cs typeface="Calibri" panose="020F0502020204030204" pitchFamily="34" charset="0"/>
              </a:rPr>
              <a:t>تطبيع ردود فعلهم على الحادث</a:t>
            </a:r>
          </a:p>
          <a:p>
            <a:pPr lvl="1" algn="r" rtl="1"/>
            <a:r>
              <a:rPr lang="ar-EG" sz="1800" dirty="0">
                <a:latin typeface="Calibri" panose="020F0502020204030204" pitchFamily="34" charset="0"/>
                <a:cs typeface="Calibri" panose="020F0502020204030204" pitchFamily="34" charset="0"/>
              </a:rPr>
              <a:t>م</a:t>
            </a:r>
            <a:r>
              <a:rPr lang="ar-SA" sz="1800" dirty="0">
                <a:latin typeface="Calibri" panose="020F0502020204030204" pitchFamily="34" charset="0"/>
                <a:cs typeface="Calibri" panose="020F0502020204030204" pitchFamily="34" charset="0"/>
              </a:rPr>
              <a:t>ساعد</a:t>
            </a:r>
            <a:r>
              <a:rPr lang="ar-EG" sz="1800" dirty="0">
                <a:latin typeface="Calibri" panose="020F0502020204030204" pitchFamily="34" charset="0"/>
                <a:cs typeface="Calibri" panose="020F0502020204030204" pitchFamily="34" charset="0"/>
              </a:rPr>
              <a:t>ت</a:t>
            </a:r>
            <a:r>
              <a:rPr lang="ar-SA" sz="1800" dirty="0">
                <a:latin typeface="Calibri" panose="020F0502020204030204" pitchFamily="34" charset="0"/>
                <a:cs typeface="Calibri" panose="020F0502020204030204" pitchFamily="34" charset="0"/>
              </a:rPr>
              <a:t>هم في تحديد أولويات مخاوفهم والتصدي لها</a:t>
            </a:r>
          </a:p>
          <a:p>
            <a:pPr lvl="1" algn="r" rtl="1"/>
            <a:r>
              <a:rPr lang="ar-EG" sz="1800" dirty="0">
                <a:latin typeface="Calibri" panose="020F0502020204030204" pitchFamily="34" charset="0"/>
                <a:cs typeface="Calibri" panose="020F0502020204030204" pitchFamily="34" charset="0"/>
              </a:rPr>
              <a:t>ضمان</a:t>
            </a:r>
            <a:r>
              <a:rPr lang="ar-SA" sz="1800" dirty="0">
                <a:latin typeface="Calibri" panose="020F0502020204030204" pitchFamily="34" charset="0"/>
                <a:cs typeface="Calibri" panose="020F0502020204030204" pitchFamily="34" charset="0"/>
              </a:rPr>
              <a:t> معاملتهم باحترام</a:t>
            </a:r>
          </a:p>
        </p:txBody>
      </p:sp>
      <p:sp>
        <p:nvSpPr>
          <p:cNvPr id="10" name="Oval 9">
            <a:extLst>
              <a:ext uri="{FF2B5EF4-FFF2-40B4-BE49-F238E27FC236}">
                <a16:creationId xmlns:a16="http://schemas.microsoft.com/office/drawing/2014/main" id="{D0E36486-EB93-F74F-A158-E7707E394424}"/>
              </a:ext>
            </a:extLst>
          </p:cNvPr>
          <p:cNvSpPr/>
          <p:nvPr/>
        </p:nvSpPr>
        <p:spPr>
          <a:xfrm>
            <a:off x="650631" y="3504550"/>
            <a:ext cx="773723" cy="773723"/>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1" name="Content Placeholder 2">
            <a:extLst>
              <a:ext uri="{FF2B5EF4-FFF2-40B4-BE49-F238E27FC236}">
                <a16:creationId xmlns:a16="http://schemas.microsoft.com/office/drawing/2014/main" id="{0224B46B-365A-4149-BB47-CD6D9B13A4BC}"/>
              </a:ext>
            </a:extLst>
          </p:cNvPr>
          <p:cNvSpPr txBox="1">
            <a:spLocks/>
          </p:cNvSpPr>
          <p:nvPr/>
        </p:nvSpPr>
        <p:spPr>
          <a:xfrm>
            <a:off x="763325" y="3664527"/>
            <a:ext cx="524258" cy="508238"/>
          </a:xfrm>
          <a:prstGeom prst="rect">
            <a:avLst/>
          </a:prstGeom>
        </p:spPr>
        <p:txBody>
          <a:bodyPr vert="horz" lIns="91440" tIns="45720" rIns="91440" bIns="45720" rtlCol="0" anchor="ctr">
            <a:normAutofit fontScale="92500" lnSpcReduction="100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ctr" rtl="1">
              <a:buFont typeface="Wingdings 2" panose="05020102010507070707" pitchFamily="18" charset="2"/>
              <a:buNone/>
            </a:pPr>
            <a:r>
              <a:rPr lang="ar-001" sz="3200" b="1" dirty="0">
                <a:solidFill>
                  <a:srgbClr val="19193B"/>
                </a:solidFill>
                <a:latin typeface="Calibri" panose="020F0502020204030204" pitchFamily="34" charset="0"/>
                <a:cs typeface="Calibri" panose="020F0502020204030204" pitchFamily="34" charset="0"/>
              </a:rPr>
              <a:t>2</a:t>
            </a:r>
            <a:endParaRPr lang="ar-001" sz="2800" dirty="0">
              <a:solidFill>
                <a:srgbClr val="19193B"/>
              </a:solidFill>
              <a:latin typeface="Calibri" panose="020F0502020204030204" pitchFamily="34" charset="0"/>
              <a:cs typeface="Calibri" panose="020F0502020204030204" pitchFamily="34" charset="0"/>
            </a:endParaRPr>
          </a:p>
        </p:txBody>
      </p:sp>
      <p:sp>
        <p:nvSpPr>
          <p:cNvPr id="13" name="Title 1">
            <a:extLst>
              <a:ext uri="{FF2B5EF4-FFF2-40B4-BE49-F238E27FC236}">
                <a16:creationId xmlns:a16="http://schemas.microsoft.com/office/drawing/2014/main" id="{67F203AF-8D20-774E-B3CF-AF0764103F78}"/>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rgbClr val="19193B"/>
                </a:solidFill>
                <a:latin typeface="Calibri" panose="020F0502020204030204" pitchFamily="34" charset="0"/>
                <a:cs typeface="Calibri" panose="020F0502020204030204" pitchFamily="34" charset="0"/>
              </a:rPr>
              <a:t>الوحدة الثانية</a:t>
            </a:r>
            <a:endParaRPr lang="ar-001" sz="1400" b="1" cap="none" dirty="0">
              <a:solidFill>
                <a:srgbClr val="19193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858486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C0D4EF-7EF3-498F-A02C-AD5BFB37423D}"/>
              </a:ext>
            </a:extLst>
          </p:cNvPr>
          <p:cNvSpPr>
            <a:spLocks noGrp="1"/>
          </p:cNvSpPr>
          <p:nvPr>
            <p:ph type="title"/>
          </p:nvPr>
        </p:nvSpPr>
        <p:spPr/>
        <p:txBody>
          <a:bodyPr>
            <a:normAutofit/>
          </a:bodyPr>
          <a:lstStyle/>
          <a:p>
            <a:pPr algn="r" rtl="1"/>
            <a:r>
              <a:rPr lang="ar-SA" sz="3200" dirty="0">
                <a:latin typeface="Calibri" panose="020F0502020204030204" pitchFamily="34" charset="0"/>
                <a:cs typeface="Calibri" panose="020F0502020204030204" pitchFamily="34" charset="0"/>
              </a:rPr>
              <a:t>تحديات الكشف عن الاستغلال والانتهاك الجنسيين</a:t>
            </a:r>
          </a:p>
        </p:txBody>
      </p:sp>
      <p:sp>
        <p:nvSpPr>
          <p:cNvPr id="6" name="Content Placeholder 5">
            <a:extLst>
              <a:ext uri="{FF2B5EF4-FFF2-40B4-BE49-F238E27FC236}">
                <a16:creationId xmlns:a16="http://schemas.microsoft.com/office/drawing/2014/main" id="{4AB438B7-40F1-5541-A14F-CC058B274306}"/>
              </a:ext>
            </a:extLst>
          </p:cNvPr>
          <p:cNvSpPr>
            <a:spLocks noGrp="1"/>
          </p:cNvSpPr>
          <p:nvPr>
            <p:ph idx="1"/>
          </p:nvPr>
        </p:nvSpPr>
        <p:spPr>
          <a:xfrm>
            <a:off x="614300" y="2044931"/>
            <a:ext cx="6185511" cy="4522123"/>
          </a:xfrm>
        </p:spPr>
        <p:txBody>
          <a:bodyPr anchor="t" anchorCtr="0">
            <a:normAutofit/>
          </a:bodyPr>
          <a:lstStyle/>
          <a:p>
            <a:pPr marL="465138" lvl="1" indent="-465138" algn="r" rtl="1">
              <a:spcBef>
                <a:spcPts val="1200"/>
              </a:spcBef>
              <a:buSzPct val="100000"/>
              <a:buFont typeface="Wingdings" panose="05000000000000000000" pitchFamily="2" charset="2"/>
              <a:buChar char="§"/>
              <a:defRPr/>
            </a:pPr>
            <a:r>
              <a:rPr lang="ar-SA" dirty="0">
                <a:latin typeface="Calibri" panose="020F0502020204030204" pitchFamily="34" charset="0"/>
                <a:cs typeface="Calibri" panose="020F0502020204030204" pitchFamily="34" charset="0"/>
              </a:rPr>
              <a:t>تجربة الاستغلال والانتهاك الجنسيين</a:t>
            </a:r>
            <a:r>
              <a:rPr lang="ar-EG" dirty="0">
                <a:latin typeface="Calibri" panose="020F0502020204030204" pitchFamily="34" charset="0"/>
                <a:cs typeface="Calibri" panose="020F0502020204030204" pitchFamily="34" charset="0"/>
              </a:rPr>
              <a:t> </a:t>
            </a:r>
            <a:r>
              <a:rPr lang="ar-SA" dirty="0">
                <a:latin typeface="Calibri" panose="020F0502020204030204" pitchFamily="34" charset="0"/>
                <a:cs typeface="Calibri" panose="020F0502020204030204" pitchFamily="34" charset="0"/>
              </a:rPr>
              <a:t>تقوض</a:t>
            </a:r>
            <a:r>
              <a:rPr lang="ar-001" dirty="0">
                <a:latin typeface="Calibri" panose="020F0502020204030204" pitchFamily="34" charset="0"/>
                <a:cs typeface="Calibri" panose="020F0502020204030204" pitchFamily="34" charset="0"/>
              </a:rPr>
              <a:t>:</a:t>
            </a:r>
          </a:p>
          <a:p>
            <a:pPr lvl="2" indent="-457200" algn="r" rtl="1">
              <a:spcBef>
                <a:spcPts val="1200"/>
              </a:spcBef>
              <a:buClr>
                <a:schemeClr val="accent1"/>
              </a:buClr>
              <a:buFont typeface="Wingdings" pitchFamily="2" charset="2"/>
              <a:buChar char="§"/>
              <a:defRPr/>
            </a:pPr>
            <a:r>
              <a:rPr lang="ar-SA" sz="1600" dirty="0">
                <a:latin typeface="Calibri" panose="020F0502020204030204" pitchFamily="34" charset="0"/>
                <a:cs typeface="Calibri" panose="020F0502020204030204" pitchFamily="34" charset="0"/>
              </a:rPr>
              <a:t>شعور </a:t>
            </a:r>
            <a:r>
              <a:rPr lang="ar-EG" sz="1600" dirty="0">
                <a:latin typeface="Calibri" panose="020F0502020204030204" pitchFamily="34" charset="0"/>
                <a:cs typeface="Calibri" panose="020F0502020204030204" pitchFamily="34" charset="0"/>
              </a:rPr>
              <a:t>الفرد </a:t>
            </a:r>
            <a:r>
              <a:rPr lang="ar-SA" sz="1600" dirty="0">
                <a:latin typeface="Calibri" panose="020F0502020204030204" pitchFamily="34" charset="0"/>
                <a:cs typeface="Calibri" panose="020F0502020204030204" pitchFamily="34" charset="0"/>
              </a:rPr>
              <a:t>بالسيطرة الشخصية على حياته</a:t>
            </a:r>
            <a:r>
              <a:rPr lang="ar-001" sz="1600" dirty="0">
                <a:latin typeface="Calibri" panose="020F0502020204030204" pitchFamily="34" charset="0"/>
                <a:cs typeface="Calibri" panose="020F0502020204030204" pitchFamily="34" charset="0"/>
              </a:rPr>
              <a:t>.</a:t>
            </a:r>
          </a:p>
          <a:p>
            <a:pPr lvl="2" indent="-457200" algn="r" rtl="1">
              <a:spcBef>
                <a:spcPts val="1200"/>
              </a:spcBef>
              <a:buClr>
                <a:schemeClr val="accent1"/>
              </a:buClr>
              <a:buFont typeface="Wingdings" pitchFamily="2" charset="2"/>
              <a:buChar char="§"/>
              <a:defRPr/>
            </a:pPr>
            <a:r>
              <a:rPr lang="ar-SA" sz="1600" dirty="0">
                <a:latin typeface="Calibri" panose="020F0502020204030204" pitchFamily="34" charset="0"/>
                <a:cs typeface="Calibri" panose="020F0502020204030204" pitchFamily="34" charset="0"/>
              </a:rPr>
              <a:t>فكرة أن الأمور السيئة لا تحدث للناس الص</a:t>
            </a:r>
            <a:r>
              <a:rPr lang="ar-EG" sz="1600" dirty="0">
                <a:latin typeface="Calibri" panose="020F0502020204030204" pitchFamily="34" charset="0"/>
                <a:cs typeface="Calibri" panose="020F0502020204030204" pitchFamily="34" charset="0"/>
              </a:rPr>
              <a:t>الحي</a:t>
            </a:r>
            <a:r>
              <a:rPr lang="ar-SA" sz="1600" dirty="0">
                <a:latin typeface="Calibri" panose="020F0502020204030204" pitchFamily="34" charset="0"/>
                <a:cs typeface="Calibri" panose="020F0502020204030204" pitchFamily="34" charset="0"/>
              </a:rPr>
              <a:t>ن</a:t>
            </a:r>
            <a:r>
              <a:rPr lang="ar-001" sz="1600" dirty="0">
                <a:latin typeface="Calibri" panose="020F0502020204030204" pitchFamily="34" charset="0"/>
                <a:cs typeface="Calibri" panose="020F0502020204030204" pitchFamily="34" charset="0"/>
              </a:rPr>
              <a:t>.</a:t>
            </a:r>
          </a:p>
          <a:p>
            <a:pPr lvl="2" indent="-457200" algn="r" rtl="1">
              <a:spcBef>
                <a:spcPts val="1200"/>
              </a:spcBef>
              <a:buClr>
                <a:schemeClr val="accent1"/>
              </a:buClr>
              <a:buFont typeface="Wingdings" pitchFamily="2" charset="2"/>
              <a:buChar char="§"/>
              <a:defRPr/>
            </a:pPr>
            <a:r>
              <a:rPr lang="ar-SA" sz="1600" dirty="0">
                <a:latin typeface="Calibri" panose="020F0502020204030204" pitchFamily="34" charset="0"/>
                <a:cs typeface="Calibri" panose="020F0502020204030204" pitchFamily="34" charset="0"/>
              </a:rPr>
              <a:t>فكرة أن وكالات الأمم المتحدة</a:t>
            </a:r>
            <a:r>
              <a:rPr lang="ar-001" sz="1600" dirty="0">
                <a:latin typeface="Calibri" panose="020F0502020204030204" pitchFamily="34" charset="0"/>
                <a:cs typeface="Calibri" panose="020F0502020204030204" pitchFamily="34" charset="0"/>
              </a:rPr>
              <a:t>/</a:t>
            </a:r>
            <a:r>
              <a:rPr lang="ar-SA" sz="1600" dirty="0">
                <a:latin typeface="Calibri" panose="020F0502020204030204" pitchFamily="34" charset="0"/>
                <a:cs typeface="Calibri" panose="020F0502020204030204" pitchFamily="34" charset="0"/>
              </a:rPr>
              <a:t>المنظمات الإنسانية</a:t>
            </a:r>
            <a:r>
              <a:rPr lang="ar-001" sz="1600" dirty="0">
                <a:latin typeface="Calibri" panose="020F0502020204030204" pitchFamily="34" charset="0"/>
                <a:cs typeface="Calibri" panose="020F0502020204030204" pitchFamily="34" charset="0"/>
              </a:rPr>
              <a:t>/</a:t>
            </a:r>
            <a:r>
              <a:rPr lang="ar-SA" sz="1600" dirty="0">
                <a:latin typeface="Calibri" panose="020F0502020204030204" pitchFamily="34" charset="0"/>
                <a:cs typeface="Calibri" panose="020F0502020204030204" pitchFamily="34" charset="0"/>
              </a:rPr>
              <a:t> </a:t>
            </a:r>
            <a:r>
              <a:rPr lang="ar-EG" sz="1600" dirty="0">
                <a:latin typeface="Calibri" panose="020F0502020204030204" pitchFamily="34" charset="0"/>
                <a:cs typeface="Calibri" panose="020F0502020204030204" pitchFamily="34" charset="0"/>
              </a:rPr>
              <a:t>ال</a:t>
            </a:r>
            <a:r>
              <a:rPr lang="ar-SA" sz="1600" dirty="0">
                <a:latin typeface="Calibri" panose="020F0502020204030204" pitchFamily="34" charset="0"/>
                <a:cs typeface="Calibri" panose="020F0502020204030204" pitchFamily="34" charset="0"/>
              </a:rPr>
              <a:t>وكالات ال</a:t>
            </a:r>
            <a:r>
              <a:rPr lang="ar-EG" sz="1600" dirty="0">
                <a:latin typeface="Calibri" panose="020F0502020204030204" pitchFamily="34" charset="0"/>
                <a:cs typeface="Calibri" panose="020F0502020204030204" pitchFamily="34" charset="0"/>
              </a:rPr>
              <a:t>إ</a:t>
            </a:r>
            <a:r>
              <a:rPr lang="ar-SA" sz="1600" dirty="0">
                <a:latin typeface="Calibri" panose="020F0502020204030204" pitchFamily="34" charset="0"/>
                <a:cs typeface="Calibri" panose="020F0502020204030204" pitchFamily="34" charset="0"/>
              </a:rPr>
              <a:t>نم</a:t>
            </a:r>
            <a:r>
              <a:rPr lang="ar-EG" sz="1600" dirty="0">
                <a:latin typeface="Calibri" panose="020F0502020204030204" pitchFamily="34" charset="0"/>
                <a:cs typeface="Calibri" panose="020F0502020204030204" pitchFamily="34" charset="0"/>
              </a:rPr>
              <a:t>ائ</a:t>
            </a:r>
            <a:r>
              <a:rPr lang="ar-SA" sz="1600" dirty="0">
                <a:latin typeface="Calibri" panose="020F0502020204030204" pitchFamily="34" charset="0"/>
                <a:cs typeface="Calibri" panose="020F0502020204030204" pitchFamily="34" charset="0"/>
              </a:rPr>
              <a:t>ية </a:t>
            </a:r>
            <a:r>
              <a:rPr lang="ar-001" sz="1600" dirty="0">
                <a:latin typeface="Calibri" panose="020F0502020204030204" pitchFamily="34" charset="0"/>
                <a:cs typeface="Calibri" panose="020F0502020204030204" pitchFamily="34" charset="0"/>
              </a:rPr>
              <a:t>"</a:t>
            </a:r>
            <a:r>
              <a:rPr lang="ar-SA" sz="1600" dirty="0">
                <a:latin typeface="Calibri" panose="020F0502020204030204" pitchFamily="34" charset="0"/>
                <a:cs typeface="Calibri" panose="020F0502020204030204" pitchFamily="34" charset="0"/>
              </a:rPr>
              <a:t>جيدة</a:t>
            </a:r>
            <a:r>
              <a:rPr lang="ar-001" sz="1600" dirty="0">
                <a:latin typeface="Calibri" panose="020F0502020204030204" pitchFamily="34" charset="0"/>
                <a:cs typeface="Calibri" panose="020F0502020204030204" pitchFamily="34" charset="0"/>
              </a:rPr>
              <a:t>" </a:t>
            </a:r>
            <a:r>
              <a:rPr lang="ar-SA" sz="1600" dirty="0">
                <a:latin typeface="Calibri" panose="020F0502020204030204" pitchFamily="34" charset="0"/>
                <a:cs typeface="Calibri" panose="020F0502020204030204" pitchFamily="34" charset="0"/>
              </a:rPr>
              <a:t>وتعمل </a:t>
            </a:r>
            <a:r>
              <a:rPr lang="ar-EG" sz="1600" dirty="0">
                <a:latin typeface="Calibri" panose="020F0502020204030204" pitchFamily="34" charset="0"/>
                <a:cs typeface="Calibri" panose="020F0502020204030204" pitchFamily="34" charset="0"/>
              </a:rPr>
              <a:t>لل</a:t>
            </a:r>
            <a:r>
              <a:rPr lang="ar-SA" sz="1600" dirty="0">
                <a:latin typeface="Calibri" panose="020F0502020204030204" pitchFamily="34" charset="0"/>
                <a:cs typeface="Calibri" panose="020F0502020204030204" pitchFamily="34" charset="0"/>
              </a:rPr>
              <a:t>مصلحة.</a:t>
            </a:r>
            <a:endParaRPr lang="ar-001" sz="1600" dirty="0">
              <a:latin typeface="Calibri" panose="020F0502020204030204" pitchFamily="34" charset="0"/>
              <a:cs typeface="Calibri" panose="020F0502020204030204" pitchFamily="34" charset="0"/>
            </a:endParaRPr>
          </a:p>
          <a:p>
            <a:pPr marL="465138" lvl="1" indent="-465138" algn="r" rtl="1">
              <a:spcBef>
                <a:spcPts val="1200"/>
              </a:spcBef>
              <a:buSzPct val="100000"/>
              <a:buFont typeface="Wingdings" panose="05000000000000000000" pitchFamily="2" charset="2"/>
              <a:buChar char="§"/>
              <a:defRPr/>
            </a:pPr>
            <a:r>
              <a:rPr lang="ar-SA" dirty="0">
                <a:latin typeface="Calibri" panose="020F0502020204030204" pitchFamily="34" charset="0"/>
                <a:cs typeface="Calibri" panose="020F0502020204030204" pitchFamily="34" charset="0"/>
              </a:rPr>
              <a:t>وصمة العار المرتبطة بالاستغلال والانتهاك الجنسيين؛ وقد يلقي</a:t>
            </a:r>
            <a:r>
              <a:rPr lang="ar-EG" dirty="0">
                <a:latin typeface="Calibri" panose="020F0502020204030204" pitchFamily="34" charset="0"/>
                <a:cs typeface="Calibri" panose="020F0502020204030204" pitchFamily="34" charset="0"/>
              </a:rPr>
              <a:t> </a:t>
            </a:r>
            <a:r>
              <a:rPr lang="ar-SA" dirty="0">
                <a:latin typeface="Calibri" panose="020F0502020204030204" pitchFamily="34" charset="0"/>
                <a:cs typeface="Calibri" panose="020F0502020204030204" pitchFamily="34" charset="0"/>
              </a:rPr>
              <a:t>المجتمع بالل</a:t>
            </a:r>
            <a:r>
              <a:rPr lang="ar-EG" dirty="0">
                <a:latin typeface="Calibri" panose="020F0502020204030204" pitchFamily="34" charset="0"/>
                <a:cs typeface="Calibri" panose="020F0502020204030204" pitchFamily="34" charset="0"/>
              </a:rPr>
              <a:t>وم</a:t>
            </a:r>
            <a:r>
              <a:rPr lang="ar-SA" dirty="0">
                <a:latin typeface="Calibri" panose="020F0502020204030204" pitchFamily="34" charset="0"/>
                <a:cs typeface="Calibri" panose="020F0502020204030204" pitchFamily="34" charset="0"/>
              </a:rPr>
              <a:t> على الضحايا</a:t>
            </a:r>
          </a:p>
          <a:p>
            <a:pPr marL="465138" lvl="1" indent="-465138" algn="r" rtl="1">
              <a:spcBef>
                <a:spcPts val="1200"/>
              </a:spcBef>
              <a:buSzPct val="100000"/>
              <a:buFont typeface="Wingdings" panose="05000000000000000000" pitchFamily="2" charset="2"/>
              <a:buChar char="§"/>
              <a:defRPr/>
            </a:pPr>
            <a:r>
              <a:rPr lang="ar-SA" dirty="0">
                <a:latin typeface="Calibri" panose="020F0502020204030204" pitchFamily="34" charset="0"/>
                <a:cs typeface="Calibri" panose="020F0502020204030204" pitchFamily="34" charset="0"/>
              </a:rPr>
              <a:t>قد لا يدرك الأطفال ما يحدث </a:t>
            </a:r>
            <a:r>
              <a:rPr lang="ar-EG" dirty="0">
                <a:latin typeface="Calibri" panose="020F0502020204030204" pitchFamily="34" charset="0"/>
                <a:cs typeface="Calibri" panose="020F0502020204030204" pitchFamily="34" charset="0"/>
              </a:rPr>
              <a:t>هو </a:t>
            </a:r>
            <a:r>
              <a:rPr lang="ar-SA" dirty="0">
                <a:latin typeface="Calibri" panose="020F0502020204030204" pitchFamily="34" charset="0"/>
                <a:cs typeface="Calibri" panose="020F0502020204030204" pitchFamily="34" charset="0"/>
              </a:rPr>
              <a:t>سيئ</a:t>
            </a:r>
            <a:r>
              <a:rPr lang="ar-EG" dirty="0">
                <a:latin typeface="Calibri" panose="020F0502020204030204" pitchFamily="34" charset="0"/>
                <a:cs typeface="Calibri" panose="020F0502020204030204" pitchFamily="34" charset="0"/>
              </a:rPr>
              <a:t> </a:t>
            </a:r>
            <a:r>
              <a:rPr lang="ar-SA" dirty="0">
                <a:latin typeface="Calibri" panose="020F0502020204030204" pitchFamily="34" charset="0"/>
                <a:cs typeface="Calibri" panose="020F0502020204030204" pitchFamily="34" charset="0"/>
              </a:rPr>
              <a:t>أو قد يخ</a:t>
            </a:r>
            <a:r>
              <a:rPr lang="ar-EG" dirty="0">
                <a:latin typeface="Calibri" panose="020F0502020204030204" pitchFamily="34" charset="0"/>
                <a:cs typeface="Calibri" panose="020F0502020204030204" pitchFamily="34" charset="0"/>
              </a:rPr>
              <a:t>اف</a:t>
            </a:r>
            <a:r>
              <a:rPr lang="ar-SA" dirty="0">
                <a:latin typeface="Calibri" panose="020F0502020204030204" pitchFamily="34" charset="0"/>
                <a:cs typeface="Calibri" panose="020F0502020204030204" pitchFamily="34" charset="0"/>
              </a:rPr>
              <a:t>وا</a:t>
            </a:r>
          </a:p>
          <a:p>
            <a:pPr marL="465138" lvl="1" indent="-465138" algn="r" rtl="1">
              <a:spcBef>
                <a:spcPts val="1200"/>
              </a:spcBef>
              <a:buSzPct val="100000"/>
              <a:buFont typeface="Wingdings" panose="05000000000000000000" pitchFamily="2" charset="2"/>
              <a:buChar char="§"/>
              <a:defRPr/>
            </a:pPr>
            <a:r>
              <a:rPr lang="ar-SA" dirty="0">
                <a:latin typeface="Calibri" panose="020F0502020204030204" pitchFamily="34" charset="0"/>
                <a:cs typeface="Calibri" panose="020F0502020204030204" pitchFamily="34" charset="0"/>
              </a:rPr>
              <a:t>الفوائد لا تفوق المخاطر</a:t>
            </a:r>
          </a:p>
        </p:txBody>
      </p:sp>
      <p:sp>
        <p:nvSpPr>
          <p:cNvPr id="4" name="Rectangle 3">
            <a:extLst>
              <a:ext uri="{FF2B5EF4-FFF2-40B4-BE49-F238E27FC236}">
                <a16:creationId xmlns:a16="http://schemas.microsoft.com/office/drawing/2014/main" id="{92E69C36-AE8E-DF40-B686-1A7950464776}"/>
              </a:ext>
            </a:extLst>
          </p:cNvPr>
          <p:cNvSpPr/>
          <p:nvPr/>
        </p:nvSpPr>
        <p:spPr>
          <a:xfrm>
            <a:off x="7179733" y="1957546"/>
            <a:ext cx="4512395" cy="4341654"/>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5" name="Content Placeholder 2">
            <a:extLst>
              <a:ext uri="{FF2B5EF4-FFF2-40B4-BE49-F238E27FC236}">
                <a16:creationId xmlns:a16="http://schemas.microsoft.com/office/drawing/2014/main" id="{F8CBCA46-C301-414B-886D-EECEC6EA3795}"/>
              </a:ext>
            </a:extLst>
          </p:cNvPr>
          <p:cNvSpPr txBox="1">
            <a:spLocks/>
          </p:cNvSpPr>
          <p:nvPr/>
        </p:nvSpPr>
        <p:spPr>
          <a:xfrm>
            <a:off x="6217485" y="1707100"/>
            <a:ext cx="5604163" cy="234164"/>
          </a:xfrm>
          <a:prstGeom prst="rect">
            <a:avLst/>
          </a:prstGeom>
        </p:spPr>
        <p:txBody>
          <a:bodyPr vert="horz" lIns="91440" tIns="45720" rIns="91440" bIns="45720" rtlCol="0" anchor="ctr">
            <a:normAutofit lnSpcReduction="100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001" sz="1000" dirty="0">
                <a:solidFill>
                  <a:schemeClr val="tx1">
                    <a:lumMod val="50000"/>
                    <a:lumOff val="50000"/>
                  </a:schemeClr>
                </a:solidFill>
                <a:latin typeface="Calibri" panose="020F0502020204030204" pitchFamily="34" charset="0"/>
                <a:cs typeface="Calibri" panose="020F0502020204030204" pitchFamily="34" charset="0"/>
              </a:rPr>
              <a:t>© UNICEF/UN0372383/Ocon/AFP-Services</a:t>
            </a:r>
          </a:p>
        </p:txBody>
      </p:sp>
      <p:pic>
        <p:nvPicPr>
          <p:cNvPr id="8" name="Picture 7" descr="A picture containing person, indoor, little, child&#10;&#10;Description automatically generated">
            <a:extLst>
              <a:ext uri="{FF2B5EF4-FFF2-40B4-BE49-F238E27FC236}">
                <a16:creationId xmlns:a16="http://schemas.microsoft.com/office/drawing/2014/main" id="{B01AE458-ED6C-6042-AA3F-2E66FFD96406}"/>
              </a:ext>
            </a:extLst>
          </p:cNvPr>
          <p:cNvPicPr>
            <a:picLocks noChangeAspect="1"/>
          </p:cNvPicPr>
          <p:nvPr/>
        </p:nvPicPr>
        <p:blipFill rotWithShape="1">
          <a:blip r:embed="rId3"/>
          <a:srcRect l="11344" t="2142" r="29379" b="14285"/>
          <a:stretch/>
        </p:blipFill>
        <p:spPr>
          <a:xfrm>
            <a:off x="7366000" y="2116667"/>
            <a:ext cx="4131733" cy="3962400"/>
          </a:xfrm>
          <a:prstGeom prst="rect">
            <a:avLst/>
          </a:prstGeom>
        </p:spPr>
      </p:pic>
      <p:sp>
        <p:nvSpPr>
          <p:cNvPr id="10" name="Title 1">
            <a:extLst>
              <a:ext uri="{FF2B5EF4-FFF2-40B4-BE49-F238E27FC236}">
                <a16:creationId xmlns:a16="http://schemas.microsoft.com/office/drawing/2014/main" id="{04CE4A63-411F-B449-8EC0-4CF25F6F33C5}"/>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rgbClr val="19193B"/>
                </a:solidFill>
                <a:latin typeface="Calibri" panose="020F0502020204030204" pitchFamily="34" charset="0"/>
                <a:cs typeface="Calibri" panose="020F0502020204030204" pitchFamily="34" charset="0"/>
              </a:rPr>
              <a:t>الوحدة الثانية</a:t>
            </a:r>
            <a:endParaRPr lang="ar-001" sz="1400" b="1" cap="none" dirty="0">
              <a:solidFill>
                <a:srgbClr val="19193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359046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F7B861D-7AF9-C14F-A636-C9761E307ABE}"/>
              </a:ext>
            </a:extLst>
          </p:cNvPr>
          <p:cNvSpPr/>
          <p:nvPr/>
        </p:nvSpPr>
        <p:spPr>
          <a:xfrm>
            <a:off x="0" y="0"/>
            <a:ext cx="12192000" cy="6858000"/>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88A72FA1-48CC-3A49-91E7-0842656A3E98}"/>
              </a:ext>
            </a:extLst>
          </p:cNvPr>
          <p:cNvSpPr>
            <a:spLocks/>
          </p:cNvSpPr>
          <p:nvPr/>
        </p:nvSpPr>
        <p:spPr>
          <a:xfrm>
            <a:off x="-6724" y="417638"/>
            <a:ext cx="11749624" cy="1189298"/>
          </a:xfrm>
          <a:prstGeom prst="rect">
            <a:avLst/>
          </a:prstGeom>
          <a:solidFill>
            <a:schemeClr val="bg1"/>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 name="Title 3">
            <a:extLst>
              <a:ext uri="{FF2B5EF4-FFF2-40B4-BE49-F238E27FC236}">
                <a16:creationId xmlns:a16="http://schemas.microsoft.com/office/drawing/2014/main" id="{01748478-8BD4-E74B-8D8D-0F99FF289768}"/>
              </a:ext>
            </a:extLst>
          </p:cNvPr>
          <p:cNvSpPr txBox="1">
            <a:spLocks/>
          </p:cNvSpPr>
          <p:nvPr/>
        </p:nvSpPr>
        <p:spPr>
          <a:xfrm>
            <a:off x="546467" y="736332"/>
            <a:ext cx="11029616" cy="542794"/>
          </a:xfrm>
          <a:prstGeom prst="rect">
            <a:avLst/>
          </a:prstGeom>
        </p:spPr>
        <p:txBody>
          <a:bodyPr/>
          <a:lstStyle>
            <a:lvl1pPr algn="l" defTabSz="457200" rtl="0" eaLnBrk="1" latinLnBrk="0" hangingPunct="1">
              <a:spcBef>
                <a:spcPct val="0"/>
              </a:spcBef>
              <a:buNone/>
              <a:defRPr sz="3600" b="0" i="0" kern="1200" cap="all">
                <a:solidFill>
                  <a:schemeClr val="bg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3200" b="1" dirty="0">
                <a:solidFill>
                  <a:schemeClr val="tx1"/>
                </a:solidFill>
                <a:latin typeface="Calibri" panose="020F0502020204030204" pitchFamily="34" charset="0"/>
                <a:cs typeface="Calibri" panose="020F0502020204030204" pitchFamily="34" charset="0"/>
              </a:rPr>
              <a:t>نشاط</a:t>
            </a:r>
            <a:r>
              <a:rPr lang="ar-001" sz="3200" b="1" dirty="0">
                <a:solidFill>
                  <a:schemeClr val="tx1"/>
                </a:solidFill>
                <a:latin typeface="Calibri" panose="020F0502020204030204" pitchFamily="34" charset="0"/>
                <a:cs typeface="Calibri" panose="020F0502020204030204" pitchFamily="34" charset="0"/>
              </a:rPr>
              <a:t>:</a:t>
            </a:r>
            <a:endParaRPr lang="ar-001" sz="3200" dirty="0">
              <a:solidFill>
                <a:schemeClr val="tx1"/>
              </a:solidFill>
              <a:latin typeface="Calibri" panose="020F0502020204030204" pitchFamily="34" charset="0"/>
              <a:cs typeface="Calibri" panose="020F0502020204030204" pitchFamily="34" charset="0"/>
            </a:endParaRPr>
          </a:p>
        </p:txBody>
      </p:sp>
      <p:sp>
        <p:nvSpPr>
          <p:cNvPr id="5" name="Title 1">
            <a:extLst>
              <a:ext uri="{FF2B5EF4-FFF2-40B4-BE49-F238E27FC236}">
                <a16:creationId xmlns:a16="http://schemas.microsoft.com/office/drawing/2014/main" id="{B92ACB77-ED8E-5849-B1FF-3B4325EE86D9}"/>
              </a:ext>
            </a:extLst>
          </p:cNvPr>
          <p:cNvSpPr txBox="1">
            <a:spLocks/>
          </p:cNvSpPr>
          <p:nvPr/>
        </p:nvSpPr>
        <p:spPr>
          <a:xfrm>
            <a:off x="10359992" y="6335705"/>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chemeClr val="bg1"/>
                </a:solidFill>
                <a:latin typeface="Calibri" panose="020F0502020204030204" pitchFamily="34" charset="0"/>
                <a:cs typeface="Calibri" panose="020F0502020204030204" pitchFamily="34" charset="0"/>
              </a:rPr>
              <a:t>الوحدة الثانية</a:t>
            </a:r>
            <a:endParaRPr lang="ar-001" sz="1400" b="1" cap="none"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941046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Straight Connector 34">
            <a:extLst>
              <a:ext uri="{FF2B5EF4-FFF2-40B4-BE49-F238E27FC236}">
                <a16:creationId xmlns:a16="http://schemas.microsoft.com/office/drawing/2014/main" id="{117970FD-927E-0A45-BBA2-6993E4C725FB}"/>
              </a:ext>
            </a:extLst>
          </p:cNvPr>
          <p:cNvCxnSpPr>
            <a:cxnSpLocks/>
          </p:cNvCxnSpPr>
          <p:nvPr/>
        </p:nvCxnSpPr>
        <p:spPr>
          <a:xfrm>
            <a:off x="2743200" y="4267200"/>
            <a:ext cx="0" cy="1285409"/>
          </a:xfrm>
          <a:prstGeom prst="line">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5AC809AF-001A-EE4D-B34E-BA29481AEA31}"/>
              </a:ext>
            </a:extLst>
          </p:cNvPr>
          <p:cNvCxnSpPr>
            <a:cxnSpLocks/>
          </p:cNvCxnSpPr>
          <p:nvPr/>
        </p:nvCxnSpPr>
        <p:spPr>
          <a:xfrm>
            <a:off x="4800600" y="2971800"/>
            <a:ext cx="0" cy="1285409"/>
          </a:xfrm>
          <a:prstGeom prst="line">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3BCB57FC-5F66-F045-B552-1730BDC8C714}"/>
              </a:ext>
            </a:extLst>
          </p:cNvPr>
          <p:cNvCxnSpPr>
            <a:cxnSpLocks/>
          </p:cNvCxnSpPr>
          <p:nvPr/>
        </p:nvCxnSpPr>
        <p:spPr>
          <a:xfrm>
            <a:off x="6553200" y="4267200"/>
            <a:ext cx="0" cy="1285409"/>
          </a:xfrm>
          <a:prstGeom prst="line">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BD5DEB59-5DE6-534B-AFEE-C0B7A71A812C}"/>
              </a:ext>
            </a:extLst>
          </p:cNvPr>
          <p:cNvCxnSpPr>
            <a:cxnSpLocks/>
          </p:cNvCxnSpPr>
          <p:nvPr/>
        </p:nvCxnSpPr>
        <p:spPr>
          <a:xfrm>
            <a:off x="8458200" y="2971800"/>
            <a:ext cx="0" cy="1285409"/>
          </a:xfrm>
          <a:prstGeom prst="line">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385ADC5-0CCC-F74E-98BA-35525F74152A}"/>
              </a:ext>
            </a:extLst>
          </p:cNvPr>
          <p:cNvCxnSpPr>
            <a:cxnSpLocks/>
          </p:cNvCxnSpPr>
          <p:nvPr/>
        </p:nvCxnSpPr>
        <p:spPr>
          <a:xfrm>
            <a:off x="10287000" y="4267200"/>
            <a:ext cx="0" cy="1285409"/>
          </a:xfrm>
          <a:prstGeom prst="line">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42E34E21-DC1A-F041-A2E2-71B9534E4875}"/>
              </a:ext>
            </a:extLst>
          </p:cNvPr>
          <p:cNvCxnSpPr>
            <a:cxnSpLocks/>
          </p:cNvCxnSpPr>
          <p:nvPr/>
        </p:nvCxnSpPr>
        <p:spPr>
          <a:xfrm>
            <a:off x="1125944" y="2955851"/>
            <a:ext cx="0" cy="1285409"/>
          </a:xfrm>
          <a:prstGeom prst="line">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7144E56C-86B8-674C-8A51-09E1CA688056}"/>
              </a:ext>
            </a:extLst>
          </p:cNvPr>
          <p:cNvCxnSpPr>
            <a:cxnSpLocks/>
          </p:cNvCxnSpPr>
          <p:nvPr/>
        </p:nvCxnSpPr>
        <p:spPr>
          <a:xfrm>
            <a:off x="0" y="4259357"/>
            <a:ext cx="12192000" cy="0"/>
          </a:xfrm>
          <a:prstGeom prst="line">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5D928150-5352-4E42-94B0-8875D471444F}"/>
              </a:ext>
            </a:extLst>
          </p:cNvPr>
          <p:cNvSpPr>
            <a:spLocks noGrp="1"/>
          </p:cNvSpPr>
          <p:nvPr>
            <p:ph type="title"/>
          </p:nvPr>
        </p:nvSpPr>
        <p:spPr/>
        <p:txBody>
          <a:bodyPr>
            <a:normAutofit/>
          </a:bodyPr>
          <a:lstStyle/>
          <a:p>
            <a:pPr algn="r" rtl="1"/>
            <a:r>
              <a:rPr lang="ar-SA" sz="3200" dirty="0">
                <a:latin typeface="Calibri" panose="020F0502020204030204" pitchFamily="34" charset="0"/>
                <a:cs typeface="Calibri" panose="020F0502020204030204" pitchFamily="34" charset="0"/>
              </a:rPr>
              <a:t>خطوات </a:t>
            </a:r>
            <a:r>
              <a:rPr lang="ar-EG" sz="3200" dirty="0">
                <a:latin typeface="Calibri" panose="020F0502020204030204" pitchFamily="34" charset="0"/>
                <a:cs typeface="Calibri" panose="020F0502020204030204" pitchFamily="34" charset="0"/>
              </a:rPr>
              <a:t>الاستجابة</a:t>
            </a:r>
            <a:r>
              <a:rPr lang="ar-SA" sz="3200" dirty="0">
                <a:latin typeface="Calibri" panose="020F0502020204030204" pitchFamily="34" charset="0"/>
                <a:cs typeface="Calibri" panose="020F0502020204030204" pitchFamily="34" charset="0"/>
              </a:rPr>
              <a:t> </a:t>
            </a:r>
            <a:r>
              <a:rPr lang="ar-EG" sz="3200" dirty="0">
                <a:latin typeface="Calibri" panose="020F0502020204030204" pitchFamily="34" charset="0"/>
                <a:cs typeface="Calibri" panose="020F0502020204030204" pitchFamily="34" charset="0"/>
              </a:rPr>
              <a:t>ل</a:t>
            </a:r>
            <a:r>
              <a:rPr lang="ar-SA" sz="3200" dirty="0">
                <a:latin typeface="Calibri" panose="020F0502020204030204" pitchFamily="34" charset="0"/>
                <a:cs typeface="Calibri" panose="020F0502020204030204" pitchFamily="34" charset="0"/>
              </a:rPr>
              <a:t>ل</a:t>
            </a:r>
            <a:r>
              <a:rPr lang="ar-EG" sz="3200" dirty="0">
                <a:latin typeface="Calibri" panose="020F0502020204030204" pitchFamily="34" charset="0"/>
                <a:cs typeface="Calibri" panose="020F0502020204030204" pitchFamily="34" charset="0"/>
              </a:rPr>
              <a:t>إفصاح</a:t>
            </a:r>
            <a:r>
              <a:rPr lang="ar-SA" sz="3200" dirty="0">
                <a:latin typeface="Calibri" panose="020F0502020204030204" pitchFamily="34" charset="0"/>
                <a:cs typeface="Calibri" panose="020F0502020204030204" pitchFamily="34" charset="0"/>
              </a:rPr>
              <a:t> عن الاستغلال والانتهاك الجنسيين </a:t>
            </a:r>
          </a:p>
        </p:txBody>
      </p:sp>
      <p:grpSp>
        <p:nvGrpSpPr>
          <p:cNvPr id="12" name="Group 11">
            <a:extLst>
              <a:ext uri="{FF2B5EF4-FFF2-40B4-BE49-F238E27FC236}">
                <a16:creationId xmlns:a16="http://schemas.microsoft.com/office/drawing/2014/main" id="{1047B886-11A3-E448-BC4A-DBCA8387C558}"/>
              </a:ext>
            </a:extLst>
          </p:cNvPr>
          <p:cNvGrpSpPr/>
          <p:nvPr/>
        </p:nvGrpSpPr>
        <p:grpSpPr>
          <a:xfrm>
            <a:off x="498983" y="2056140"/>
            <a:ext cx="1202227" cy="1202227"/>
            <a:chOff x="498983" y="2075596"/>
            <a:chExt cx="1202227" cy="1202227"/>
          </a:xfrm>
        </p:grpSpPr>
        <p:sp>
          <p:nvSpPr>
            <p:cNvPr id="13" name="Oval 12">
              <a:extLst>
                <a:ext uri="{FF2B5EF4-FFF2-40B4-BE49-F238E27FC236}">
                  <a16:creationId xmlns:a16="http://schemas.microsoft.com/office/drawing/2014/main" id="{DDE2FF23-D323-264B-86CA-6ABA9EFBFA88}"/>
                </a:ext>
              </a:extLst>
            </p:cNvPr>
            <p:cNvSpPr/>
            <p:nvPr/>
          </p:nvSpPr>
          <p:spPr>
            <a:xfrm>
              <a:off x="498983" y="2075596"/>
              <a:ext cx="1202227" cy="1202227"/>
            </a:xfrm>
            <a:prstGeom prst="ellipse">
              <a:avLst/>
            </a:prstGeom>
            <a:solidFill>
              <a:schemeClr val="bg1"/>
            </a:solidFill>
            <a:ln w="127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pic>
          <p:nvPicPr>
            <p:cNvPr id="3" name="Graphic 2" descr="Chat with solid fill">
              <a:extLst>
                <a:ext uri="{FF2B5EF4-FFF2-40B4-BE49-F238E27FC236}">
                  <a16:creationId xmlns:a16="http://schemas.microsoft.com/office/drawing/2014/main" id="{ADBD1BA1-66BF-3F4A-B94A-6A2DFE7B0B5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74916" y="2275114"/>
              <a:ext cx="892628" cy="892628"/>
            </a:xfrm>
            <a:prstGeom prst="rect">
              <a:avLst/>
            </a:prstGeom>
          </p:spPr>
        </p:pic>
      </p:grpSp>
      <p:grpSp>
        <p:nvGrpSpPr>
          <p:cNvPr id="14" name="Group 13">
            <a:extLst>
              <a:ext uri="{FF2B5EF4-FFF2-40B4-BE49-F238E27FC236}">
                <a16:creationId xmlns:a16="http://schemas.microsoft.com/office/drawing/2014/main" id="{1A474BAE-9393-F34B-93F6-AE0CCC7422C2}"/>
              </a:ext>
            </a:extLst>
          </p:cNvPr>
          <p:cNvGrpSpPr/>
          <p:nvPr/>
        </p:nvGrpSpPr>
        <p:grpSpPr>
          <a:xfrm>
            <a:off x="2133229" y="5052260"/>
            <a:ext cx="1202227" cy="1202227"/>
            <a:chOff x="2249962" y="2192328"/>
            <a:chExt cx="1202227" cy="1202227"/>
          </a:xfrm>
        </p:grpSpPr>
        <p:sp>
          <p:nvSpPr>
            <p:cNvPr id="17" name="Oval 16">
              <a:extLst>
                <a:ext uri="{FF2B5EF4-FFF2-40B4-BE49-F238E27FC236}">
                  <a16:creationId xmlns:a16="http://schemas.microsoft.com/office/drawing/2014/main" id="{5FE2E965-6B28-0840-844F-55B7217143AA}"/>
                </a:ext>
              </a:extLst>
            </p:cNvPr>
            <p:cNvSpPr/>
            <p:nvPr/>
          </p:nvSpPr>
          <p:spPr>
            <a:xfrm>
              <a:off x="2249962" y="2192328"/>
              <a:ext cx="1202227" cy="1202227"/>
            </a:xfrm>
            <a:prstGeom prst="ellipse">
              <a:avLst/>
            </a:prstGeom>
            <a:solidFill>
              <a:schemeClr val="bg1"/>
            </a:solidFill>
            <a:ln w="127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pic>
          <p:nvPicPr>
            <p:cNvPr id="18" name="Graphic 17" descr="Life ring">
              <a:extLst>
                <a:ext uri="{FF2B5EF4-FFF2-40B4-BE49-F238E27FC236}">
                  <a16:creationId xmlns:a16="http://schemas.microsoft.com/office/drawing/2014/main" id="{A43C3466-7AF3-FC40-A266-DCAA32F868B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406956" y="2364229"/>
              <a:ext cx="902830" cy="902830"/>
            </a:xfrm>
            <a:prstGeom prst="rect">
              <a:avLst/>
            </a:prstGeom>
          </p:spPr>
        </p:pic>
      </p:grpSp>
      <p:grpSp>
        <p:nvGrpSpPr>
          <p:cNvPr id="16" name="Group 15">
            <a:extLst>
              <a:ext uri="{FF2B5EF4-FFF2-40B4-BE49-F238E27FC236}">
                <a16:creationId xmlns:a16="http://schemas.microsoft.com/office/drawing/2014/main" id="{0E1B8955-4E56-924B-9949-C1A3E3D77485}"/>
              </a:ext>
            </a:extLst>
          </p:cNvPr>
          <p:cNvGrpSpPr/>
          <p:nvPr/>
        </p:nvGrpSpPr>
        <p:grpSpPr>
          <a:xfrm>
            <a:off x="4185766" y="2056140"/>
            <a:ext cx="1202227" cy="1202227"/>
            <a:chOff x="4351136" y="2153417"/>
            <a:chExt cx="1202227" cy="1202227"/>
          </a:xfrm>
        </p:grpSpPr>
        <p:sp>
          <p:nvSpPr>
            <p:cNvPr id="19" name="Oval 18">
              <a:extLst>
                <a:ext uri="{FF2B5EF4-FFF2-40B4-BE49-F238E27FC236}">
                  <a16:creationId xmlns:a16="http://schemas.microsoft.com/office/drawing/2014/main" id="{651A228E-C344-484B-A882-7E6A72DA1B55}"/>
                </a:ext>
              </a:extLst>
            </p:cNvPr>
            <p:cNvSpPr/>
            <p:nvPr/>
          </p:nvSpPr>
          <p:spPr>
            <a:xfrm>
              <a:off x="4351136" y="2153417"/>
              <a:ext cx="1202227" cy="1202227"/>
            </a:xfrm>
            <a:prstGeom prst="ellipse">
              <a:avLst/>
            </a:prstGeom>
            <a:solidFill>
              <a:schemeClr val="bg1"/>
            </a:solidFill>
            <a:ln w="127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pic>
          <p:nvPicPr>
            <p:cNvPr id="20" name="Graphic 19" descr="Eye">
              <a:extLst>
                <a:ext uri="{FF2B5EF4-FFF2-40B4-BE49-F238E27FC236}">
                  <a16:creationId xmlns:a16="http://schemas.microsoft.com/office/drawing/2014/main" id="{7EF83C04-0333-254B-B057-EEE0A0C8609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499827" y="2300846"/>
              <a:ext cx="942587" cy="942587"/>
            </a:xfrm>
            <a:prstGeom prst="rect">
              <a:avLst/>
            </a:prstGeom>
          </p:spPr>
        </p:pic>
      </p:grpSp>
      <p:grpSp>
        <p:nvGrpSpPr>
          <p:cNvPr id="29" name="Group 28">
            <a:extLst>
              <a:ext uri="{FF2B5EF4-FFF2-40B4-BE49-F238E27FC236}">
                <a16:creationId xmlns:a16="http://schemas.microsoft.com/office/drawing/2014/main" id="{AE6FEE8F-B276-2A49-952E-B60EAF095FBD}"/>
              </a:ext>
            </a:extLst>
          </p:cNvPr>
          <p:cNvGrpSpPr/>
          <p:nvPr/>
        </p:nvGrpSpPr>
        <p:grpSpPr>
          <a:xfrm>
            <a:off x="5927016" y="5052260"/>
            <a:ext cx="1202227" cy="1202227"/>
            <a:chOff x="6432855" y="2192328"/>
            <a:chExt cx="1202227" cy="1202227"/>
          </a:xfrm>
        </p:grpSpPr>
        <p:sp>
          <p:nvSpPr>
            <p:cNvPr id="21" name="Oval 20">
              <a:extLst>
                <a:ext uri="{FF2B5EF4-FFF2-40B4-BE49-F238E27FC236}">
                  <a16:creationId xmlns:a16="http://schemas.microsoft.com/office/drawing/2014/main" id="{413A5708-1E6D-7F40-9EF0-F07B3FEE207E}"/>
                </a:ext>
              </a:extLst>
            </p:cNvPr>
            <p:cNvSpPr/>
            <p:nvPr/>
          </p:nvSpPr>
          <p:spPr>
            <a:xfrm>
              <a:off x="6432855" y="2192328"/>
              <a:ext cx="1202227" cy="1202227"/>
            </a:xfrm>
            <a:prstGeom prst="ellipse">
              <a:avLst/>
            </a:prstGeom>
            <a:solidFill>
              <a:schemeClr val="bg1"/>
            </a:solidFill>
            <a:ln w="127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pic>
          <p:nvPicPr>
            <p:cNvPr id="24" name="Graphic 23" descr="Ear">
              <a:extLst>
                <a:ext uri="{FF2B5EF4-FFF2-40B4-BE49-F238E27FC236}">
                  <a16:creationId xmlns:a16="http://schemas.microsoft.com/office/drawing/2014/main" id="{0C11FB23-6066-874E-BE6A-0B7ABB9EB46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581932" y="2321023"/>
              <a:ext cx="960935" cy="960935"/>
            </a:xfrm>
            <a:prstGeom prst="rect">
              <a:avLst/>
            </a:prstGeom>
          </p:spPr>
        </p:pic>
      </p:grpSp>
      <p:grpSp>
        <p:nvGrpSpPr>
          <p:cNvPr id="30" name="Group 29">
            <a:extLst>
              <a:ext uri="{FF2B5EF4-FFF2-40B4-BE49-F238E27FC236}">
                <a16:creationId xmlns:a16="http://schemas.microsoft.com/office/drawing/2014/main" id="{C8BB605D-7E5E-214E-93A1-84B7362D04F3}"/>
              </a:ext>
            </a:extLst>
          </p:cNvPr>
          <p:cNvGrpSpPr/>
          <p:nvPr/>
        </p:nvGrpSpPr>
        <p:grpSpPr>
          <a:xfrm>
            <a:off x="7872548" y="2056140"/>
            <a:ext cx="1202227" cy="1202227"/>
            <a:chOff x="8689672" y="2153418"/>
            <a:chExt cx="1202227" cy="1202227"/>
          </a:xfrm>
        </p:grpSpPr>
        <p:sp>
          <p:nvSpPr>
            <p:cNvPr id="25" name="Oval 24">
              <a:extLst>
                <a:ext uri="{FF2B5EF4-FFF2-40B4-BE49-F238E27FC236}">
                  <a16:creationId xmlns:a16="http://schemas.microsoft.com/office/drawing/2014/main" id="{74A41570-5E54-2846-AEA9-B1B934C55303}"/>
                </a:ext>
              </a:extLst>
            </p:cNvPr>
            <p:cNvSpPr/>
            <p:nvPr/>
          </p:nvSpPr>
          <p:spPr>
            <a:xfrm>
              <a:off x="8689672" y="2153418"/>
              <a:ext cx="1202227" cy="1202227"/>
            </a:xfrm>
            <a:prstGeom prst="ellipse">
              <a:avLst/>
            </a:prstGeom>
            <a:solidFill>
              <a:schemeClr val="bg1"/>
            </a:solidFill>
            <a:ln w="127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pic>
          <p:nvPicPr>
            <p:cNvPr id="26" name="Graphic 25" descr="Social network with solid fill">
              <a:extLst>
                <a:ext uri="{FF2B5EF4-FFF2-40B4-BE49-F238E27FC236}">
                  <a16:creationId xmlns:a16="http://schemas.microsoft.com/office/drawing/2014/main" id="{24BEDB2D-9EFC-F541-9AA6-DA77B0955AA0}"/>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8859924" y="2294248"/>
              <a:ext cx="914400" cy="914400"/>
            </a:xfrm>
            <a:prstGeom prst="rect">
              <a:avLst/>
            </a:prstGeom>
          </p:spPr>
        </p:pic>
      </p:grpSp>
      <p:grpSp>
        <p:nvGrpSpPr>
          <p:cNvPr id="31" name="Group 30">
            <a:extLst>
              <a:ext uri="{FF2B5EF4-FFF2-40B4-BE49-F238E27FC236}">
                <a16:creationId xmlns:a16="http://schemas.microsoft.com/office/drawing/2014/main" id="{A202692E-190A-8C4C-B069-CAA7B86A6AEE}"/>
              </a:ext>
            </a:extLst>
          </p:cNvPr>
          <p:cNvGrpSpPr/>
          <p:nvPr/>
        </p:nvGrpSpPr>
        <p:grpSpPr>
          <a:xfrm>
            <a:off x="9720804" y="5052260"/>
            <a:ext cx="1202227" cy="1202227"/>
            <a:chOff x="10790847" y="2172872"/>
            <a:chExt cx="1202227" cy="1202227"/>
          </a:xfrm>
        </p:grpSpPr>
        <p:sp>
          <p:nvSpPr>
            <p:cNvPr id="27" name="Oval 26">
              <a:extLst>
                <a:ext uri="{FF2B5EF4-FFF2-40B4-BE49-F238E27FC236}">
                  <a16:creationId xmlns:a16="http://schemas.microsoft.com/office/drawing/2014/main" id="{EFDB2795-2E97-684E-BA7F-BEA400A7D8AC}"/>
                </a:ext>
              </a:extLst>
            </p:cNvPr>
            <p:cNvSpPr/>
            <p:nvPr/>
          </p:nvSpPr>
          <p:spPr>
            <a:xfrm>
              <a:off x="10790847" y="2172872"/>
              <a:ext cx="1202227" cy="1202227"/>
            </a:xfrm>
            <a:prstGeom prst="ellipse">
              <a:avLst/>
            </a:prstGeom>
            <a:solidFill>
              <a:schemeClr val="bg1"/>
            </a:solidFill>
            <a:ln w="127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pic>
          <p:nvPicPr>
            <p:cNvPr id="28" name="Graphic 27" descr="Customer review with solid fill">
              <a:extLst>
                <a:ext uri="{FF2B5EF4-FFF2-40B4-BE49-F238E27FC236}">
                  <a16:creationId xmlns:a16="http://schemas.microsoft.com/office/drawing/2014/main" id="{840ED9C6-E400-8D41-AFE6-9264A7519A24}"/>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1020734" y="2403154"/>
              <a:ext cx="785191" cy="785191"/>
            </a:xfrm>
            <a:prstGeom prst="rect">
              <a:avLst/>
            </a:prstGeom>
          </p:spPr>
        </p:pic>
      </p:grpSp>
      <p:sp>
        <p:nvSpPr>
          <p:cNvPr id="40" name="Content Placeholder 6">
            <a:extLst>
              <a:ext uri="{FF2B5EF4-FFF2-40B4-BE49-F238E27FC236}">
                <a16:creationId xmlns:a16="http://schemas.microsoft.com/office/drawing/2014/main" id="{20B0F7A2-B167-054A-BF43-6F3500354E40}"/>
              </a:ext>
            </a:extLst>
          </p:cNvPr>
          <p:cNvSpPr>
            <a:spLocks noGrp="1"/>
          </p:cNvSpPr>
          <p:nvPr>
            <p:ph idx="1"/>
          </p:nvPr>
        </p:nvSpPr>
        <p:spPr>
          <a:xfrm>
            <a:off x="-23085" y="3778185"/>
            <a:ext cx="1874972" cy="521702"/>
          </a:xfrm>
        </p:spPr>
        <p:txBody>
          <a:bodyPr anchor="ctr" anchorCtr="0">
            <a:normAutofit/>
          </a:bodyPr>
          <a:lstStyle/>
          <a:p>
            <a:pPr marL="0" lvl="1" indent="0" algn="ctr" rtl="1">
              <a:spcBef>
                <a:spcPts val="0"/>
              </a:spcBef>
              <a:spcAft>
                <a:spcPts val="600"/>
              </a:spcAft>
              <a:buSzPct val="100000"/>
              <a:buNone/>
              <a:defRPr/>
            </a:pPr>
            <a:r>
              <a:rPr lang="ar-001" sz="1800" b="1" dirty="0">
                <a:solidFill>
                  <a:srgbClr val="19193B"/>
                </a:solidFill>
                <a:latin typeface="Calibri" panose="020F0502020204030204" pitchFamily="34" charset="0"/>
                <a:cs typeface="Calibri" panose="020F0502020204030204" pitchFamily="34" charset="0"/>
              </a:rPr>
              <a:t>1</a:t>
            </a:r>
            <a:r>
              <a:rPr lang="ar-EG" sz="1800" b="1" dirty="0">
                <a:solidFill>
                  <a:srgbClr val="19193B"/>
                </a:solidFill>
                <a:latin typeface="Calibri" panose="020F0502020204030204" pitchFamily="34" charset="0"/>
                <a:cs typeface="Calibri" panose="020F0502020204030204" pitchFamily="34" charset="0"/>
              </a:rPr>
              <a:t> التعارف</a:t>
            </a:r>
            <a:endParaRPr lang="ar-001" dirty="0">
              <a:solidFill>
                <a:srgbClr val="19193B"/>
              </a:solidFill>
              <a:latin typeface="Calibri" panose="020F0502020204030204" pitchFamily="34" charset="0"/>
              <a:cs typeface="Calibri" panose="020F0502020204030204" pitchFamily="34" charset="0"/>
            </a:endParaRPr>
          </a:p>
        </p:txBody>
      </p:sp>
      <p:sp>
        <p:nvSpPr>
          <p:cNvPr id="41" name="Content Placeholder 6">
            <a:extLst>
              <a:ext uri="{FF2B5EF4-FFF2-40B4-BE49-F238E27FC236}">
                <a16:creationId xmlns:a16="http://schemas.microsoft.com/office/drawing/2014/main" id="{3AE80E41-AE59-7947-88F7-0500D5F135F3}"/>
              </a:ext>
            </a:extLst>
          </p:cNvPr>
          <p:cNvSpPr txBox="1">
            <a:spLocks/>
          </p:cNvSpPr>
          <p:nvPr/>
        </p:nvSpPr>
        <p:spPr>
          <a:xfrm>
            <a:off x="1125944" y="4299887"/>
            <a:ext cx="1874972" cy="521702"/>
          </a:xfrm>
          <a:prstGeom prst="rect">
            <a:avLst/>
          </a:prstGeom>
        </p:spPr>
        <p:txBody>
          <a:bodyPr vert="horz" lIns="91440" tIns="45720" rIns="91440" bIns="45720" rtlCol="0" anchor="ctr" anchorCtr="0">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lvl="1" indent="0" algn="r" rtl="1">
              <a:spcBef>
                <a:spcPts val="0"/>
              </a:spcBef>
              <a:buSzPct val="100000"/>
              <a:buFont typeface="Wingdings 2" panose="05020102010507070707" pitchFamily="18" charset="2"/>
              <a:buNone/>
              <a:defRPr/>
            </a:pPr>
            <a:r>
              <a:rPr lang="ar-001" sz="1800" b="1" dirty="0">
                <a:solidFill>
                  <a:srgbClr val="19193B"/>
                </a:solidFill>
                <a:latin typeface="Calibri" panose="020F0502020204030204" pitchFamily="34" charset="0"/>
                <a:cs typeface="Calibri" panose="020F0502020204030204" pitchFamily="34" charset="0"/>
              </a:rPr>
              <a:t>2</a:t>
            </a:r>
            <a:r>
              <a:rPr lang="ar-SA" sz="1800" b="1" dirty="0">
                <a:solidFill>
                  <a:srgbClr val="19193B"/>
                </a:solidFill>
                <a:latin typeface="Calibri" panose="020F0502020204030204" pitchFamily="34" charset="0"/>
                <a:cs typeface="Calibri" panose="020F0502020204030204" pitchFamily="34" charset="0"/>
              </a:rPr>
              <a:t> </a:t>
            </a:r>
            <a:r>
              <a:rPr lang="ar-EG" sz="1800" b="1" dirty="0">
                <a:solidFill>
                  <a:srgbClr val="19193B"/>
                </a:solidFill>
                <a:latin typeface="Calibri" panose="020F0502020204030204" pitchFamily="34" charset="0"/>
                <a:cs typeface="Calibri" panose="020F0502020204030204" pitchFamily="34" charset="0"/>
              </a:rPr>
              <a:t>التحقق من</a:t>
            </a:r>
            <a:r>
              <a:rPr lang="ar-SA" sz="1800" b="1" dirty="0">
                <a:solidFill>
                  <a:srgbClr val="19193B"/>
                </a:solidFill>
                <a:latin typeface="Calibri" panose="020F0502020204030204" pitchFamily="34" charset="0"/>
                <a:cs typeface="Calibri" panose="020F0502020204030204" pitchFamily="34" charset="0"/>
              </a:rPr>
              <a:t> السلامة</a:t>
            </a:r>
            <a:endParaRPr lang="ar-001" dirty="0">
              <a:solidFill>
                <a:srgbClr val="19193B"/>
              </a:solidFill>
              <a:latin typeface="Calibri" panose="020F0502020204030204" pitchFamily="34" charset="0"/>
              <a:cs typeface="Calibri" panose="020F0502020204030204" pitchFamily="34" charset="0"/>
            </a:endParaRPr>
          </a:p>
        </p:txBody>
      </p:sp>
      <p:sp>
        <p:nvSpPr>
          <p:cNvPr id="45" name="Content Placeholder 6">
            <a:extLst>
              <a:ext uri="{FF2B5EF4-FFF2-40B4-BE49-F238E27FC236}">
                <a16:creationId xmlns:a16="http://schemas.microsoft.com/office/drawing/2014/main" id="{79A94DD5-F587-7241-B91E-3F7E716C6072}"/>
              </a:ext>
            </a:extLst>
          </p:cNvPr>
          <p:cNvSpPr txBox="1">
            <a:spLocks/>
          </p:cNvSpPr>
          <p:nvPr/>
        </p:nvSpPr>
        <p:spPr>
          <a:xfrm>
            <a:off x="3180282" y="3748872"/>
            <a:ext cx="1874972" cy="521702"/>
          </a:xfrm>
          <a:prstGeom prst="rect">
            <a:avLst/>
          </a:prstGeom>
        </p:spPr>
        <p:txBody>
          <a:bodyPr vert="horz" lIns="91440" tIns="45720" rIns="91440" bIns="45720" rtlCol="0" anchor="ctr" anchorCtr="0">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lvl="1" indent="0" algn="r" rtl="1">
              <a:spcBef>
                <a:spcPts val="0"/>
              </a:spcBef>
              <a:buSzPct val="100000"/>
              <a:buFont typeface="Wingdings 2" panose="05020102010507070707" pitchFamily="18" charset="2"/>
              <a:buNone/>
              <a:defRPr/>
            </a:pPr>
            <a:r>
              <a:rPr lang="ar-001" sz="1800" b="1" dirty="0">
                <a:solidFill>
                  <a:srgbClr val="19193B"/>
                </a:solidFill>
                <a:latin typeface="Calibri" panose="020F0502020204030204" pitchFamily="34" charset="0"/>
                <a:cs typeface="Calibri" panose="020F0502020204030204" pitchFamily="34" charset="0"/>
              </a:rPr>
              <a:t>3</a:t>
            </a:r>
            <a:r>
              <a:rPr lang="ar-EG" sz="1800" b="1" dirty="0">
                <a:solidFill>
                  <a:srgbClr val="19193B"/>
                </a:solidFill>
                <a:latin typeface="Calibri" panose="020F0502020204030204" pitchFamily="34" charset="0"/>
                <a:cs typeface="Calibri" panose="020F0502020204030204" pitchFamily="34" charset="0"/>
              </a:rPr>
              <a:t> النظر</a:t>
            </a:r>
            <a:endParaRPr lang="ar-001" dirty="0">
              <a:solidFill>
                <a:srgbClr val="19193B"/>
              </a:solidFill>
              <a:latin typeface="Calibri" panose="020F0502020204030204" pitchFamily="34" charset="0"/>
              <a:cs typeface="Calibri" panose="020F0502020204030204" pitchFamily="34" charset="0"/>
            </a:endParaRPr>
          </a:p>
        </p:txBody>
      </p:sp>
      <p:sp>
        <p:nvSpPr>
          <p:cNvPr id="46" name="Content Placeholder 6">
            <a:extLst>
              <a:ext uri="{FF2B5EF4-FFF2-40B4-BE49-F238E27FC236}">
                <a16:creationId xmlns:a16="http://schemas.microsoft.com/office/drawing/2014/main" id="{87DCA5B9-B551-1A45-864E-D30CCCA27A1D}"/>
              </a:ext>
            </a:extLst>
          </p:cNvPr>
          <p:cNvSpPr txBox="1">
            <a:spLocks/>
          </p:cNvSpPr>
          <p:nvPr/>
        </p:nvSpPr>
        <p:spPr>
          <a:xfrm>
            <a:off x="4278456" y="4338089"/>
            <a:ext cx="2534906" cy="521702"/>
          </a:xfrm>
          <a:prstGeom prst="rect">
            <a:avLst/>
          </a:prstGeom>
        </p:spPr>
        <p:txBody>
          <a:bodyPr vert="horz" lIns="91440" tIns="45720" rIns="91440" bIns="45720" rtlCol="0" anchor="ctr" anchorCtr="0">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lvl="1" indent="0" algn="r" rtl="1">
              <a:spcBef>
                <a:spcPts val="0"/>
              </a:spcBef>
              <a:buSzPct val="100000"/>
              <a:buFont typeface="Wingdings 2" panose="05020102010507070707" pitchFamily="18" charset="2"/>
              <a:buNone/>
              <a:defRPr/>
            </a:pPr>
            <a:r>
              <a:rPr lang="ar-001" sz="1800" b="1" dirty="0">
                <a:solidFill>
                  <a:srgbClr val="19193B"/>
                </a:solidFill>
                <a:latin typeface="Calibri" panose="020F0502020204030204" pitchFamily="34" charset="0"/>
                <a:cs typeface="Calibri" panose="020F0502020204030204" pitchFamily="34" charset="0"/>
              </a:rPr>
              <a:t>4</a:t>
            </a:r>
            <a:r>
              <a:rPr lang="ar-EG" sz="1800" b="1" dirty="0">
                <a:solidFill>
                  <a:srgbClr val="19193B"/>
                </a:solidFill>
                <a:latin typeface="Calibri" panose="020F0502020204030204" pitchFamily="34" charset="0"/>
                <a:cs typeface="Calibri" panose="020F0502020204030204" pitchFamily="34" charset="0"/>
              </a:rPr>
              <a:t> </a:t>
            </a:r>
            <a:r>
              <a:rPr lang="ar-SA" sz="1800" b="1" dirty="0">
                <a:solidFill>
                  <a:srgbClr val="19193B"/>
                </a:solidFill>
                <a:latin typeface="Calibri" panose="020F0502020204030204" pitchFamily="34" charset="0"/>
                <a:cs typeface="Calibri" panose="020F0502020204030204" pitchFamily="34" charset="0"/>
              </a:rPr>
              <a:t>الاستماع والتقييم</a:t>
            </a:r>
            <a:endParaRPr lang="ar-001" dirty="0">
              <a:solidFill>
                <a:srgbClr val="19193B"/>
              </a:solidFill>
              <a:latin typeface="Calibri" panose="020F0502020204030204" pitchFamily="34" charset="0"/>
              <a:cs typeface="Calibri" panose="020F0502020204030204" pitchFamily="34" charset="0"/>
            </a:endParaRPr>
          </a:p>
        </p:txBody>
      </p:sp>
      <p:sp>
        <p:nvSpPr>
          <p:cNvPr id="47" name="Content Placeholder 6">
            <a:extLst>
              <a:ext uri="{FF2B5EF4-FFF2-40B4-BE49-F238E27FC236}">
                <a16:creationId xmlns:a16="http://schemas.microsoft.com/office/drawing/2014/main" id="{9DCAD75F-9953-9C4E-AB8D-3C254BF9E222}"/>
              </a:ext>
            </a:extLst>
          </p:cNvPr>
          <p:cNvSpPr txBox="1">
            <a:spLocks/>
          </p:cNvSpPr>
          <p:nvPr/>
        </p:nvSpPr>
        <p:spPr>
          <a:xfrm>
            <a:off x="6854938" y="3770728"/>
            <a:ext cx="1874972" cy="521702"/>
          </a:xfrm>
          <a:prstGeom prst="rect">
            <a:avLst/>
          </a:prstGeom>
        </p:spPr>
        <p:txBody>
          <a:bodyPr vert="horz" lIns="91440" tIns="45720" rIns="91440" bIns="45720" rtlCol="0" anchor="ctr" anchorCtr="0">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lvl="1" indent="0" algn="r" rtl="1">
              <a:spcBef>
                <a:spcPts val="0"/>
              </a:spcBef>
              <a:buSzPct val="100000"/>
              <a:buFont typeface="Wingdings 2" panose="05020102010507070707" pitchFamily="18" charset="2"/>
              <a:buNone/>
              <a:defRPr/>
            </a:pPr>
            <a:r>
              <a:rPr lang="ar-EG" sz="1800" b="1" dirty="0">
                <a:solidFill>
                  <a:srgbClr val="19193B"/>
                </a:solidFill>
                <a:latin typeface="Calibri" panose="020F0502020204030204" pitchFamily="34" charset="0"/>
                <a:cs typeface="Calibri" panose="020F0502020204030204" pitchFamily="34" charset="0"/>
              </a:rPr>
              <a:t> </a:t>
            </a:r>
            <a:r>
              <a:rPr lang="ar-001" sz="1800" b="1" dirty="0">
                <a:solidFill>
                  <a:srgbClr val="19193B"/>
                </a:solidFill>
                <a:latin typeface="Calibri" panose="020F0502020204030204" pitchFamily="34" charset="0"/>
                <a:cs typeface="Calibri" panose="020F0502020204030204" pitchFamily="34" charset="0"/>
              </a:rPr>
              <a:t>5</a:t>
            </a:r>
            <a:r>
              <a:rPr lang="ar-SA" sz="1800" b="1" dirty="0">
                <a:solidFill>
                  <a:srgbClr val="19193B"/>
                </a:solidFill>
                <a:latin typeface="Calibri" panose="020F0502020204030204" pitchFamily="34" charset="0"/>
                <a:cs typeface="Calibri" panose="020F0502020204030204" pitchFamily="34" charset="0"/>
              </a:rPr>
              <a:t> </a:t>
            </a:r>
            <a:r>
              <a:rPr lang="ar-EG" sz="1800" b="1" dirty="0">
                <a:solidFill>
                  <a:srgbClr val="19193B"/>
                </a:solidFill>
                <a:latin typeface="Calibri" panose="020F0502020204030204" pitchFamily="34" charset="0"/>
                <a:cs typeface="Calibri" panose="020F0502020204030204" pitchFamily="34" charset="0"/>
              </a:rPr>
              <a:t>الر</a:t>
            </a:r>
            <a:r>
              <a:rPr lang="ar-SA" sz="1800" b="1" dirty="0">
                <a:solidFill>
                  <a:srgbClr val="19193B"/>
                </a:solidFill>
                <a:latin typeface="Calibri" panose="020F0502020204030204" pitchFamily="34" charset="0"/>
                <a:cs typeface="Calibri" panose="020F0502020204030204" pitchFamily="34" charset="0"/>
              </a:rPr>
              <a:t>بط</a:t>
            </a:r>
            <a:r>
              <a:rPr lang="ar-EG" sz="1800" b="1" dirty="0">
                <a:solidFill>
                  <a:srgbClr val="19193B"/>
                </a:solidFill>
                <a:latin typeface="Calibri" panose="020F0502020204030204" pitchFamily="34" charset="0"/>
                <a:cs typeface="Calibri" panose="020F0502020204030204" pitchFamily="34" charset="0"/>
              </a:rPr>
              <a:t> </a:t>
            </a:r>
            <a:endParaRPr lang="ar-001" dirty="0">
              <a:solidFill>
                <a:srgbClr val="19193B"/>
              </a:solidFill>
              <a:latin typeface="Calibri" panose="020F0502020204030204" pitchFamily="34" charset="0"/>
              <a:cs typeface="Calibri" panose="020F0502020204030204" pitchFamily="34" charset="0"/>
            </a:endParaRPr>
          </a:p>
        </p:txBody>
      </p:sp>
      <p:sp>
        <p:nvSpPr>
          <p:cNvPr id="48" name="Content Placeholder 6">
            <a:extLst>
              <a:ext uri="{FF2B5EF4-FFF2-40B4-BE49-F238E27FC236}">
                <a16:creationId xmlns:a16="http://schemas.microsoft.com/office/drawing/2014/main" id="{B0487BCA-58DD-3B49-8997-0C4F9FF4B9AD}"/>
              </a:ext>
            </a:extLst>
          </p:cNvPr>
          <p:cNvSpPr txBox="1">
            <a:spLocks/>
          </p:cNvSpPr>
          <p:nvPr/>
        </p:nvSpPr>
        <p:spPr>
          <a:xfrm>
            <a:off x="8776815" y="4299887"/>
            <a:ext cx="1749358" cy="521702"/>
          </a:xfrm>
          <a:prstGeom prst="rect">
            <a:avLst/>
          </a:prstGeom>
        </p:spPr>
        <p:txBody>
          <a:bodyPr vert="horz" lIns="91440" tIns="45720" rIns="91440" bIns="45720" rtlCol="0" anchor="ctr" anchorCtr="0">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lvl="1" indent="0" algn="r" rtl="1">
              <a:spcBef>
                <a:spcPts val="0"/>
              </a:spcBef>
              <a:buSzPct val="100000"/>
              <a:buFont typeface="Wingdings 2" panose="05020102010507070707" pitchFamily="18" charset="2"/>
              <a:buNone/>
              <a:defRPr/>
            </a:pPr>
            <a:r>
              <a:rPr lang="ar-001" sz="1800" b="1" dirty="0">
                <a:solidFill>
                  <a:srgbClr val="19193B"/>
                </a:solidFill>
                <a:latin typeface="Calibri" panose="020F0502020204030204" pitchFamily="34" charset="0"/>
                <a:cs typeface="Calibri" panose="020F0502020204030204" pitchFamily="34" charset="0"/>
              </a:rPr>
              <a:t>6</a:t>
            </a:r>
            <a:r>
              <a:rPr lang="ar-SA" sz="1800" b="1" dirty="0">
                <a:solidFill>
                  <a:srgbClr val="19193B"/>
                </a:solidFill>
                <a:latin typeface="Calibri" panose="020F0502020204030204" pitchFamily="34" charset="0"/>
                <a:cs typeface="Calibri" panose="020F0502020204030204" pitchFamily="34" charset="0"/>
              </a:rPr>
              <a:t> </a:t>
            </a:r>
            <a:r>
              <a:rPr lang="ar-EG" sz="1800" b="1" dirty="0">
                <a:solidFill>
                  <a:srgbClr val="19193B"/>
                </a:solidFill>
                <a:latin typeface="Calibri" panose="020F0502020204030204" pitchFamily="34" charset="0"/>
                <a:cs typeface="Calibri" panose="020F0502020204030204" pitchFamily="34" charset="0"/>
              </a:rPr>
              <a:t>ال</a:t>
            </a:r>
            <a:r>
              <a:rPr lang="ar-SA" sz="1800" b="1" dirty="0">
                <a:solidFill>
                  <a:srgbClr val="19193B"/>
                </a:solidFill>
                <a:latin typeface="Calibri" panose="020F0502020204030204" pitchFamily="34" charset="0"/>
                <a:cs typeface="Calibri" panose="020F0502020204030204" pitchFamily="34" charset="0"/>
              </a:rPr>
              <a:t>مراجعة</a:t>
            </a:r>
            <a:endParaRPr lang="ar-001" dirty="0">
              <a:solidFill>
                <a:srgbClr val="19193B"/>
              </a:solidFill>
              <a:latin typeface="Calibri" panose="020F0502020204030204" pitchFamily="34" charset="0"/>
              <a:cs typeface="Calibri" panose="020F0502020204030204" pitchFamily="34" charset="0"/>
            </a:endParaRPr>
          </a:p>
        </p:txBody>
      </p:sp>
      <p:sp>
        <p:nvSpPr>
          <p:cNvPr id="42" name="Title 1">
            <a:extLst>
              <a:ext uri="{FF2B5EF4-FFF2-40B4-BE49-F238E27FC236}">
                <a16:creationId xmlns:a16="http://schemas.microsoft.com/office/drawing/2014/main" id="{61FF1BCC-1E86-D146-971B-A8745543B1CD}"/>
              </a:ext>
            </a:extLst>
          </p:cNvPr>
          <p:cNvSpPr txBox="1">
            <a:spLocks/>
          </p:cNvSpPr>
          <p:nvPr/>
        </p:nvSpPr>
        <p:spPr>
          <a:xfrm>
            <a:off x="10467635" y="635903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rgbClr val="19193B"/>
                </a:solidFill>
                <a:latin typeface="Calibri" panose="020F0502020204030204" pitchFamily="34" charset="0"/>
                <a:cs typeface="Calibri" panose="020F0502020204030204" pitchFamily="34" charset="0"/>
              </a:rPr>
              <a:t>الوحدة الثانية</a:t>
            </a:r>
            <a:endParaRPr lang="ar-001" sz="1400" b="1" cap="none" dirty="0">
              <a:solidFill>
                <a:srgbClr val="19193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492273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24B2F81-CA15-974E-8A05-2837443DC5FB}"/>
              </a:ext>
            </a:extLst>
          </p:cNvPr>
          <p:cNvSpPr/>
          <p:nvPr/>
        </p:nvSpPr>
        <p:spPr>
          <a:xfrm>
            <a:off x="0" y="0"/>
            <a:ext cx="12192000" cy="6858000"/>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055DA993-1BF0-0E4C-A6B6-976E877434AD}"/>
              </a:ext>
            </a:extLst>
          </p:cNvPr>
          <p:cNvSpPr>
            <a:spLocks/>
          </p:cNvSpPr>
          <p:nvPr/>
        </p:nvSpPr>
        <p:spPr>
          <a:xfrm>
            <a:off x="-6724" y="417638"/>
            <a:ext cx="11749624" cy="1189298"/>
          </a:xfrm>
          <a:prstGeom prst="rect">
            <a:avLst/>
          </a:prstGeom>
          <a:solidFill>
            <a:schemeClr val="bg1"/>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 name="Title 3">
            <a:extLst>
              <a:ext uri="{FF2B5EF4-FFF2-40B4-BE49-F238E27FC236}">
                <a16:creationId xmlns:a16="http://schemas.microsoft.com/office/drawing/2014/main" id="{9DC384EC-C1EA-3D45-843C-9487F81C4BC2}"/>
              </a:ext>
            </a:extLst>
          </p:cNvPr>
          <p:cNvSpPr txBox="1">
            <a:spLocks/>
          </p:cNvSpPr>
          <p:nvPr/>
        </p:nvSpPr>
        <p:spPr>
          <a:xfrm>
            <a:off x="546467" y="697422"/>
            <a:ext cx="11029616" cy="542794"/>
          </a:xfrm>
          <a:prstGeom prst="rect">
            <a:avLst/>
          </a:prstGeom>
        </p:spPr>
        <p:txBody>
          <a:bodyPr/>
          <a:lstStyle>
            <a:lvl1pPr algn="l" defTabSz="457200" rtl="0" eaLnBrk="1" latinLnBrk="0" hangingPunct="1">
              <a:spcBef>
                <a:spcPct val="0"/>
              </a:spcBef>
              <a:buNone/>
              <a:defRPr sz="3600" b="0" i="0" kern="1200" cap="all">
                <a:solidFill>
                  <a:schemeClr val="bg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3200" b="1" dirty="0">
                <a:solidFill>
                  <a:schemeClr val="tx1"/>
                </a:solidFill>
                <a:latin typeface="Calibri" panose="020F0502020204030204" pitchFamily="34" charset="0"/>
                <a:cs typeface="Calibri" panose="020F0502020204030204" pitchFamily="34" charset="0"/>
              </a:rPr>
              <a:t>النشاط الأول</a:t>
            </a:r>
            <a:r>
              <a:rPr lang="ar-001" sz="3200" b="1" dirty="0">
                <a:solidFill>
                  <a:schemeClr val="tx1"/>
                </a:solidFill>
                <a:latin typeface="Calibri" panose="020F0502020204030204" pitchFamily="34" charset="0"/>
                <a:cs typeface="Calibri" panose="020F0502020204030204" pitchFamily="34" charset="0"/>
              </a:rPr>
              <a:t>:</a:t>
            </a:r>
            <a:r>
              <a:rPr lang="ar-EG" sz="3200" dirty="0">
                <a:solidFill>
                  <a:schemeClr val="tx1"/>
                </a:solidFill>
                <a:latin typeface="Calibri" panose="020F0502020204030204" pitchFamily="34" charset="0"/>
                <a:cs typeface="Calibri" panose="020F0502020204030204" pitchFamily="34" charset="0"/>
              </a:rPr>
              <a:t> تعارف</a:t>
            </a:r>
            <a:endParaRPr lang="ar-SA" sz="3200" dirty="0">
              <a:solidFill>
                <a:schemeClr val="tx1"/>
              </a:solidFill>
              <a:latin typeface="Calibri" panose="020F0502020204030204" pitchFamily="34" charset="0"/>
              <a:cs typeface="Calibri" panose="020F0502020204030204" pitchFamily="34" charset="0"/>
            </a:endParaRPr>
          </a:p>
        </p:txBody>
      </p:sp>
      <p:sp>
        <p:nvSpPr>
          <p:cNvPr id="6" name="Content Placeholder 2">
            <a:extLst>
              <a:ext uri="{FF2B5EF4-FFF2-40B4-BE49-F238E27FC236}">
                <a16:creationId xmlns:a16="http://schemas.microsoft.com/office/drawing/2014/main" id="{09452B4B-0E54-1241-9260-ECAE4969FB0B}"/>
              </a:ext>
            </a:extLst>
          </p:cNvPr>
          <p:cNvSpPr txBox="1">
            <a:spLocks/>
          </p:cNvSpPr>
          <p:nvPr/>
        </p:nvSpPr>
        <p:spPr>
          <a:xfrm>
            <a:off x="607359" y="2224452"/>
            <a:ext cx="10790743" cy="4325204"/>
          </a:xfrm>
          <a:prstGeom prst="rect">
            <a:avLst/>
          </a:prstGeom>
        </p:spPr>
        <p:txBody>
          <a:bodyP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Font typeface="Wingdings 2" panose="05020102010507070707" pitchFamily="18" charset="2"/>
              <a:buNone/>
            </a:pPr>
            <a:r>
              <a:rPr lang="ar-SA" sz="3200" b="1" dirty="0">
                <a:solidFill>
                  <a:schemeClr val="bg1"/>
                </a:solidFill>
                <a:latin typeface="Calibri" panose="020F0502020204030204" pitchFamily="34" charset="0"/>
                <a:cs typeface="Calibri" panose="020F0502020204030204" pitchFamily="34" charset="0"/>
              </a:rPr>
              <a:t>السيرة الذاتية للمجموعة</a:t>
            </a:r>
          </a:p>
          <a:p>
            <a:pPr marL="342900" indent="-342900" algn="r" rtl="1">
              <a:buClr>
                <a:schemeClr val="bg1"/>
              </a:buClr>
              <a:buFont typeface="+mj-lt"/>
              <a:buAutoNum type="arabicPeriod"/>
            </a:pPr>
            <a:r>
              <a:rPr lang="ar-EG" sz="2800" dirty="0">
                <a:solidFill>
                  <a:schemeClr val="bg1"/>
                </a:solidFill>
                <a:latin typeface="Calibri" panose="020F0502020204030204" pitchFamily="34" charset="0"/>
                <a:cs typeface="Calibri" panose="020F0502020204030204" pitchFamily="34" charset="0"/>
              </a:rPr>
              <a:t>ف</a:t>
            </a:r>
            <a:r>
              <a:rPr lang="ar-SA" sz="2800" dirty="0">
                <a:solidFill>
                  <a:schemeClr val="bg1"/>
                </a:solidFill>
                <a:latin typeface="Calibri" panose="020F0502020204030204" pitchFamily="34" charset="0"/>
                <a:cs typeface="Calibri" panose="020F0502020204030204" pitchFamily="34" charset="0"/>
              </a:rPr>
              <a:t>ي مجموعاتكم</a:t>
            </a:r>
            <a:r>
              <a:rPr lang="ar-EG" sz="2800" dirty="0">
                <a:solidFill>
                  <a:schemeClr val="bg1"/>
                </a:solidFill>
                <a:latin typeface="Calibri" panose="020F0502020204030204" pitchFamily="34" charset="0"/>
                <a:cs typeface="Calibri" panose="020F0502020204030204" pitchFamily="34" charset="0"/>
              </a:rPr>
              <a:t>،</a:t>
            </a:r>
            <a:r>
              <a:rPr lang="ar-SA" sz="2800" dirty="0">
                <a:solidFill>
                  <a:schemeClr val="bg1"/>
                </a:solidFill>
                <a:latin typeface="Calibri" panose="020F0502020204030204" pitchFamily="34" charset="0"/>
                <a:cs typeface="Calibri" panose="020F0502020204030204" pitchFamily="34" charset="0"/>
              </a:rPr>
              <a:t> ناقشوا انتماءاتكم، أو</a:t>
            </a:r>
            <a:r>
              <a:rPr lang="ar-EG" sz="2800" dirty="0">
                <a:solidFill>
                  <a:schemeClr val="bg1"/>
                </a:solidFill>
                <a:latin typeface="Calibri" panose="020F0502020204030204" pitchFamily="34" charset="0"/>
                <a:cs typeface="Calibri" panose="020F0502020204030204" pitchFamily="34" charset="0"/>
              </a:rPr>
              <a:t> سنوات</a:t>
            </a:r>
            <a:r>
              <a:rPr lang="ar-SA" sz="2800" dirty="0">
                <a:solidFill>
                  <a:schemeClr val="bg1"/>
                </a:solidFill>
                <a:latin typeface="Calibri" panose="020F0502020204030204" pitchFamily="34" charset="0"/>
                <a:cs typeface="Calibri" panose="020F0502020204030204" pitchFamily="34" charset="0"/>
              </a:rPr>
              <a:t> خبرتكم</a:t>
            </a:r>
            <a:r>
              <a:rPr lang="ar-EG" sz="2800" dirty="0">
                <a:solidFill>
                  <a:schemeClr val="bg1"/>
                </a:solidFill>
                <a:latin typeface="Calibri" panose="020F0502020204030204" pitchFamily="34" charset="0"/>
                <a:cs typeface="Calibri" panose="020F0502020204030204" pitchFamily="34" charset="0"/>
              </a:rPr>
              <a:t> الميدانية</a:t>
            </a:r>
            <a:r>
              <a:rPr lang="ar-SA" sz="2800" dirty="0">
                <a:solidFill>
                  <a:schemeClr val="bg1"/>
                </a:solidFill>
                <a:latin typeface="Calibri" panose="020F0502020204030204" pitchFamily="34" charset="0"/>
                <a:cs typeface="Calibri" panose="020F0502020204030204" pitchFamily="34" charset="0"/>
              </a:rPr>
              <a:t>، أو الخصائص الأخرى التي تريدون إبرازها في السيرة الذاتية لمجموعتك</a:t>
            </a:r>
            <a:r>
              <a:rPr lang="ar-EG" sz="2800" dirty="0">
                <a:solidFill>
                  <a:schemeClr val="bg1"/>
                </a:solidFill>
                <a:latin typeface="Calibri" panose="020F0502020204030204" pitchFamily="34" charset="0"/>
                <a:cs typeface="Calibri" panose="020F0502020204030204" pitchFamily="34" charset="0"/>
              </a:rPr>
              <a:t>م.</a:t>
            </a:r>
            <a:endParaRPr lang="ar-001" sz="2800" dirty="0">
              <a:solidFill>
                <a:schemeClr val="bg1"/>
              </a:solidFill>
              <a:latin typeface="Calibri" panose="020F0502020204030204" pitchFamily="34" charset="0"/>
              <a:cs typeface="Calibri" panose="020F0502020204030204" pitchFamily="34" charset="0"/>
            </a:endParaRPr>
          </a:p>
          <a:p>
            <a:pPr marL="342900" indent="-342900" algn="r" rtl="1">
              <a:buClr>
                <a:schemeClr val="bg1"/>
              </a:buClr>
              <a:buFont typeface="+mj-lt"/>
              <a:buAutoNum type="arabicPeriod"/>
            </a:pPr>
            <a:r>
              <a:rPr lang="ar-SA" sz="2800" dirty="0">
                <a:solidFill>
                  <a:schemeClr val="bg1"/>
                </a:solidFill>
                <a:latin typeface="Calibri" panose="020F0502020204030204" pitchFamily="34" charset="0"/>
                <a:cs typeface="Calibri" panose="020F0502020204030204" pitchFamily="34" charset="0"/>
              </a:rPr>
              <a:t>حدد</a:t>
            </a:r>
            <a:r>
              <a:rPr lang="ar-EG" sz="2800" dirty="0">
                <a:solidFill>
                  <a:schemeClr val="bg1"/>
                </a:solidFill>
                <a:latin typeface="Calibri" panose="020F0502020204030204" pitchFamily="34" charset="0"/>
                <a:cs typeface="Calibri" panose="020F0502020204030204" pitchFamily="34" charset="0"/>
              </a:rPr>
              <a:t>وا</a:t>
            </a:r>
            <a:r>
              <a:rPr lang="ar-SA" sz="2800" dirty="0">
                <a:solidFill>
                  <a:schemeClr val="bg1"/>
                </a:solidFill>
                <a:latin typeface="Calibri" panose="020F0502020204030204" pitchFamily="34" charset="0"/>
                <a:cs typeface="Calibri" panose="020F0502020204030204" pitchFamily="34" charset="0"/>
              </a:rPr>
              <a:t> ثلاثة أمور تضيفها مجموعتك</a:t>
            </a:r>
            <a:r>
              <a:rPr lang="ar-EG" sz="2800" dirty="0">
                <a:solidFill>
                  <a:schemeClr val="bg1"/>
                </a:solidFill>
                <a:latin typeface="Calibri" panose="020F0502020204030204" pitchFamily="34" charset="0"/>
                <a:cs typeface="Calibri" panose="020F0502020204030204" pitchFamily="34" charset="0"/>
              </a:rPr>
              <a:t>م</a:t>
            </a:r>
            <a:r>
              <a:rPr lang="ar-SA" sz="2800" dirty="0">
                <a:solidFill>
                  <a:schemeClr val="bg1"/>
                </a:solidFill>
                <a:latin typeface="Calibri" panose="020F0502020204030204" pitchFamily="34" charset="0"/>
                <a:cs typeface="Calibri" panose="020F0502020204030204" pitchFamily="34" charset="0"/>
              </a:rPr>
              <a:t> إلى هذا التدريب وثلاثة أمور تريد</a:t>
            </a:r>
            <a:r>
              <a:rPr lang="ar-EG" sz="2800" dirty="0">
                <a:solidFill>
                  <a:schemeClr val="bg1"/>
                </a:solidFill>
                <a:latin typeface="Calibri" panose="020F0502020204030204" pitchFamily="34" charset="0"/>
                <a:cs typeface="Calibri" panose="020F0502020204030204" pitchFamily="34" charset="0"/>
              </a:rPr>
              <a:t>ون</a:t>
            </a:r>
            <a:r>
              <a:rPr lang="ar-SA" sz="2800" dirty="0">
                <a:solidFill>
                  <a:schemeClr val="bg1"/>
                </a:solidFill>
                <a:latin typeface="Calibri" panose="020F0502020204030204" pitchFamily="34" charset="0"/>
                <a:cs typeface="Calibri" panose="020F0502020204030204" pitchFamily="34" charset="0"/>
              </a:rPr>
              <a:t> تعلّمها من التدريب</a:t>
            </a:r>
            <a:r>
              <a:rPr lang="ar-001" sz="2800" dirty="0">
                <a:solidFill>
                  <a:schemeClr val="bg1"/>
                </a:solidFill>
                <a:latin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3174525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7144E56C-86B8-674C-8A51-09E1CA688056}"/>
              </a:ext>
            </a:extLst>
          </p:cNvPr>
          <p:cNvCxnSpPr>
            <a:cxnSpLocks/>
          </p:cNvCxnSpPr>
          <p:nvPr/>
        </p:nvCxnSpPr>
        <p:spPr>
          <a:xfrm>
            <a:off x="1125944" y="2955851"/>
            <a:ext cx="0" cy="3902149"/>
          </a:xfrm>
          <a:prstGeom prst="line">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33795" name="Content Placeholder 8"/>
          <p:cNvSpPr>
            <a:spLocks noGrp="1"/>
          </p:cNvSpPr>
          <p:nvPr>
            <p:ph idx="1"/>
          </p:nvPr>
        </p:nvSpPr>
        <p:spPr>
          <a:xfrm>
            <a:off x="870975" y="2191539"/>
            <a:ext cx="10380600" cy="2143394"/>
          </a:xfrm>
        </p:spPr>
        <p:txBody>
          <a:bodyPr anchor="t" anchorCtr="0">
            <a:normAutofit/>
          </a:bodyPr>
          <a:lstStyle/>
          <a:p>
            <a:pPr marL="342900" lvl="1" indent="-342900" algn="r" rtl="1">
              <a:spcBef>
                <a:spcPts val="1200"/>
              </a:spcBef>
              <a:buSzPct val="100000"/>
            </a:pPr>
            <a:r>
              <a:rPr lang="ar-SA" sz="2400" dirty="0">
                <a:latin typeface="Calibri" panose="020F0502020204030204" pitchFamily="34" charset="0"/>
                <a:cs typeface="Calibri" panose="020F0502020204030204" pitchFamily="34" charset="0"/>
              </a:rPr>
              <a:t>الاسم </a:t>
            </a:r>
            <a:r>
              <a:rPr lang="ar-EG" sz="2400" dirty="0">
                <a:latin typeface="Calibri" panose="020F0502020204030204" pitchFamily="34" charset="0"/>
                <a:cs typeface="Calibri" panose="020F0502020204030204" pitchFamily="34" charset="0"/>
              </a:rPr>
              <a:t>والوظيفة</a:t>
            </a:r>
            <a:r>
              <a:rPr lang="ar-SA" sz="2400" dirty="0">
                <a:latin typeface="Calibri" panose="020F0502020204030204" pitchFamily="34" charset="0"/>
                <a:cs typeface="Calibri" panose="020F0502020204030204" pitchFamily="34" charset="0"/>
              </a:rPr>
              <a:t> والم</a:t>
            </a:r>
            <a:r>
              <a:rPr lang="ar-EG" sz="2400" dirty="0">
                <a:latin typeface="Calibri" panose="020F0502020204030204" pitchFamily="34" charset="0"/>
                <a:cs typeface="Calibri" panose="020F0502020204030204" pitchFamily="34" charset="0"/>
              </a:rPr>
              <a:t>نظم</a:t>
            </a:r>
            <a:r>
              <a:rPr lang="ar-SA" sz="2400" dirty="0">
                <a:latin typeface="Calibri" panose="020F0502020204030204" pitchFamily="34" charset="0"/>
                <a:cs typeface="Calibri" panose="020F0502020204030204" pitchFamily="34" charset="0"/>
              </a:rPr>
              <a:t>ة</a:t>
            </a:r>
          </a:p>
          <a:p>
            <a:pPr marL="342900" lvl="1" indent="-342900" algn="r" rtl="1">
              <a:lnSpc>
                <a:spcPct val="150000"/>
              </a:lnSpc>
              <a:spcBef>
                <a:spcPts val="1200"/>
              </a:spcBef>
              <a:buSzPct val="100000"/>
            </a:pPr>
            <a:r>
              <a:rPr lang="ar-001" sz="2400" dirty="0">
                <a:latin typeface="Calibri" panose="020F0502020204030204" pitchFamily="34" charset="0"/>
                <a:cs typeface="Calibri" panose="020F0502020204030204" pitchFamily="34" charset="0"/>
              </a:rPr>
              <a:t>"</a:t>
            </a:r>
            <a:r>
              <a:rPr lang="ar-EG" sz="2400" dirty="0">
                <a:latin typeface="Calibri" panose="020F0502020204030204" pitchFamily="34" charset="0"/>
                <a:cs typeface="Calibri" panose="020F0502020204030204" pitchFamily="34" charset="0"/>
              </a:rPr>
              <a:t>أنا </a:t>
            </a:r>
            <a:r>
              <a:rPr lang="ar-SA" sz="2400" dirty="0">
                <a:latin typeface="Calibri" panose="020F0502020204030204" pitchFamily="34" charset="0"/>
                <a:cs typeface="Calibri" panose="020F0502020204030204" pitchFamily="34" charset="0"/>
              </a:rPr>
              <a:t>اسمي </a:t>
            </a:r>
            <a:r>
              <a:rPr lang="en-US" sz="2400" dirty="0">
                <a:latin typeface="Calibri" panose="020F0502020204030204" pitchFamily="34" charset="0"/>
                <a:cs typeface="Calibri" panose="020F0502020204030204" pitchFamily="34" charset="0"/>
              </a:rPr>
              <a:t>		</a:t>
            </a:r>
            <a:r>
              <a:rPr lang="ar-EG" sz="2400" dirty="0">
                <a:latin typeface="Calibri" panose="020F0502020204030204" pitchFamily="34" charset="0"/>
                <a:cs typeface="Calibri" panose="020F0502020204030204" pitchFamily="34" charset="0"/>
              </a:rPr>
              <a:t>  </a:t>
            </a:r>
            <a:r>
              <a:rPr lang="ar-SA" sz="2400" dirty="0">
                <a:latin typeface="Calibri" panose="020F0502020204030204" pitchFamily="34" charset="0"/>
                <a:cs typeface="Calibri" panose="020F0502020204030204" pitchFamily="34" charset="0"/>
              </a:rPr>
              <a:t>وأنا أعمل </a:t>
            </a:r>
            <a:r>
              <a:rPr lang="ar-EG" sz="2400" dirty="0">
                <a:latin typeface="Calibri" panose="020F0502020204030204" pitchFamily="34" charset="0"/>
                <a:cs typeface="Calibri" panose="020F0502020204030204" pitchFamily="34" charset="0"/>
              </a:rPr>
              <a:t>في </a:t>
            </a:r>
            <a:r>
              <a:rPr lang="en-US" sz="2400" dirty="0">
                <a:latin typeface="Calibri" panose="020F0502020204030204" pitchFamily="34" charset="0"/>
                <a:cs typeface="Calibri" panose="020F0502020204030204" pitchFamily="34" charset="0"/>
              </a:rPr>
              <a:t>		</a:t>
            </a:r>
            <a:r>
              <a:rPr lang="ar-SA" sz="2400" dirty="0">
                <a:latin typeface="Calibri" panose="020F0502020204030204" pitchFamily="34" charset="0"/>
                <a:cs typeface="Calibri" panose="020F0502020204030204" pitchFamily="34" charset="0"/>
              </a:rPr>
              <a:t> </a:t>
            </a:r>
            <a:r>
              <a:rPr lang="en-US" sz="2400" dirty="0">
                <a:latin typeface="Calibri" panose="020F0502020204030204" pitchFamily="34" charset="0"/>
                <a:cs typeface="Calibri" panose="020F0502020204030204" pitchFamily="34" charset="0"/>
              </a:rPr>
              <a:t>	</a:t>
            </a:r>
            <a:r>
              <a:rPr lang="ar-EG" sz="2400" dirty="0">
                <a:latin typeface="Calibri" panose="020F0502020204030204" pitchFamily="34" charset="0"/>
                <a:cs typeface="Calibri" panose="020F0502020204030204" pitchFamily="34" charset="0"/>
              </a:rPr>
              <a:t> ووظيفتي هي </a:t>
            </a:r>
            <a:br>
              <a:rPr lang="en-GB" dirty="0">
                <a:latin typeface="Calibri" panose="020F0502020204030204" pitchFamily="34" charset="0"/>
                <a:cs typeface="Calibri" panose="020F0502020204030204" pitchFamily="34" charset="0"/>
              </a:rPr>
            </a:br>
            <a:r>
              <a:rPr lang="ar-SA" sz="2400" dirty="0">
                <a:latin typeface="Calibri" panose="020F0502020204030204" pitchFamily="34" charset="0"/>
                <a:cs typeface="Calibri" panose="020F0502020204030204" pitchFamily="34" charset="0"/>
              </a:rPr>
              <a:t>كيف يمكنني مساعدتك؟</a:t>
            </a:r>
            <a:r>
              <a:rPr lang="ar-001" sz="2400" dirty="0">
                <a:latin typeface="Calibri" panose="020F0502020204030204" pitchFamily="34" charset="0"/>
                <a:cs typeface="Calibri" panose="020F0502020204030204" pitchFamily="34" charset="0"/>
              </a:rPr>
              <a:t>"</a:t>
            </a:r>
          </a:p>
        </p:txBody>
      </p:sp>
      <p:sp>
        <p:nvSpPr>
          <p:cNvPr id="6" name="Title 5">
            <a:extLst>
              <a:ext uri="{FF2B5EF4-FFF2-40B4-BE49-F238E27FC236}">
                <a16:creationId xmlns:a16="http://schemas.microsoft.com/office/drawing/2014/main" id="{5D928150-5352-4E42-94B0-8875D471444F}"/>
              </a:ext>
            </a:extLst>
          </p:cNvPr>
          <p:cNvSpPr>
            <a:spLocks noGrp="1"/>
          </p:cNvSpPr>
          <p:nvPr>
            <p:ph type="title"/>
          </p:nvPr>
        </p:nvSpPr>
        <p:spPr/>
        <p:txBody>
          <a:bodyPr>
            <a:normAutofit/>
          </a:bodyPr>
          <a:lstStyle/>
          <a:p>
            <a:pPr algn="r" rtl="1"/>
            <a:r>
              <a:rPr lang="ar-SA" sz="1800" b="1" spc="20" dirty="0">
                <a:solidFill>
                  <a:schemeClr val="tx1"/>
                </a:solidFill>
                <a:latin typeface="Calibri" panose="020F0502020204030204" pitchFamily="34" charset="0"/>
                <a:cs typeface="Calibri" panose="020F0502020204030204" pitchFamily="34" charset="0"/>
              </a:rPr>
              <a:t>الخطوة الأولى</a:t>
            </a:r>
            <a:br>
              <a:rPr dirty="0">
                <a:latin typeface="Calibri" panose="020F0502020204030204" pitchFamily="34" charset="0"/>
                <a:cs typeface="Calibri" panose="020F0502020204030204" pitchFamily="34" charset="0"/>
              </a:rPr>
            </a:br>
            <a:r>
              <a:rPr lang="ar-EG" sz="3200" dirty="0">
                <a:latin typeface="Calibri" panose="020F0502020204030204" pitchFamily="34" charset="0"/>
                <a:cs typeface="Calibri" panose="020F0502020204030204" pitchFamily="34" charset="0"/>
              </a:rPr>
              <a:t>التعارف</a:t>
            </a:r>
            <a:endParaRPr lang="ar-SA" sz="3200" dirty="0">
              <a:latin typeface="Calibri" panose="020F0502020204030204" pitchFamily="34" charset="0"/>
              <a:cs typeface="Calibri" panose="020F0502020204030204" pitchFamily="34" charset="0"/>
            </a:endParaRPr>
          </a:p>
        </p:txBody>
      </p:sp>
      <p:sp>
        <p:nvSpPr>
          <p:cNvPr id="13" name="Oval 12">
            <a:extLst>
              <a:ext uri="{FF2B5EF4-FFF2-40B4-BE49-F238E27FC236}">
                <a16:creationId xmlns:a16="http://schemas.microsoft.com/office/drawing/2014/main" id="{DDE2FF23-D323-264B-86CA-6ABA9EFBFA88}"/>
              </a:ext>
            </a:extLst>
          </p:cNvPr>
          <p:cNvSpPr/>
          <p:nvPr/>
        </p:nvSpPr>
        <p:spPr>
          <a:xfrm>
            <a:off x="498983" y="2075596"/>
            <a:ext cx="1202227" cy="1202227"/>
          </a:xfrm>
          <a:prstGeom prst="ellipse">
            <a:avLst/>
          </a:prstGeom>
          <a:solidFill>
            <a:schemeClr val="bg1"/>
          </a:solidFill>
          <a:ln w="127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cxnSp>
        <p:nvCxnSpPr>
          <p:cNvPr id="15" name="Straight Connector 14">
            <a:extLst>
              <a:ext uri="{FF2B5EF4-FFF2-40B4-BE49-F238E27FC236}">
                <a16:creationId xmlns:a16="http://schemas.microsoft.com/office/drawing/2014/main" id="{2F3208BA-A7B7-8A4E-8A0D-F0059CC8BF33}"/>
              </a:ext>
            </a:extLst>
          </p:cNvPr>
          <p:cNvCxnSpPr>
            <a:cxnSpLocks/>
          </p:cNvCxnSpPr>
          <p:nvPr/>
        </p:nvCxnSpPr>
        <p:spPr>
          <a:xfrm flipH="1">
            <a:off x="3568156" y="3167742"/>
            <a:ext cx="1027361" cy="0"/>
          </a:xfrm>
          <a:prstGeom prst="line">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12905C0E-76A9-ED44-A544-0899A515BA50}"/>
              </a:ext>
            </a:extLst>
          </p:cNvPr>
          <p:cNvCxnSpPr>
            <a:cxnSpLocks/>
          </p:cNvCxnSpPr>
          <p:nvPr/>
        </p:nvCxnSpPr>
        <p:spPr>
          <a:xfrm flipH="1">
            <a:off x="6230754" y="3167742"/>
            <a:ext cx="1027361" cy="0"/>
          </a:xfrm>
          <a:prstGeom prst="line">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B39AE0F-3006-AC4B-AD62-2CDF1E1B497F}"/>
              </a:ext>
            </a:extLst>
          </p:cNvPr>
          <p:cNvCxnSpPr>
            <a:cxnSpLocks/>
          </p:cNvCxnSpPr>
          <p:nvPr/>
        </p:nvCxnSpPr>
        <p:spPr>
          <a:xfrm flipH="1">
            <a:off x="8807782" y="3202123"/>
            <a:ext cx="1027361" cy="0"/>
          </a:xfrm>
          <a:prstGeom prst="line">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cxnSp>
      <p:pic>
        <p:nvPicPr>
          <p:cNvPr id="3" name="Graphic 2" descr="Chat with solid fill">
            <a:extLst>
              <a:ext uri="{FF2B5EF4-FFF2-40B4-BE49-F238E27FC236}">
                <a16:creationId xmlns:a16="http://schemas.microsoft.com/office/drawing/2014/main" id="{ADBD1BA1-66BF-3F4A-B94A-6A2DFE7B0B5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74916" y="2275114"/>
            <a:ext cx="892628" cy="892628"/>
          </a:xfrm>
          <a:prstGeom prst="rect">
            <a:avLst/>
          </a:prstGeom>
        </p:spPr>
      </p:pic>
      <p:sp>
        <p:nvSpPr>
          <p:cNvPr id="12" name="Title 1">
            <a:extLst>
              <a:ext uri="{FF2B5EF4-FFF2-40B4-BE49-F238E27FC236}">
                <a16:creationId xmlns:a16="http://schemas.microsoft.com/office/drawing/2014/main" id="{31E297BC-638D-E640-A682-F8DAD4648046}"/>
              </a:ext>
            </a:extLst>
          </p:cNvPr>
          <p:cNvSpPr txBox="1">
            <a:spLocks/>
          </p:cNvSpPr>
          <p:nvPr/>
        </p:nvSpPr>
        <p:spPr>
          <a:xfrm>
            <a:off x="10311865" y="6335705"/>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rgbClr val="19193B"/>
                </a:solidFill>
                <a:latin typeface="Calibri" panose="020F0502020204030204" pitchFamily="34" charset="0"/>
                <a:cs typeface="Calibri" panose="020F0502020204030204" pitchFamily="34" charset="0"/>
              </a:rPr>
              <a:t>الوحدة الثانية</a:t>
            </a:r>
            <a:endParaRPr lang="ar-001" sz="1400" b="1" cap="none" dirty="0">
              <a:solidFill>
                <a:srgbClr val="19193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107058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F60062B6-142F-F04E-B372-1550C3780AF1}"/>
              </a:ext>
            </a:extLst>
          </p:cNvPr>
          <p:cNvCxnSpPr>
            <a:cxnSpLocks/>
          </p:cNvCxnSpPr>
          <p:nvPr/>
        </p:nvCxnSpPr>
        <p:spPr>
          <a:xfrm>
            <a:off x="1125944" y="0"/>
            <a:ext cx="0" cy="6858000"/>
          </a:xfrm>
          <a:prstGeom prst="line">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5D928150-5352-4E42-94B0-8875D471444F}"/>
              </a:ext>
            </a:extLst>
          </p:cNvPr>
          <p:cNvSpPr>
            <a:spLocks noGrp="1"/>
          </p:cNvSpPr>
          <p:nvPr>
            <p:ph type="title"/>
          </p:nvPr>
        </p:nvSpPr>
        <p:spPr/>
        <p:txBody>
          <a:bodyPr>
            <a:normAutofit/>
          </a:bodyPr>
          <a:lstStyle/>
          <a:p>
            <a:pPr algn="r" rtl="1"/>
            <a:r>
              <a:rPr lang="ar-SA" sz="1800" b="1" spc="20" dirty="0">
                <a:solidFill>
                  <a:schemeClr val="tx1"/>
                </a:solidFill>
                <a:latin typeface="Calibri" panose="020F0502020204030204" pitchFamily="34" charset="0"/>
                <a:cs typeface="Calibri" panose="020F0502020204030204" pitchFamily="34" charset="0"/>
              </a:rPr>
              <a:t>الخطوة الثانية</a:t>
            </a:r>
            <a:br>
              <a:rPr dirty="0">
                <a:latin typeface="Calibri" panose="020F0502020204030204" pitchFamily="34" charset="0"/>
                <a:cs typeface="Calibri" panose="020F0502020204030204" pitchFamily="34" charset="0"/>
              </a:rPr>
            </a:br>
            <a:r>
              <a:rPr lang="ar-SA" sz="3200" dirty="0">
                <a:latin typeface="Calibri" panose="020F0502020204030204" pitchFamily="34" charset="0"/>
                <a:cs typeface="Calibri" panose="020F0502020204030204" pitchFamily="34" charset="0"/>
              </a:rPr>
              <a:t>التحقق من السلامة</a:t>
            </a:r>
            <a:r>
              <a:rPr lang="ar-EG" sz="3200" dirty="0">
                <a:latin typeface="Calibri" panose="020F0502020204030204" pitchFamily="34" charset="0"/>
                <a:cs typeface="Calibri" panose="020F0502020204030204" pitchFamily="34" charset="0"/>
              </a:rPr>
              <a:t>:</a:t>
            </a:r>
            <a:endParaRPr lang="ar-SA" sz="3200" dirty="0">
              <a:latin typeface="Calibri" panose="020F0502020204030204" pitchFamily="34" charset="0"/>
              <a:cs typeface="Calibri" panose="020F0502020204030204" pitchFamily="34" charset="0"/>
            </a:endParaRPr>
          </a:p>
        </p:txBody>
      </p:sp>
      <p:sp>
        <p:nvSpPr>
          <p:cNvPr id="13" name="Oval 12">
            <a:extLst>
              <a:ext uri="{FF2B5EF4-FFF2-40B4-BE49-F238E27FC236}">
                <a16:creationId xmlns:a16="http://schemas.microsoft.com/office/drawing/2014/main" id="{DDE2FF23-D323-264B-86CA-6ABA9EFBFA88}"/>
              </a:ext>
            </a:extLst>
          </p:cNvPr>
          <p:cNvSpPr/>
          <p:nvPr/>
        </p:nvSpPr>
        <p:spPr>
          <a:xfrm>
            <a:off x="498983" y="2075596"/>
            <a:ext cx="1202227" cy="1202227"/>
          </a:xfrm>
          <a:prstGeom prst="ellipse">
            <a:avLst/>
          </a:prstGeom>
          <a:solidFill>
            <a:schemeClr val="bg1"/>
          </a:solidFill>
          <a:ln w="127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pic>
        <p:nvPicPr>
          <p:cNvPr id="12" name="Graphic 11" descr="Life ring">
            <a:extLst>
              <a:ext uri="{FF2B5EF4-FFF2-40B4-BE49-F238E27FC236}">
                <a16:creationId xmlns:a16="http://schemas.microsoft.com/office/drawing/2014/main" id="{08B76A00-765C-2746-898C-F07CC8E5788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5977" y="2247497"/>
            <a:ext cx="902830" cy="902830"/>
          </a:xfrm>
          <a:prstGeom prst="rect">
            <a:avLst/>
          </a:prstGeom>
        </p:spPr>
      </p:pic>
      <p:sp>
        <p:nvSpPr>
          <p:cNvPr id="14" name="Content Placeholder 6">
            <a:extLst>
              <a:ext uri="{FF2B5EF4-FFF2-40B4-BE49-F238E27FC236}">
                <a16:creationId xmlns:a16="http://schemas.microsoft.com/office/drawing/2014/main" id="{41DFB08A-F6A5-AB44-8032-2A48E621DF3D}"/>
              </a:ext>
            </a:extLst>
          </p:cNvPr>
          <p:cNvSpPr>
            <a:spLocks noGrp="1"/>
          </p:cNvSpPr>
          <p:nvPr>
            <p:ph idx="1"/>
          </p:nvPr>
        </p:nvSpPr>
        <p:spPr>
          <a:xfrm>
            <a:off x="2138284" y="1735410"/>
            <a:ext cx="9458739" cy="4351338"/>
          </a:xfrm>
        </p:spPr>
        <p:txBody>
          <a:bodyPr anchor="t" anchorCtr="0">
            <a:normAutofit/>
          </a:bodyPr>
          <a:lstStyle/>
          <a:p>
            <a:pPr marL="0" lvl="1" indent="0" algn="r" rtl="1">
              <a:spcBef>
                <a:spcPts val="0"/>
              </a:spcBef>
              <a:spcAft>
                <a:spcPts val="600"/>
              </a:spcAft>
              <a:buSzPct val="100000"/>
              <a:buNone/>
              <a:defRPr/>
            </a:pPr>
            <a:r>
              <a:rPr lang="ar-SA" sz="1800" b="1" dirty="0">
                <a:latin typeface="Calibri" panose="020F0502020204030204" pitchFamily="34" charset="0"/>
                <a:cs typeface="Calibri" panose="020F0502020204030204" pitchFamily="34" charset="0"/>
              </a:rPr>
              <a:t>تحديد </a:t>
            </a:r>
            <a:r>
              <a:rPr lang="ar-EG" sz="1800" b="1" dirty="0">
                <a:latin typeface="Calibri" panose="020F0502020204030204" pitchFamily="34" charset="0"/>
                <a:cs typeface="Calibri" panose="020F0502020204030204" pitchFamily="34" charset="0"/>
              </a:rPr>
              <a:t>المخاوف </a:t>
            </a:r>
            <a:r>
              <a:rPr lang="ar-SA" sz="1800" b="1" dirty="0">
                <a:latin typeface="Calibri" panose="020F0502020204030204" pitchFamily="34" charset="0"/>
                <a:cs typeface="Calibri" panose="020F0502020204030204" pitchFamily="34" charset="0"/>
              </a:rPr>
              <a:t>الفورية</a:t>
            </a:r>
            <a:br>
              <a:rPr dirty="0">
                <a:latin typeface="Calibri" panose="020F0502020204030204" pitchFamily="34" charset="0"/>
                <a:cs typeface="Calibri" panose="020F0502020204030204" pitchFamily="34" charset="0"/>
              </a:rPr>
            </a:br>
            <a:endParaRPr lang="ar-001" sz="1800" b="1" dirty="0">
              <a:latin typeface="Calibri" panose="020F0502020204030204" pitchFamily="34" charset="0"/>
              <a:cs typeface="Calibri" panose="020F0502020204030204" pitchFamily="34" charset="0"/>
            </a:endParaRPr>
          </a:p>
          <a:p>
            <a:pPr marL="0" lvl="1" indent="0" algn="r" rtl="1">
              <a:spcBef>
                <a:spcPts val="0"/>
              </a:spcBef>
              <a:spcAft>
                <a:spcPts val="600"/>
              </a:spcAft>
              <a:buSzPct val="100000"/>
              <a:buNone/>
              <a:defRPr/>
            </a:pPr>
            <a:r>
              <a:rPr lang="ar-EG" sz="1800" b="1" dirty="0">
                <a:latin typeface="Calibri" panose="020F0502020204030204" pitchFamily="34" charset="0"/>
                <a:cs typeface="Calibri" panose="020F0502020204030204" pitchFamily="34" charset="0"/>
              </a:rPr>
              <a:t>التأكّد من</a:t>
            </a:r>
            <a:r>
              <a:rPr lang="ar-SA" sz="1800" b="1" dirty="0">
                <a:latin typeface="Calibri" panose="020F0502020204030204" pitchFamily="34" charset="0"/>
                <a:cs typeface="Calibri" panose="020F0502020204030204" pitchFamily="34" charset="0"/>
              </a:rPr>
              <a:t> السلامة</a:t>
            </a:r>
            <a:r>
              <a:rPr lang="ar-001" sz="1800" b="1" dirty="0">
                <a:latin typeface="Calibri" panose="020F0502020204030204" pitchFamily="34" charset="0"/>
                <a:cs typeface="Calibri" panose="020F0502020204030204" pitchFamily="34" charset="0"/>
              </a:rPr>
              <a:t>:</a:t>
            </a:r>
          </a:p>
          <a:p>
            <a:pPr marL="0" indent="-136800" algn="r" rtl="1">
              <a:spcBef>
                <a:spcPts val="0"/>
              </a:spcBef>
              <a:buSzPct val="100000"/>
              <a:buNone/>
              <a:defRPr/>
            </a:pPr>
            <a:r>
              <a:rPr lang="ar-SA" sz="1600" dirty="0">
                <a:latin typeface="Calibri" panose="020F0502020204030204" pitchFamily="34" charset="0"/>
                <a:cs typeface="Calibri" panose="020F0502020204030204" pitchFamily="34" charset="0"/>
              </a:rPr>
              <a:t>هل يمكنك التحدث الآن بأمان؟</a:t>
            </a:r>
          </a:p>
          <a:p>
            <a:pPr marL="0" indent="-136800" algn="r" rtl="1">
              <a:spcBef>
                <a:spcPts val="0"/>
              </a:spcBef>
              <a:buSzPct val="100000"/>
              <a:buNone/>
              <a:defRPr/>
            </a:pPr>
            <a:r>
              <a:rPr lang="ar-SA" sz="1600" dirty="0">
                <a:latin typeface="Calibri" panose="020F0502020204030204" pitchFamily="34" charset="0"/>
                <a:cs typeface="Calibri" panose="020F0502020204030204" pitchFamily="34" charset="0"/>
              </a:rPr>
              <a:t>هل من الآمن </a:t>
            </a:r>
            <a:r>
              <a:rPr lang="ar-EG" sz="1600" dirty="0">
                <a:latin typeface="Calibri" panose="020F0502020204030204" pitchFamily="34" charset="0"/>
                <a:cs typeface="Calibri" panose="020F0502020204030204" pitchFamily="34" charset="0"/>
              </a:rPr>
              <a:t>ال</a:t>
            </a:r>
            <a:r>
              <a:rPr lang="ar-SA" sz="1600" dirty="0">
                <a:latin typeface="Calibri" panose="020F0502020204030204" pitchFamily="34" charset="0"/>
                <a:cs typeface="Calibri" panose="020F0502020204030204" pitchFamily="34" charset="0"/>
              </a:rPr>
              <a:t>تحدث معي الآن؟</a:t>
            </a:r>
            <a:br>
              <a:rPr dirty="0">
                <a:latin typeface="Calibri" panose="020F0502020204030204" pitchFamily="34" charset="0"/>
                <a:cs typeface="Calibri" panose="020F0502020204030204" pitchFamily="34" charset="0"/>
              </a:rPr>
            </a:br>
            <a:endParaRPr lang="ar-001" sz="1600" dirty="0">
              <a:latin typeface="Calibri" panose="020F0502020204030204" pitchFamily="34" charset="0"/>
              <a:cs typeface="Calibri" panose="020F0502020204030204" pitchFamily="34" charset="0"/>
            </a:endParaRPr>
          </a:p>
          <a:p>
            <a:pPr marL="0" lvl="1" indent="0" algn="r" rtl="1">
              <a:spcBef>
                <a:spcPts val="0"/>
              </a:spcBef>
              <a:spcAft>
                <a:spcPts val="600"/>
              </a:spcAft>
              <a:buSzPct val="100000"/>
              <a:buNone/>
              <a:defRPr/>
            </a:pPr>
            <a:r>
              <a:rPr lang="ar-SA" sz="1800" b="1" dirty="0">
                <a:solidFill>
                  <a:schemeClr val="tx1"/>
                </a:solidFill>
                <a:latin typeface="Calibri" panose="020F0502020204030204" pitchFamily="34" charset="0"/>
                <a:cs typeface="Calibri" panose="020F0502020204030204" pitchFamily="34" charset="0"/>
              </a:rPr>
              <a:t>استخدم التواصل الفعال لتهدئة الشخص</a:t>
            </a:r>
            <a:r>
              <a:rPr lang="ar-001" sz="1800" b="1" dirty="0">
                <a:solidFill>
                  <a:schemeClr val="tx1"/>
                </a:solidFill>
                <a:latin typeface="Calibri" panose="020F0502020204030204" pitchFamily="34" charset="0"/>
                <a:cs typeface="Calibri" panose="020F0502020204030204" pitchFamily="34" charset="0"/>
              </a:rPr>
              <a:t>:</a:t>
            </a:r>
          </a:p>
          <a:p>
            <a:pPr marL="0" indent="-136800" algn="r" rtl="1">
              <a:spcBef>
                <a:spcPts val="0"/>
              </a:spcBef>
              <a:buSzPct val="100000"/>
              <a:buNone/>
              <a:defRPr/>
            </a:pPr>
            <a:r>
              <a:rPr lang="ar-SA" sz="1600" dirty="0">
                <a:latin typeface="Calibri" panose="020F0502020204030204" pitchFamily="34" charset="0"/>
                <a:cs typeface="Calibri" panose="020F0502020204030204" pitchFamily="34" charset="0"/>
              </a:rPr>
              <a:t>لغة الجسد</a:t>
            </a:r>
          </a:p>
          <a:p>
            <a:pPr marL="767538" lvl="1" indent="-465138" algn="r" rtl="1">
              <a:spcBef>
                <a:spcPts val="0"/>
              </a:spcBef>
              <a:buSzPct val="100000"/>
              <a:buFont typeface="Wingdings" pitchFamily="2" charset="2"/>
              <a:buChar char="§"/>
              <a:defRPr/>
            </a:pPr>
            <a:r>
              <a:rPr lang="ar-SA" dirty="0">
                <a:latin typeface="Calibri" panose="020F0502020204030204" pitchFamily="34" charset="0"/>
                <a:cs typeface="Calibri" panose="020F0502020204030204" pitchFamily="34" charset="0"/>
              </a:rPr>
              <a:t>الحفاظ على تعبيرات هادئة للوجه</a:t>
            </a:r>
            <a:r>
              <a:rPr lang="ar-001" dirty="0">
                <a:latin typeface="Calibri" panose="020F0502020204030204" pitchFamily="34" charset="0"/>
                <a:cs typeface="Calibri" panose="020F0502020204030204" pitchFamily="34" charset="0"/>
              </a:rPr>
              <a:t>.</a:t>
            </a:r>
          </a:p>
          <a:p>
            <a:pPr marL="767538" lvl="1" indent="-465138" algn="r" rtl="1">
              <a:spcBef>
                <a:spcPts val="0"/>
              </a:spcBef>
              <a:buSzPct val="100000"/>
              <a:buFont typeface="Wingdings" pitchFamily="2" charset="2"/>
              <a:buChar char="§"/>
              <a:defRPr/>
            </a:pPr>
            <a:r>
              <a:rPr lang="ar-EG" dirty="0">
                <a:latin typeface="Calibri" panose="020F0502020204030204" pitchFamily="34" charset="0"/>
                <a:cs typeface="Calibri" panose="020F0502020204030204" pitchFamily="34" charset="0"/>
              </a:rPr>
              <a:t>الإيماء </a:t>
            </a:r>
            <a:r>
              <a:rPr lang="ar-SA" dirty="0">
                <a:latin typeface="Calibri" panose="020F0502020204030204" pitchFamily="34" charset="0"/>
                <a:cs typeface="Calibri" panose="020F0502020204030204" pitchFamily="34" charset="0"/>
              </a:rPr>
              <a:t>والحفاظ على التواصل بالعين </a:t>
            </a:r>
            <a:r>
              <a:rPr lang="ar-EG" dirty="0">
                <a:latin typeface="Calibri" panose="020F0502020204030204" pitchFamily="34" charset="0"/>
                <a:cs typeface="Calibri" panose="020F0502020204030204" pitchFamily="34" charset="0"/>
              </a:rPr>
              <a:t>(</a:t>
            </a:r>
            <a:r>
              <a:rPr lang="ar-SA" dirty="0">
                <a:latin typeface="Calibri" panose="020F0502020204030204" pitchFamily="34" charset="0"/>
                <a:cs typeface="Calibri" panose="020F0502020204030204" pitchFamily="34" charset="0"/>
              </a:rPr>
              <a:t>انتبه للثقافة</a:t>
            </a:r>
            <a:r>
              <a:rPr lang="ar-EG" dirty="0">
                <a:latin typeface="Calibri" panose="020F0502020204030204" pitchFamily="34" charset="0"/>
                <a:cs typeface="Calibri" panose="020F0502020204030204" pitchFamily="34" charset="0"/>
              </a:rPr>
              <a:t>)</a:t>
            </a:r>
            <a:br>
              <a:rPr dirty="0">
                <a:latin typeface="Calibri" panose="020F0502020204030204" pitchFamily="34" charset="0"/>
                <a:cs typeface="Calibri" panose="020F0502020204030204" pitchFamily="34" charset="0"/>
              </a:rPr>
            </a:br>
            <a:endParaRPr lang="ar-001" sz="1800" dirty="0">
              <a:latin typeface="Calibri" panose="020F0502020204030204" pitchFamily="34" charset="0"/>
              <a:cs typeface="Calibri" panose="020F0502020204030204" pitchFamily="34" charset="0"/>
            </a:endParaRPr>
          </a:p>
          <a:p>
            <a:pPr marL="0" indent="-136800" algn="r" rtl="1">
              <a:spcBef>
                <a:spcPts val="0"/>
              </a:spcBef>
              <a:buSzPct val="100000"/>
              <a:buNone/>
              <a:defRPr/>
            </a:pPr>
            <a:r>
              <a:rPr lang="ar-SA" sz="1600" dirty="0">
                <a:latin typeface="Calibri" panose="020F0502020204030204" pitchFamily="34" charset="0"/>
                <a:cs typeface="Calibri" panose="020F0502020204030204" pitchFamily="34" charset="0"/>
              </a:rPr>
              <a:t>اللغة المنطوقة</a:t>
            </a:r>
          </a:p>
          <a:p>
            <a:pPr marL="767538" lvl="1" indent="-465138" algn="r" rtl="1">
              <a:spcBef>
                <a:spcPts val="0"/>
              </a:spcBef>
              <a:buSzPct val="100000"/>
              <a:buFont typeface="Wingdings" pitchFamily="2" charset="2"/>
              <a:buChar char="§"/>
              <a:defRPr/>
            </a:pPr>
            <a:r>
              <a:rPr lang="ar-EG" dirty="0">
                <a:latin typeface="Calibri" panose="020F0502020204030204" pitchFamily="34" charset="0"/>
                <a:cs typeface="Calibri" panose="020F0502020204030204" pitchFamily="34" charset="0"/>
              </a:rPr>
              <a:t>تعبيرات</a:t>
            </a:r>
            <a:r>
              <a:rPr lang="ar-SA" dirty="0">
                <a:latin typeface="Calibri" panose="020F0502020204030204" pitchFamily="34" charset="0"/>
                <a:cs typeface="Calibri" panose="020F0502020204030204" pitchFamily="34" charset="0"/>
              </a:rPr>
              <a:t> إيجابية </a:t>
            </a:r>
            <a:r>
              <a:rPr lang="ar-EG" dirty="0">
                <a:latin typeface="Calibri" panose="020F0502020204030204" pitchFamily="34" charset="0"/>
                <a:cs typeface="Calibri" panose="020F0502020204030204" pitchFamily="34" charset="0"/>
              </a:rPr>
              <a:t>ومؤيدة</a:t>
            </a:r>
            <a:endParaRPr lang="ar-SA" dirty="0">
              <a:latin typeface="Calibri" panose="020F0502020204030204" pitchFamily="34" charset="0"/>
              <a:cs typeface="Calibri" panose="020F0502020204030204" pitchFamily="34" charset="0"/>
            </a:endParaRPr>
          </a:p>
        </p:txBody>
      </p:sp>
      <p:sp>
        <p:nvSpPr>
          <p:cNvPr id="8" name="Title 1">
            <a:extLst>
              <a:ext uri="{FF2B5EF4-FFF2-40B4-BE49-F238E27FC236}">
                <a16:creationId xmlns:a16="http://schemas.microsoft.com/office/drawing/2014/main" id="{8E86D9FF-E50B-8A4D-9FD8-A298347DE2E8}"/>
              </a:ext>
            </a:extLst>
          </p:cNvPr>
          <p:cNvSpPr txBox="1">
            <a:spLocks/>
          </p:cNvSpPr>
          <p:nvPr/>
        </p:nvSpPr>
        <p:spPr>
          <a:xfrm>
            <a:off x="10302240" y="6086748"/>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rgbClr val="19193B"/>
                </a:solidFill>
                <a:latin typeface="Calibri" panose="020F0502020204030204" pitchFamily="34" charset="0"/>
                <a:cs typeface="Calibri" panose="020F0502020204030204" pitchFamily="34" charset="0"/>
              </a:rPr>
              <a:t>الوحدة الثانية</a:t>
            </a:r>
            <a:endParaRPr lang="ar-001" sz="1400" b="1" cap="none" dirty="0">
              <a:solidFill>
                <a:srgbClr val="19193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920716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84229CF9-A0EC-144B-87A4-86FE0FAC7A89}"/>
              </a:ext>
            </a:extLst>
          </p:cNvPr>
          <p:cNvCxnSpPr>
            <a:cxnSpLocks/>
          </p:cNvCxnSpPr>
          <p:nvPr/>
        </p:nvCxnSpPr>
        <p:spPr>
          <a:xfrm>
            <a:off x="1125944" y="0"/>
            <a:ext cx="0" cy="6858000"/>
          </a:xfrm>
          <a:prstGeom prst="line">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C8506409-CE45-FF42-95EE-54636FCD8C43}"/>
              </a:ext>
            </a:extLst>
          </p:cNvPr>
          <p:cNvSpPr>
            <a:spLocks noGrp="1"/>
          </p:cNvSpPr>
          <p:nvPr>
            <p:ph idx="1"/>
          </p:nvPr>
        </p:nvSpPr>
        <p:spPr>
          <a:xfrm>
            <a:off x="2269489" y="2278173"/>
            <a:ext cx="8047328" cy="3450613"/>
          </a:xfrm>
        </p:spPr>
        <p:txBody>
          <a:bodyPr anchor="ctr">
            <a:normAutofit/>
          </a:bodyPr>
          <a:lstStyle/>
          <a:p>
            <a:pPr algn="r" rtl="1"/>
            <a:r>
              <a:rPr lang="ar-SA" sz="2200" dirty="0">
                <a:latin typeface="Calibri" panose="020F0502020204030204" pitchFamily="34" charset="0"/>
                <a:cs typeface="Calibri" panose="020F0502020204030204" pitchFamily="34" charset="0"/>
              </a:rPr>
              <a:t>تقييم </a:t>
            </a:r>
            <a:r>
              <a:rPr lang="ar-SA" sz="2200" i="1" dirty="0">
                <a:latin typeface="Calibri" panose="020F0502020204030204" pitchFamily="34" charset="0"/>
                <a:cs typeface="Calibri" panose="020F0502020204030204" pitchFamily="34" charset="0"/>
              </a:rPr>
              <a:t>الاحتياجات الفورية </a:t>
            </a:r>
            <a:r>
              <a:rPr lang="ar-SA" sz="2200" dirty="0">
                <a:latin typeface="Calibri" panose="020F0502020204030204" pitchFamily="34" charset="0"/>
                <a:cs typeface="Calibri" panose="020F0502020204030204" pitchFamily="34" charset="0"/>
              </a:rPr>
              <a:t>للضحية</a:t>
            </a:r>
          </a:p>
          <a:p>
            <a:pPr lvl="1" algn="r" rtl="1"/>
            <a:r>
              <a:rPr lang="ar-SA" sz="2200" dirty="0">
                <a:latin typeface="Calibri" panose="020F0502020204030204" pitchFamily="34" charset="0"/>
                <a:cs typeface="Calibri" panose="020F0502020204030204" pitchFamily="34" charset="0"/>
              </a:rPr>
              <a:t>هل يحتاج الشخص إلى رعاية طبية عاجلة أو ملابس؟ اسأل كيف يمكنك دعم أي احتياجات أساسية ملحة أولاً</a:t>
            </a:r>
            <a:r>
              <a:rPr lang="ar-001" sz="2200" dirty="0">
                <a:latin typeface="Calibri" panose="020F0502020204030204" pitchFamily="34" charset="0"/>
                <a:cs typeface="Calibri" panose="020F0502020204030204" pitchFamily="34" charset="0"/>
              </a:rPr>
              <a:t>.</a:t>
            </a:r>
          </a:p>
          <a:p>
            <a:pPr algn="r" rtl="1"/>
            <a:r>
              <a:rPr lang="ar-SA" sz="2200" dirty="0">
                <a:latin typeface="Calibri" panose="020F0502020204030204" pitchFamily="34" charset="0"/>
                <a:cs typeface="Calibri" panose="020F0502020204030204" pitchFamily="34" charset="0"/>
              </a:rPr>
              <a:t>اجلس في بيئة آمنة </a:t>
            </a:r>
            <a:r>
              <a:rPr lang="ar-EG" sz="2200" dirty="0">
                <a:latin typeface="Calibri" panose="020F0502020204030204" pitchFamily="34" charset="0"/>
                <a:cs typeface="Calibri" panose="020F0502020204030204" pitchFamily="34" charset="0"/>
              </a:rPr>
              <a:t>توفر الخصوصية</a:t>
            </a:r>
            <a:r>
              <a:rPr lang="ar-SA" sz="2200" dirty="0">
                <a:latin typeface="Calibri" panose="020F0502020204030204" pitchFamily="34" charset="0"/>
                <a:cs typeface="Calibri" panose="020F0502020204030204" pitchFamily="34" charset="0"/>
              </a:rPr>
              <a:t> حيث لا يمكن أن </a:t>
            </a:r>
            <a:r>
              <a:rPr lang="ar-EG" sz="2200" dirty="0">
                <a:latin typeface="Calibri" panose="020F0502020204030204" pitchFamily="34" charset="0"/>
                <a:cs typeface="Calibri" panose="020F0502020204030204" pitchFamily="34" charset="0"/>
              </a:rPr>
              <a:t>ي</a:t>
            </a:r>
            <a:r>
              <a:rPr lang="ar-SA" sz="2200" dirty="0">
                <a:latin typeface="Calibri" panose="020F0502020204030204" pitchFamily="34" charset="0"/>
                <a:cs typeface="Calibri" panose="020F0502020204030204" pitchFamily="34" charset="0"/>
              </a:rPr>
              <a:t>سمع</a:t>
            </a:r>
            <a:r>
              <a:rPr lang="ar-EG" sz="2200" dirty="0">
                <a:latin typeface="Calibri" panose="020F0502020204030204" pitchFamily="34" charset="0"/>
                <a:cs typeface="Calibri" panose="020F0502020204030204" pitchFamily="34" charset="0"/>
              </a:rPr>
              <a:t>كم أحد</a:t>
            </a:r>
            <a:r>
              <a:rPr lang="ar-SA" sz="2200" dirty="0">
                <a:latin typeface="Calibri" panose="020F0502020204030204" pitchFamily="34" charset="0"/>
                <a:cs typeface="Calibri" panose="020F0502020204030204" pitchFamily="34" charset="0"/>
              </a:rPr>
              <a:t> للحفاظ على السرية</a:t>
            </a:r>
          </a:p>
          <a:p>
            <a:pPr algn="r" rtl="1"/>
            <a:r>
              <a:rPr lang="ar-SA" sz="2200" b="1" dirty="0">
                <a:solidFill>
                  <a:schemeClr val="tx1"/>
                </a:solidFill>
                <a:latin typeface="Calibri" panose="020F0502020204030204" pitchFamily="34" charset="0"/>
                <a:cs typeface="Calibri" panose="020F0502020204030204" pitchFamily="34" charset="0"/>
              </a:rPr>
              <a:t>الطفل</a:t>
            </a:r>
            <a:r>
              <a:rPr lang="ar-001" sz="2200" b="1" dirty="0">
                <a:solidFill>
                  <a:schemeClr val="tx1"/>
                </a:solidFill>
                <a:latin typeface="Calibri" panose="020F0502020204030204" pitchFamily="34" charset="0"/>
                <a:cs typeface="Calibri" panose="020F0502020204030204" pitchFamily="34" charset="0"/>
              </a:rPr>
              <a:t>: </a:t>
            </a:r>
            <a:r>
              <a:rPr lang="ar-SA" sz="2200" dirty="0">
                <a:latin typeface="Calibri" panose="020F0502020204030204" pitchFamily="34" charset="0"/>
                <a:cs typeface="Calibri" panose="020F0502020204030204" pitchFamily="34" charset="0"/>
              </a:rPr>
              <a:t>إذا كنت تتحدث مع طفل بمفرده، فتأكد من إمكانية رؤي</a:t>
            </a:r>
            <a:r>
              <a:rPr lang="ar-EG" sz="2200" dirty="0">
                <a:latin typeface="Calibri" panose="020F0502020204030204" pitchFamily="34" charset="0"/>
                <a:cs typeface="Calibri" panose="020F0502020204030204" pitchFamily="34" charset="0"/>
              </a:rPr>
              <a:t>تكم </a:t>
            </a:r>
            <a:r>
              <a:rPr lang="ar-SA" sz="2200" dirty="0">
                <a:latin typeface="Calibri" panose="020F0502020204030204" pitchFamily="34" charset="0"/>
                <a:cs typeface="Calibri" panose="020F0502020204030204" pitchFamily="34" charset="0"/>
              </a:rPr>
              <a:t>دون سماع</a:t>
            </a:r>
            <a:r>
              <a:rPr lang="ar-EG" sz="2200" dirty="0">
                <a:latin typeface="Calibri" panose="020F0502020204030204" pitchFamily="34" charset="0"/>
                <a:cs typeface="Calibri" panose="020F0502020204030204" pitchFamily="34" charset="0"/>
              </a:rPr>
              <a:t>كم.</a:t>
            </a:r>
            <a:r>
              <a:rPr lang="ar-001" sz="2200" dirty="0">
                <a:latin typeface="Calibri" panose="020F0502020204030204" pitchFamily="34" charset="0"/>
                <a:cs typeface="Calibri" panose="020F0502020204030204" pitchFamily="34" charset="0"/>
              </a:rPr>
              <a:t> </a:t>
            </a:r>
            <a:r>
              <a:rPr lang="ar-SA" sz="2200" dirty="0">
                <a:latin typeface="Calibri" panose="020F0502020204030204" pitchFamily="34" charset="0"/>
                <a:cs typeface="Calibri" panose="020F0502020204030204" pitchFamily="34" charset="0"/>
              </a:rPr>
              <a:t>اسأل</a:t>
            </a:r>
            <a:r>
              <a:rPr lang="ar-EG" sz="2200" dirty="0">
                <a:latin typeface="Calibri" panose="020F0502020204030204" pitchFamily="34" charset="0"/>
                <a:cs typeface="Calibri" panose="020F0502020204030204" pitchFamily="34" charset="0"/>
              </a:rPr>
              <a:t> الطفل</a:t>
            </a:r>
            <a:r>
              <a:rPr lang="ar-SA" sz="2200" dirty="0">
                <a:latin typeface="Calibri" panose="020F0502020204030204" pitchFamily="34" charset="0"/>
                <a:cs typeface="Calibri" panose="020F0502020204030204" pitchFamily="34" charset="0"/>
              </a:rPr>
              <a:t> ما إذا كان يرغب في </a:t>
            </a:r>
            <a:r>
              <a:rPr lang="ar-EG" sz="2200" dirty="0">
                <a:latin typeface="Calibri" panose="020F0502020204030204" pitchFamily="34" charset="0"/>
                <a:cs typeface="Calibri" panose="020F0502020204030204" pitchFamily="34" charset="0"/>
              </a:rPr>
              <a:t>وجود</a:t>
            </a:r>
            <a:r>
              <a:rPr lang="ar-SA" sz="2200" dirty="0">
                <a:latin typeface="Calibri" panose="020F0502020204030204" pitchFamily="34" charset="0"/>
                <a:cs typeface="Calibri" panose="020F0502020204030204" pitchFamily="34" charset="0"/>
              </a:rPr>
              <a:t> شخص بالغ يثق به </a:t>
            </a:r>
            <a:r>
              <a:rPr lang="ar-EG" sz="2200" dirty="0">
                <a:latin typeface="Calibri" panose="020F0502020204030204" pitchFamily="34" charset="0"/>
                <a:cs typeface="Calibri" panose="020F0502020204030204" pitchFamily="34" charset="0"/>
              </a:rPr>
              <a:t>للمشاركة في </a:t>
            </a:r>
            <a:r>
              <a:rPr lang="ar-SA" sz="2200" dirty="0">
                <a:latin typeface="Calibri" panose="020F0502020204030204" pitchFamily="34" charset="0"/>
                <a:cs typeface="Calibri" panose="020F0502020204030204" pitchFamily="34" charset="0"/>
              </a:rPr>
              <a:t>هذه المحادثة، و</a:t>
            </a:r>
            <a:r>
              <a:rPr lang="ar-EG" sz="2200" dirty="0">
                <a:latin typeface="Calibri" panose="020F0502020204030204" pitchFamily="34" charset="0"/>
                <a:cs typeface="Calibri" panose="020F0502020204030204" pitchFamily="34" charset="0"/>
              </a:rPr>
              <a:t>اعرض </a:t>
            </a:r>
            <a:r>
              <a:rPr lang="ar-SA" sz="2200" dirty="0">
                <a:latin typeface="Calibri" panose="020F0502020204030204" pitchFamily="34" charset="0"/>
                <a:cs typeface="Calibri" panose="020F0502020204030204" pitchFamily="34" charset="0"/>
              </a:rPr>
              <a:t>المساعدة في الاتصال بهم</a:t>
            </a:r>
            <a:endParaRPr lang="ar-001" sz="2200" dirty="0">
              <a:latin typeface="Calibri" panose="020F0502020204030204" pitchFamily="34" charset="0"/>
              <a:cs typeface="Calibri" panose="020F0502020204030204" pitchFamily="34" charset="0"/>
            </a:endParaRPr>
          </a:p>
          <a:p>
            <a:pPr rtl="1"/>
            <a:endParaRPr lang="ar-001" sz="2200" dirty="0">
              <a:latin typeface="Calibri" panose="020F0502020204030204" pitchFamily="34" charset="0"/>
              <a:cs typeface="Calibri" panose="020F0502020204030204" pitchFamily="34" charset="0"/>
            </a:endParaRPr>
          </a:p>
        </p:txBody>
      </p:sp>
      <p:sp>
        <p:nvSpPr>
          <p:cNvPr id="12" name="Title 5">
            <a:extLst>
              <a:ext uri="{FF2B5EF4-FFF2-40B4-BE49-F238E27FC236}">
                <a16:creationId xmlns:a16="http://schemas.microsoft.com/office/drawing/2014/main" id="{7FA635EE-FCBB-794B-AF80-412711FD305A}"/>
              </a:ext>
            </a:extLst>
          </p:cNvPr>
          <p:cNvSpPr>
            <a:spLocks noGrp="1"/>
          </p:cNvSpPr>
          <p:nvPr>
            <p:ph type="title"/>
          </p:nvPr>
        </p:nvSpPr>
        <p:spPr>
          <a:xfrm>
            <a:off x="546467" y="505387"/>
            <a:ext cx="11029616" cy="1013800"/>
          </a:xfrm>
        </p:spPr>
        <p:txBody>
          <a:bodyPr>
            <a:normAutofit/>
          </a:bodyPr>
          <a:lstStyle/>
          <a:p>
            <a:pPr algn="r" rtl="1"/>
            <a:r>
              <a:rPr lang="ar-SA" sz="1800" b="1" spc="20" dirty="0">
                <a:solidFill>
                  <a:schemeClr val="tx1"/>
                </a:solidFill>
                <a:latin typeface="Calibri" panose="020F0502020204030204" pitchFamily="34" charset="0"/>
                <a:cs typeface="Calibri" panose="020F0502020204030204" pitchFamily="34" charset="0"/>
              </a:rPr>
              <a:t>الخطوة </a:t>
            </a:r>
            <a:r>
              <a:rPr lang="ar-EG" sz="1800" b="1" spc="20" dirty="0">
                <a:solidFill>
                  <a:schemeClr val="tx1"/>
                </a:solidFill>
                <a:latin typeface="Calibri" panose="020F0502020204030204" pitchFamily="34" charset="0"/>
                <a:cs typeface="Calibri" panose="020F0502020204030204" pitchFamily="34" charset="0"/>
              </a:rPr>
              <a:t>الثالثة</a:t>
            </a:r>
            <a:br>
              <a:rPr dirty="0">
                <a:latin typeface="Calibri" panose="020F0502020204030204" pitchFamily="34" charset="0"/>
                <a:cs typeface="Calibri" panose="020F0502020204030204" pitchFamily="34" charset="0"/>
              </a:rPr>
            </a:br>
            <a:r>
              <a:rPr lang="ar-EG" sz="3200" dirty="0">
                <a:latin typeface="Calibri" panose="020F0502020204030204" pitchFamily="34" charset="0"/>
                <a:cs typeface="Calibri" panose="020F0502020204030204" pitchFamily="34" charset="0"/>
              </a:rPr>
              <a:t>النظر:</a:t>
            </a:r>
            <a:endParaRPr lang="ar-SA" sz="3200" dirty="0">
              <a:latin typeface="Calibri" panose="020F0502020204030204" pitchFamily="34" charset="0"/>
              <a:cs typeface="Calibri" panose="020F0502020204030204" pitchFamily="34" charset="0"/>
            </a:endParaRPr>
          </a:p>
        </p:txBody>
      </p:sp>
      <p:sp>
        <p:nvSpPr>
          <p:cNvPr id="13" name="Oval 12">
            <a:extLst>
              <a:ext uri="{FF2B5EF4-FFF2-40B4-BE49-F238E27FC236}">
                <a16:creationId xmlns:a16="http://schemas.microsoft.com/office/drawing/2014/main" id="{40BC231F-E77C-4849-97A8-AB1E60F64F87}"/>
              </a:ext>
            </a:extLst>
          </p:cNvPr>
          <p:cNvSpPr/>
          <p:nvPr/>
        </p:nvSpPr>
        <p:spPr>
          <a:xfrm>
            <a:off x="498983" y="2075596"/>
            <a:ext cx="1202227" cy="1202227"/>
          </a:xfrm>
          <a:prstGeom prst="ellipse">
            <a:avLst/>
          </a:prstGeom>
          <a:solidFill>
            <a:schemeClr val="bg1"/>
          </a:solidFill>
          <a:ln w="127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pic>
        <p:nvPicPr>
          <p:cNvPr id="4" name="Graphic 3" descr="Eye">
            <a:extLst>
              <a:ext uri="{FF2B5EF4-FFF2-40B4-BE49-F238E27FC236}">
                <a16:creationId xmlns:a16="http://schemas.microsoft.com/office/drawing/2014/main" id="{84D494B5-D1B1-F64C-862C-FD6FA623E9C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7674" y="2223025"/>
            <a:ext cx="942587" cy="942587"/>
          </a:xfrm>
          <a:prstGeom prst="rect">
            <a:avLst/>
          </a:prstGeom>
        </p:spPr>
      </p:pic>
      <p:grpSp>
        <p:nvGrpSpPr>
          <p:cNvPr id="9" name="Group 8">
            <a:extLst>
              <a:ext uri="{FF2B5EF4-FFF2-40B4-BE49-F238E27FC236}">
                <a16:creationId xmlns:a16="http://schemas.microsoft.com/office/drawing/2014/main" id="{925F6BFF-CB62-814B-91ED-78FC2A6FA34C}"/>
              </a:ext>
            </a:extLst>
          </p:cNvPr>
          <p:cNvGrpSpPr/>
          <p:nvPr/>
        </p:nvGrpSpPr>
        <p:grpSpPr>
          <a:xfrm>
            <a:off x="559952" y="559518"/>
            <a:ext cx="1080287" cy="1339162"/>
            <a:chOff x="10526210" y="473683"/>
            <a:chExt cx="1080287" cy="1339162"/>
          </a:xfrm>
        </p:grpSpPr>
        <p:pic>
          <p:nvPicPr>
            <p:cNvPr id="10" name="Graphic 9" descr="Open hand with solid fill">
              <a:extLst>
                <a:ext uri="{FF2B5EF4-FFF2-40B4-BE49-F238E27FC236}">
                  <a16:creationId xmlns:a16="http://schemas.microsoft.com/office/drawing/2014/main" id="{1FD3155B-885F-734A-968A-4DD2702C9D9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788398">
              <a:off x="10526210" y="732558"/>
              <a:ext cx="1080287" cy="1080287"/>
            </a:xfrm>
            <a:prstGeom prst="rect">
              <a:avLst/>
            </a:prstGeom>
          </p:spPr>
        </p:pic>
        <p:pic>
          <p:nvPicPr>
            <p:cNvPr id="14" name="Graphic 13" descr="Children with solid fill">
              <a:extLst>
                <a:ext uri="{FF2B5EF4-FFF2-40B4-BE49-F238E27FC236}">
                  <a16:creationId xmlns:a16="http://schemas.microsoft.com/office/drawing/2014/main" id="{04E9A20B-B26B-D94E-B1F9-3FA480F4EEE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691279" y="473683"/>
              <a:ext cx="795229" cy="795229"/>
            </a:xfrm>
            <a:prstGeom prst="rect">
              <a:avLst/>
            </a:prstGeom>
          </p:spPr>
        </p:pic>
      </p:grpSp>
      <p:sp>
        <p:nvSpPr>
          <p:cNvPr id="16" name="Title 1">
            <a:extLst>
              <a:ext uri="{FF2B5EF4-FFF2-40B4-BE49-F238E27FC236}">
                <a16:creationId xmlns:a16="http://schemas.microsoft.com/office/drawing/2014/main" id="{EBF6E04D-6A19-F144-B7DC-90B7124AF8D0}"/>
              </a:ext>
            </a:extLst>
          </p:cNvPr>
          <p:cNvSpPr txBox="1">
            <a:spLocks/>
          </p:cNvSpPr>
          <p:nvPr/>
        </p:nvSpPr>
        <p:spPr>
          <a:xfrm>
            <a:off x="10316817" y="633871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rgbClr val="19193B"/>
                </a:solidFill>
                <a:latin typeface="Calibri" panose="020F0502020204030204" pitchFamily="34" charset="0"/>
                <a:cs typeface="Calibri" panose="020F0502020204030204" pitchFamily="34" charset="0"/>
              </a:rPr>
              <a:t>الوحدة الثانية</a:t>
            </a:r>
            <a:endParaRPr lang="ar-001" sz="1400" b="1" cap="none" dirty="0">
              <a:solidFill>
                <a:srgbClr val="19193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535205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AE77A70-893D-134C-B3E3-9D0E5E4B630E}"/>
              </a:ext>
            </a:extLst>
          </p:cNvPr>
          <p:cNvSpPr>
            <a:spLocks noGrp="1"/>
          </p:cNvSpPr>
          <p:nvPr>
            <p:ph idx="1"/>
          </p:nvPr>
        </p:nvSpPr>
        <p:spPr>
          <a:xfrm>
            <a:off x="2023595" y="1827199"/>
            <a:ext cx="9717102" cy="4361166"/>
          </a:xfrm>
        </p:spPr>
        <p:txBody>
          <a:bodyPr anchor="ctr">
            <a:normAutofit fontScale="92500" lnSpcReduction="20000"/>
          </a:bodyPr>
          <a:lstStyle/>
          <a:p>
            <a:pPr algn="r" rtl="1"/>
            <a:r>
              <a:rPr lang="ar-EG" sz="2000" dirty="0">
                <a:latin typeface="Calibri" panose="020F0502020204030204" pitchFamily="34" charset="0"/>
                <a:cs typeface="Calibri" panose="020F0502020204030204" pitchFamily="34" charset="0"/>
              </a:rPr>
              <a:t>ا</a:t>
            </a:r>
            <a:r>
              <a:rPr lang="ar-SA" sz="2000" dirty="0">
                <a:latin typeface="Calibri" panose="020F0502020204030204" pitchFamily="34" charset="0"/>
                <a:cs typeface="Calibri" panose="020F0502020204030204" pitchFamily="34" charset="0"/>
              </a:rPr>
              <a:t>شرح السرية والإبلاغ الإلزامي وحدود السرية</a:t>
            </a:r>
          </a:p>
          <a:p>
            <a:pPr algn="r" rtl="1"/>
            <a:r>
              <a:rPr lang="ar-SA" sz="2000" b="1" dirty="0">
                <a:solidFill>
                  <a:schemeClr val="tx1"/>
                </a:solidFill>
                <a:latin typeface="Calibri" panose="020F0502020204030204" pitchFamily="34" charset="0"/>
                <a:cs typeface="Calibri" panose="020F0502020204030204" pitchFamily="34" charset="0"/>
              </a:rPr>
              <a:t>الطفل</a:t>
            </a:r>
            <a:r>
              <a:rPr lang="ar-EG" sz="2000" b="1" dirty="0">
                <a:solidFill>
                  <a:schemeClr val="tx1"/>
                </a:solidFill>
                <a:latin typeface="Calibri" panose="020F0502020204030204" pitchFamily="34" charset="0"/>
                <a:cs typeface="Calibri" panose="020F0502020204030204" pitchFamily="34" charset="0"/>
              </a:rPr>
              <a:t>: </a:t>
            </a:r>
            <a:r>
              <a:rPr lang="ar-SA" sz="2000" dirty="0">
                <a:latin typeface="Calibri" panose="020F0502020204030204" pitchFamily="34" charset="0"/>
                <a:cs typeface="Calibri" panose="020F0502020204030204" pitchFamily="34" charset="0"/>
              </a:rPr>
              <a:t>استخدام لغة </a:t>
            </a:r>
            <a:r>
              <a:rPr lang="ar-EG" sz="2000" dirty="0">
                <a:latin typeface="Calibri" panose="020F0502020204030204" pitchFamily="34" charset="0"/>
                <a:cs typeface="Calibri" panose="020F0502020204030204" pitchFamily="34" charset="0"/>
              </a:rPr>
              <a:t>مناسبة</a:t>
            </a:r>
            <a:r>
              <a:rPr lang="ar-SA" sz="2000" dirty="0">
                <a:latin typeface="Calibri" panose="020F0502020204030204" pitchFamily="34" charset="0"/>
                <a:cs typeface="Calibri" panose="020F0502020204030204" pitchFamily="34" charset="0"/>
              </a:rPr>
              <a:t> للطفل، </a:t>
            </a:r>
            <a:r>
              <a:rPr lang="ar-EG" sz="2000" dirty="0">
                <a:latin typeface="Calibri" panose="020F0502020204030204" pitchFamily="34" charset="0"/>
                <a:cs typeface="Calibri" panose="020F0502020204030204" pitchFamily="34" charset="0"/>
              </a:rPr>
              <a:t>وتأكد من</a:t>
            </a:r>
            <a:r>
              <a:rPr lang="ar-SA" sz="2000" dirty="0">
                <a:latin typeface="Calibri" panose="020F0502020204030204" pitchFamily="34" charset="0"/>
                <a:cs typeface="Calibri" panose="020F0502020204030204" pitchFamily="34" charset="0"/>
              </a:rPr>
              <a:t> وجود شخص بالغ موثوق به إذا وافق الطفل على حضوره، </a:t>
            </a:r>
            <a:r>
              <a:rPr lang="ar-EG" sz="2000" dirty="0">
                <a:latin typeface="Calibri" panose="020F0502020204030204" pitchFamily="34" charset="0"/>
                <a:cs typeface="Calibri" panose="020F0502020204030204" pitchFamily="34" charset="0"/>
              </a:rPr>
              <a:t>ت</a:t>
            </a:r>
            <a:r>
              <a:rPr lang="ar-SA" sz="2000" dirty="0">
                <a:latin typeface="Calibri" panose="020F0502020204030204" pitchFamily="34" charset="0"/>
                <a:cs typeface="Calibri" panose="020F0502020204030204" pitchFamily="34" charset="0"/>
              </a:rPr>
              <a:t>حل</a:t>
            </a:r>
            <a:r>
              <a:rPr lang="ar-EG" sz="2000" dirty="0">
                <a:latin typeface="Calibri" panose="020F0502020204030204" pitchFamily="34" charset="0"/>
                <a:cs typeface="Calibri" panose="020F0502020204030204" pitchFamily="34" charset="0"/>
              </a:rPr>
              <a:t>ى</a:t>
            </a:r>
            <a:r>
              <a:rPr lang="ar-SA" sz="2000" dirty="0">
                <a:latin typeface="Calibri" panose="020F0502020204030204" pitchFamily="34" charset="0"/>
                <a:cs typeface="Calibri" panose="020F0502020204030204" pitchFamily="34" charset="0"/>
              </a:rPr>
              <a:t> بالصبر، و</a:t>
            </a:r>
            <a:r>
              <a:rPr lang="ar-EG" sz="2000" dirty="0">
                <a:latin typeface="Calibri" panose="020F0502020204030204" pitchFamily="34" charset="0"/>
                <a:cs typeface="Calibri" panose="020F0502020204030204" pitchFamily="34" charset="0"/>
              </a:rPr>
              <a:t>لا</a:t>
            </a:r>
            <a:r>
              <a:rPr lang="ar-SA" sz="2000" dirty="0">
                <a:latin typeface="Calibri" panose="020F0502020204030204" pitchFamily="34" charset="0"/>
                <a:cs typeface="Calibri" panose="020F0502020204030204" pitchFamily="34" charset="0"/>
              </a:rPr>
              <a:t> </a:t>
            </a:r>
            <a:r>
              <a:rPr lang="ar-EG" sz="2000" dirty="0">
                <a:latin typeface="Calibri" panose="020F0502020204030204" pitchFamily="34" charset="0"/>
                <a:cs typeface="Calibri" panose="020F0502020204030204" pitchFamily="34" charset="0"/>
              </a:rPr>
              <a:t>ت</a:t>
            </a:r>
            <a:r>
              <a:rPr lang="ar-SA" sz="2000" dirty="0">
                <a:latin typeface="Calibri" panose="020F0502020204030204" pitchFamily="34" charset="0"/>
                <a:cs typeface="Calibri" panose="020F0502020204030204" pitchFamily="34" charset="0"/>
              </a:rPr>
              <a:t>حاول التحدث </a:t>
            </a:r>
            <a:r>
              <a:rPr lang="ar-EG" sz="2000" dirty="0">
                <a:latin typeface="Calibri" panose="020F0502020204030204" pitchFamily="34" charset="0"/>
                <a:cs typeface="Calibri" panose="020F0502020204030204" pitchFamily="34" charset="0"/>
              </a:rPr>
              <a:t>بدلاً من الطفل</a:t>
            </a:r>
            <a:r>
              <a:rPr lang="ar-SA" sz="2000" dirty="0">
                <a:latin typeface="Calibri" panose="020F0502020204030204" pitchFamily="34" charset="0"/>
                <a:cs typeface="Calibri" panose="020F0502020204030204" pitchFamily="34" charset="0"/>
              </a:rPr>
              <a:t>، واستم</a:t>
            </a:r>
            <a:r>
              <a:rPr lang="ar-EG" sz="2000" dirty="0">
                <a:latin typeface="Calibri" panose="020F0502020204030204" pitchFamily="34" charset="0"/>
                <a:cs typeface="Calibri" panose="020F0502020204030204" pitchFamily="34" charset="0"/>
              </a:rPr>
              <a:t>ع إلى الطفل </a:t>
            </a:r>
            <a:r>
              <a:rPr lang="ar-SA" sz="2000" dirty="0">
                <a:latin typeface="Calibri" panose="020F0502020204030204" pitchFamily="34" charset="0"/>
                <a:cs typeface="Calibri" panose="020F0502020204030204" pitchFamily="34" charset="0"/>
              </a:rPr>
              <a:t>و</a:t>
            </a:r>
            <a:r>
              <a:rPr lang="ar-EG" sz="2000" dirty="0">
                <a:latin typeface="Calibri" panose="020F0502020204030204" pitchFamily="34" charset="0"/>
                <a:cs typeface="Calibri" panose="020F0502020204030204" pitchFamily="34" charset="0"/>
              </a:rPr>
              <a:t>قم ب</a:t>
            </a:r>
            <a:r>
              <a:rPr lang="ar-SA" sz="2000" dirty="0">
                <a:latin typeface="Calibri" panose="020F0502020204030204" pitchFamily="34" charset="0"/>
                <a:cs typeface="Calibri" panose="020F0502020204030204" pitchFamily="34" charset="0"/>
              </a:rPr>
              <a:t>الرد عليه على </a:t>
            </a:r>
            <a:r>
              <a:rPr lang="ar-EG" sz="2000" dirty="0">
                <a:latin typeface="Calibri" panose="020F0502020204030204" pitchFamily="34" charset="0"/>
                <a:cs typeface="Calibri" panose="020F0502020204030204" pitchFamily="34" charset="0"/>
              </a:rPr>
              <a:t>ال</a:t>
            </a:r>
            <a:r>
              <a:rPr lang="ar-SA" sz="2000" dirty="0">
                <a:latin typeface="Calibri" panose="020F0502020204030204" pitchFamily="34" charset="0"/>
                <a:cs typeface="Calibri" panose="020F0502020204030204" pitchFamily="34" charset="0"/>
              </a:rPr>
              <a:t>مستوى</a:t>
            </a:r>
            <a:r>
              <a:rPr lang="ar-EG" sz="2000" dirty="0">
                <a:latin typeface="Calibri" panose="020F0502020204030204" pitchFamily="34" charset="0"/>
                <a:cs typeface="Calibri" panose="020F0502020204030204" pitchFamily="34" charset="0"/>
              </a:rPr>
              <a:t> الذي</a:t>
            </a:r>
            <a:r>
              <a:rPr lang="ar-SA" sz="2000" dirty="0">
                <a:latin typeface="Calibri" panose="020F0502020204030204" pitchFamily="34" charset="0"/>
                <a:cs typeface="Calibri" panose="020F0502020204030204" pitchFamily="34" charset="0"/>
              </a:rPr>
              <a:t> يفهمه</a:t>
            </a:r>
            <a:endParaRPr lang="ar-001" sz="2000" dirty="0">
              <a:latin typeface="Calibri" panose="020F0502020204030204" pitchFamily="34" charset="0"/>
              <a:cs typeface="Calibri" panose="020F0502020204030204" pitchFamily="34" charset="0"/>
            </a:endParaRPr>
          </a:p>
          <a:p>
            <a:pPr algn="r" rtl="1"/>
            <a:r>
              <a:rPr lang="ar-SA" sz="2000" dirty="0">
                <a:latin typeface="Calibri" panose="020F0502020204030204" pitchFamily="34" charset="0"/>
                <a:cs typeface="Calibri" panose="020F0502020204030204" pitchFamily="34" charset="0"/>
              </a:rPr>
              <a:t>لا تطرح أسئلة حول ما حدث أو تضغط على الضحية لمشاركة أكثر مما </a:t>
            </a:r>
            <a:r>
              <a:rPr lang="ar-EG" sz="2000" dirty="0">
                <a:latin typeface="Calibri" panose="020F0502020204030204" pitchFamily="34" charset="0"/>
                <a:cs typeface="Calibri" panose="020F0502020204030204" pitchFamily="34" charset="0"/>
              </a:rPr>
              <a:t>ي</a:t>
            </a:r>
            <a:r>
              <a:rPr lang="ar-SA" sz="2000" dirty="0">
                <a:latin typeface="Calibri" panose="020F0502020204030204" pitchFamily="34" charset="0"/>
                <a:cs typeface="Calibri" panose="020F0502020204030204" pitchFamily="34" charset="0"/>
              </a:rPr>
              <a:t>شعر بالارتياح لمشارك</a:t>
            </a:r>
            <a:r>
              <a:rPr lang="ar-EG" sz="2000" dirty="0">
                <a:latin typeface="Calibri" panose="020F0502020204030204" pitchFamily="34" charset="0"/>
                <a:cs typeface="Calibri" panose="020F0502020204030204" pitchFamily="34" charset="0"/>
              </a:rPr>
              <a:t>ته</a:t>
            </a:r>
            <a:r>
              <a:rPr lang="ar-001" sz="2000" dirty="0">
                <a:latin typeface="Calibri" panose="020F0502020204030204" pitchFamily="34" charset="0"/>
                <a:cs typeface="Calibri" panose="020F0502020204030204" pitchFamily="34" charset="0"/>
              </a:rPr>
              <a:t>.</a:t>
            </a:r>
          </a:p>
          <a:p>
            <a:pPr algn="r" rtl="1"/>
            <a:r>
              <a:rPr lang="ar-SA" sz="2000" dirty="0">
                <a:latin typeface="Calibri" panose="020F0502020204030204" pitchFamily="34" charset="0"/>
                <a:cs typeface="Calibri" panose="020F0502020204030204" pitchFamily="34" charset="0"/>
              </a:rPr>
              <a:t>لا </a:t>
            </a:r>
            <a:r>
              <a:rPr lang="ar-EG" sz="2000" dirty="0">
                <a:latin typeface="Calibri" panose="020F0502020204030204" pitchFamily="34" charset="0"/>
                <a:cs typeface="Calibri" panose="020F0502020204030204" pitchFamily="34" charset="0"/>
              </a:rPr>
              <a:t>ت</a:t>
            </a:r>
            <a:r>
              <a:rPr lang="ar-SA" sz="2000" dirty="0">
                <a:latin typeface="Calibri" panose="020F0502020204030204" pitchFamily="34" charset="0"/>
                <a:cs typeface="Calibri" panose="020F0502020204030204" pitchFamily="34" charset="0"/>
              </a:rPr>
              <a:t>حقق ولا </a:t>
            </a:r>
            <a:r>
              <a:rPr lang="ar-EG" sz="2000" dirty="0">
                <a:latin typeface="Calibri" panose="020F0502020204030204" pitchFamily="34" charset="0"/>
                <a:cs typeface="Calibri" panose="020F0502020204030204" pitchFamily="34" charset="0"/>
              </a:rPr>
              <a:t>ت</a:t>
            </a:r>
            <a:r>
              <a:rPr lang="ar-SA" sz="2000" dirty="0">
                <a:latin typeface="Calibri" panose="020F0502020204030204" pitchFamily="34" charset="0"/>
                <a:cs typeface="Calibri" panose="020F0502020204030204" pitchFamily="34" charset="0"/>
              </a:rPr>
              <a:t>حكم</a:t>
            </a:r>
            <a:r>
              <a:rPr lang="ar-EG" sz="2000" dirty="0">
                <a:latin typeface="Calibri" panose="020F0502020204030204" pitchFamily="34" charset="0"/>
                <a:cs typeface="Calibri" panose="020F0502020204030204" pitchFamily="34" charset="0"/>
              </a:rPr>
              <a:t>.</a:t>
            </a:r>
            <a:r>
              <a:rPr lang="ar-001" sz="2000" dirty="0">
                <a:latin typeface="Calibri" panose="020F0502020204030204" pitchFamily="34" charset="0"/>
                <a:cs typeface="Calibri" panose="020F0502020204030204" pitchFamily="34" charset="0"/>
              </a:rPr>
              <a:t> </a:t>
            </a:r>
          </a:p>
          <a:p>
            <a:pPr rtl="1"/>
            <a:endParaRPr lang="ar-001" sz="2000" dirty="0">
              <a:latin typeface="Calibri" panose="020F0502020204030204" pitchFamily="34" charset="0"/>
              <a:cs typeface="Calibri" panose="020F0502020204030204" pitchFamily="34" charset="0"/>
            </a:endParaRPr>
          </a:p>
          <a:p>
            <a:pPr marL="0" indent="0" algn="r" rtl="1">
              <a:buNone/>
            </a:pPr>
            <a:r>
              <a:rPr lang="ar-SA" sz="2000" b="1" dirty="0">
                <a:latin typeface="Calibri" panose="020F0502020204030204" pitchFamily="34" charset="0"/>
                <a:cs typeface="Calibri" panose="020F0502020204030204" pitchFamily="34" charset="0"/>
              </a:rPr>
              <a:t>ملاحظة حول السرية</a:t>
            </a:r>
            <a:r>
              <a:rPr lang="ar-001" sz="2000" b="1" dirty="0">
                <a:latin typeface="Calibri" panose="020F0502020204030204" pitchFamily="34" charset="0"/>
                <a:cs typeface="Calibri" panose="020F0502020204030204" pitchFamily="34" charset="0"/>
              </a:rPr>
              <a:t>:</a:t>
            </a:r>
          </a:p>
          <a:p>
            <a:pPr algn="r" rtl="1"/>
            <a:r>
              <a:rPr lang="ar-SA" sz="2000" dirty="0">
                <a:latin typeface="Calibri" panose="020F0502020204030204" pitchFamily="34" charset="0"/>
                <a:cs typeface="Calibri" panose="020F0502020204030204" pitchFamily="34" charset="0"/>
              </a:rPr>
              <a:t>تأكد من فهم الضحية لحدود السرية</a:t>
            </a:r>
            <a:r>
              <a:rPr lang="ar-001" sz="2000" dirty="0">
                <a:latin typeface="Calibri" panose="020F0502020204030204" pitchFamily="34" charset="0"/>
                <a:cs typeface="Calibri" panose="020F0502020204030204" pitchFamily="34" charset="0"/>
              </a:rPr>
              <a:t>. </a:t>
            </a:r>
          </a:p>
          <a:p>
            <a:pPr algn="r" rtl="1"/>
            <a:r>
              <a:rPr lang="ar-SA" sz="2000" dirty="0">
                <a:latin typeface="Calibri" panose="020F0502020204030204" pitchFamily="34" charset="0"/>
                <a:cs typeface="Calibri" panose="020F0502020204030204" pitchFamily="34" charset="0"/>
              </a:rPr>
              <a:t>تعامل مع أي معلومات تتم مشاركتها بسرية</a:t>
            </a:r>
            <a:r>
              <a:rPr lang="ar-EG" sz="2000" dirty="0">
                <a:latin typeface="Calibri" panose="020F0502020204030204" pitchFamily="34" charset="0"/>
                <a:cs typeface="Calibri" panose="020F0502020204030204" pitchFamily="34" charset="0"/>
              </a:rPr>
              <a:t>.</a:t>
            </a:r>
            <a:r>
              <a:rPr lang="ar-001" sz="2000" dirty="0">
                <a:latin typeface="Calibri" panose="020F0502020204030204" pitchFamily="34" charset="0"/>
                <a:cs typeface="Calibri" panose="020F0502020204030204" pitchFamily="34" charset="0"/>
              </a:rPr>
              <a:t> </a:t>
            </a:r>
          </a:p>
          <a:p>
            <a:pPr algn="r" rtl="1"/>
            <a:r>
              <a:rPr lang="ar-EG" sz="2000" dirty="0">
                <a:latin typeface="Calibri" panose="020F0502020204030204" pitchFamily="34" charset="0"/>
                <a:cs typeface="Calibri" panose="020F0502020204030204" pitchFamily="34" charset="0"/>
              </a:rPr>
              <a:t>السرية</a:t>
            </a:r>
            <a:r>
              <a:rPr lang="ar-SA" sz="2000" dirty="0">
                <a:latin typeface="Calibri" panose="020F0502020204030204" pitchFamily="34" charset="0"/>
                <a:cs typeface="Calibri" panose="020F0502020204030204" pitchFamily="34" charset="0"/>
              </a:rPr>
              <a:t> حق الضحية</a:t>
            </a:r>
            <a:r>
              <a:rPr lang="ar-001" sz="2000" dirty="0">
                <a:latin typeface="Calibri" panose="020F0502020204030204" pitchFamily="34" charset="0"/>
                <a:cs typeface="Calibri" panose="020F0502020204030204" pitchFamily="34" charset="0"/>
              </a:rPr>
              <a:t>. </a:t>
            </a:r>
          </a:p>
          <a:p>
            <a:pPr algn="r" rtl="1"/>
            <a:r>
              <a:rPr lang="ar-EG" sz="2000" dirty="0">
                <a:latin typeface="Calibri" panose="020F0502020204030204" pitchFamily="34" charset="0"/>
                <a:cs typeface="Calibri" panose="020F0502020204030204" pitchFamily="34" charset="0"/>
              </a:rPr>
              <a:t>و</a:t>
            </a:r>
            <a:r>
              <a:rPr lang="ar-SA" sz="2000" dirty="0">
                <a:latin typeface="Calibri" panose="020F0502020204030204" pitchFamily="34" charset="0"/>
                <a:cs typeface="Calibri" panose="020F0502020204030204" pitchFamily="34" charset="0"/>
              </a:rPr>
              <a:t>ه</a:t>
            </a:r>
            <a:r>
              <a:rPr lang="ar-EG" sz="2000" dirty="0">
                <a:latin typeface="Calibri" panose="020F0502020204030204" pitchFamily="34" charset="0"/>
                <a:cs typeface="Calibri" panose="020F0502020204030204" pitchFamily="34" charset="0"/>
              </a:rPr>
              <a:t>ي</a:t>
            </a:r>
            <a:r>
              <a:rPr lang="ar-SA" sz="2000" dirty="0">
                <a:latin typeface="Calibri" panose="020F0502020204030204" pitchFamily="34" charset="0"/>
                <a:cs typeface="Calibri" panose="020F0502020204030204" pitchFamily="34" charset="0"/>
              </a:rPr>
              <a:t> </a:t>
            </a:r>
            <a:r>
              <a:rPr lang="ar-EG" sz="2000" dirty="0">
                <a:latin typeface="Calibri" panose="020F0502020204030204" pitchFamily="34" charset="0"/>
                <a:cs typeface="Calibri" panose="020F0502020204030204" pitchFamily="34" charset="0"/>
              </a:rPr>
              <a:t>تعطي</a:t>
            </a:r>
            <a:r>
              <a:rPr lang="ar-SA" sz="2000" dirty="0">
                <a:latin typeface="Calibri" panose="020F0502020204030204" pitchFamily="34" charset="0"/>
                <a:cs typeface="Calibri" panose="020F0502020204030204" pitchFamily="34" charset="0"/>
              </a:rPr>
              <a:t> الضحية السيطرة</a:t>
            </a:r>
            <a:r>
              <a:rPr lang="ar-001" sz="2000" dirty="0">
                <a:latin typeface="Calibri" panose="020F0502020204030204" pitchFamily="34" charset="0"/>
                <a:cs typeface="Calibri" panose="020F0502020204030204" pitchFamily="34" charset="0"/>
              </a:rPr>
              <a:t>. </a:t>
            </a:r>
          </a:p>
          <a:p>
            <a:pPr algn="r" rtl="1"/>
            <a:r>
              <a:rPr lang="ar-EG" sz="2000" dirty="0">
                <a:latin typeface="Calibri" panose="020F0502020204030204" pitchFamily="34" charset="0"/>
                <a:cs typeface="Calibri" panose="020F0502020204030204" pitchFamily="34" charset="0"/>
              </a:rPr>
              <a:t>وت</a:t>
            </a:r>
            <a:r>
              <a:rPr lang="ar-SA" sz="2000" dirty="0">
                <a:latin typeface="Calibri" panose="020F0502020204030204" pitchFamily="34" charset="0"/>
                <a:cs typeface="Calibri" panose="020F0502020204030204" pitchFamily="34" charset="0"/>
              </a:rPr>
              <a:t>جعل الإفصاح آمناً</a:t>
            </a:r>
            <a:r>
              <a:rPr lang="ar-001" sz="2000" dirty="0">
                <a:latin typeface="Calibri" panose="020F0502020204030204" pitchFamily="34" charset="0"/>
                <a:cs typeface="Calibri" panose="020F0502020204030204" pitchFamily="34" charset="0"/>
              </a:rPr>
              <a:t>.</a:t>
            </a:r>
          </a:p>
        </p:txBody>
      </p:sp>
      <p:cxnSp>
        <p:nvCxnSpPr>
          <p:cNvPr id="7" name="Straight Connector 6">
            <a:extLst>
              <a:ext uri="{FF2B5EF4-FFF2-40B4-BE49-F238E27FC236}">
                <a16:creationId xmlns:a16="http://schemas.microsoft.com/office/drawing/2014/main" id="{422905D4-E93B-8C4D-B869-9BB2F7FEF891}"/>
              </a:ext>
            </a:extLst>
          </p:cNvPr>
          <p:cNvCxnSpPr>
            <a:cxnSpLocks/>
          </p:cNvCxnSpPr>
          <p:nvPr/>
        </p:nvCxnSpPr>
        <p:spPr>
          <a:xfrm>
            <a:off x="1125944" y="0"/>
            <a:ext cx="0" cy="6858000"/>
          </a:xfrm>
          <a:prstGeom prst="line">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8" name="Title 5">
            <a:extLst>
              <a:ext uri="{FF2B5EF4-FFF2-40B4-BE49-F238E27FC236}">
                <a16:creationId xmlns:a16="http://schemas.microsoft.com/office/drawing/2014/main" id="{D5BF45D7-DC07-3A40-AA47-CB12B05C5614}"/>
              </a:ext>
            </a:extLst>
          </p:cNvPr>
          <p:cNvSpPr>
            <a:spLocks noGrp="1"/>
          </p:cNvSpPr>
          <p:nvPr>
            <p:ph type="title"/>
          </p:nvPr>
        </p:nvSpPr>
        <p:spPr>
          <a:xfrm>
            <a:off x="546467" y="505387"/>
            <a:ext cx="11029616" cy="1013800"/>
          </a:xfrm>
        </p:spPr>
        <p:txBody>
          <a:bodyPr>
            <a:normAutofit/>
          </a:bodyPr>
          <a:lstStyle/>
          <a:p>
            <a:pPr algn="r" rtl="1"/>
            <a:r>
              <a:rPr lang="ar-SA" sz="1800" b="1" spc="20" dirty="0">
                <a:solidFill>
                  <a:schemeClr val="tx1"/>
                </a:solidFill>
                <a:latin typeface="Calibri" panose="020F0502020204030204" pitchFamily="34" charset="0"/>
                <a:cs typeface="Calibri" panose="020F0502020204030204" pitchFamily="34" charset="0"/>
              </a:rPr>
              <a:t>الخطوة الرابعة</a:t>
            </a:r>
            <a:br>
              <a:rPr dirty="0">
                <a:latin typeface="Calibri" panose="020F0502020204030204" pitchFamily="34" charset="0"/>
                <a:cs typeface="Calibri" panose="020F0502020204030204" pitchFamily="34" charset="0"/>
              </a:rPr>
            </a:br>
            <a:r>
              <a:rPr lang="ar-SA" sz="3200" dirty="0">
                <a:latin typeface="Calibri" panose="020F0502020204030204" pitchFamily="34" charset="0"/>
                <a:cs typeface="Calibri" panose="020F0502020204030204" pitchFamily="34" charset="0"/>
              </a:rPr>
              <a:t>الاستماع والتقييم</a:t>
            </a:r>
            <a:r>
              <a:rPr lang="ar-EG" sz="3200" dirty="0">
                <a:latin typeface="Calibri" panose="020F0502020204030204" pitchFamily="34" charset="0"/>
                <a:cs typeface="Calibri" panose="020F0502020204030204" pitchFamily="34" charset="0"/>
              </a:rPr>
              <a:t>:</a:t>
            </a:r>
            <a:endParaRPr lang="ar-SA" sz="3200" dirty="0">
              <a:latin typeface="Calibri" panose="020F0502020204030204" pitchFamily="34" charset="0"/>
              <a:cs typeface="Calibri" panose="020F0502020204030204" pitchFamily="34" charset="0"/>
            </a:endParaRPr>
          </a:p>
        </p:txBody>
      </p:sp>
      <p:sp>
        <p:nvSpPr>
          <p:cNvPr id="9" name="Oval 8">
            <a:extLst>
              <a:ext uri="{FF2B5EF4-FFF2-40B4-BE49-F238E27FC236}">
                <a16:creationId xmlns:a16="http://schemas.microsoft.com/office/drawing/2014/main" id="{BFB5C9FD-5278-924A-BD24-E0DA890B5C54}"/>
              </a:ext>
            </a:extLst>
          </p:cNvPr>
          <p:cNvSpPr/>
          <p:nvPr/>
        </p:nvSpPr>
        <p:spPr>
          <a:xfrm>
            <a:off x="498983" y="2075596"/>
            <a:ext cx="1202227" cy="1202227"/>
          </a:xfrm>
          <a:prstGeom prst="ellipse">
            <a:avLst/>
          </a:prstGeom>
          <a:solidFill>
            <a:schemeClr val="bg1"/>
          </a:solidFill>
          <a:ln w="127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pic>
        <p:nvPicPr>
          <p:cNvPr id="4" name="Graphic 3" descr="Ear">
            <a:extLst>
              <a:ext uri="{FF2B5EF4-FFF2-40B4-BE49-F238E27FC236}">
                <a16:creationId xmlns:a16="http://schemas.microsoft.com/office/drawing/2014/main" id="{62614214-F028-C347-B530-BB31819A92D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8060" y="2204291"/>
            <a:ext cx="960935" cy="960935"/>
          </a:xfrm>
          <a:prstGeom prst="rect">
            <a:avLst/>
          </a:prstGeom>
        </p:spPr>
      </p:pic>
      <p:grpSp>
        <p:nvGrpSpPr>
          <p:cNvPr id="12" name="Group 11">
            <a:extLst>
              <a:ext uri="{FF2B5EF4-FFF2-40B4-BE49-F238E27FC236}">
                <a16:creationId xmlns:a16="http://schemas.microsoft.com/office/drawing/2014/main" id="{8954E02B-8D72-C942-97B9-B2B9DD8088D3}"/>
              </a:ext>
            </a:extLst>
          </p:cNvPr>
          <p:cNvGrpSpPr/>
          <p:nvPr/>
        </p:nvGrpSpPr>
        <p:grpSpPr>
          <a:xfrm>
            <a:off x="559952" y="458230"/>
            <a:ext cx="1080287" cy="1339162"/>
            <a:chOff x="10526210" y="473683"/>
            <a:chExt cx="1080287" cy="1339162"/>
          </a:xfrm>
        </p:grpSpPr>
        <p:pic>
          <p:nvPicPr>
            <p:cNvPr id="13" name="Graphic 12" descr="Open hand with solid fill">
              <a:extLst>
                <a:ext uri="{FF2B5EF4-FFF2-40B4-BE49-F238E27FC236}">
                  <a16:creationId xmlns:a16="http://schemas.microsoft.com/office/drawing/2014/main" id="{3F3661D6-EF37-F840-93C1-F9C72CFF444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788398">
              <a:off x="10526210" y="732558"/>
              <a:ext cx="1080287" cy="1080287"/>
            </a:xfrm>
            <a:prstGeom prst="rect">
              <a:avLst/>
            </a:prstGeom>
          </p:spPr>
        </p:pic>
        <p:pic>
          <p:nvPicPr>
            <p:cNvPr id="14" name="Graphic 13" descr="Children with solid fill">
              <a:extLst>
                <a:ext uri="{FF2B5EF4-FFF2-40B4-BE49-F238E27FC236}">
                  <a16:creationId xmlns:a16="http://schemas.microsoft.com/office/drawing/2014/main" id="{ADEA2029-F401-424B-8F28-D08D39566D9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691279" y="473683"/>
              <a:ext cx="795229" cy="795229"/>
            </a:xfrm>
            <a:prstGeom prst="rect">
              <a:avLst/>
            </a:prstGeom>
          </p:spPr>
        </p:pic>
      </p:grpSp>
      <p:sp>
        <p:nvSpPr>
          <p:cNvPr id="11" name="Title 1">
            <a:extLst>
              <a:ext uri="{FF2B5EF4-FFF2-40B4-BE49-F238E27FC236}">
                <a16:creationId xmlns:a16="http://schemas.microsoft.com/office/drawing/2014/main" id="{C396B946-5B6D-8142-B8A4-CC0AC335434D}"/>
              </a:ext>
            </a:extLst>
          </p:cNvPr>
          <p:cNvSpPr txBox="1">
            <a:spLocks/>
          </p:cNvSpPr>
          <p:nvPr/>
        </p:nvSpPr>
        <p:spPr>
          <a:xfrm>
            <a:off x="10331115" y="6496377"/>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rgbClr val="19193B"/>
                </a:solidFill>
                <a:latin typeface="Calibri" panose="020F0502020204030204" pitchFamily="34" charset="0"/>
                <a:cs typeface="Calibri" panose="020F0502020204030204" pitchFamily="34" charset="0"/>
              </a:rPr>
              <a:t>الوحدة الثانية</a:t>
            </a:r>
            <a:endParaRPr lang="ar-001" sz="1400" b="1" cap="none" dirty="0">
              <a:solidFill>
                <a:srgbClr val="19193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351196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ABE0A310-1367-1648-9CE4-CFB8989C2E71}"/>
              </a:ext>
            </a:extLst>
          </p:cNvPr>
          <p:cNvCxnSpPr>
            <a:cxnSpLocks/>
          </p:cNvCxnSpPr>
          <p:nvPr/>
        </p:nvCxnSpPr>
        <p:spPr>
          <a:xfrm>
            <a:off x="1125944" y="0"/>
            <a:ext cx="0" cy="6858000"/>
          </a:xfrm>
          <a:prstGeom prst="line">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3" name="Oval 2">
            <a:extLst>
              <a:ext uri="{FF2B5EF4-FFF2-40B4-BE49-F238E27FC236}">
                <a16:creationId xmlns:a16="http://schemas.microsoft.com/office/drawing/2014/main" id="{332695F5-A4A9-9746-9384-80E53E1B8F2B}"/>
              </a:ext>
            </a:extLst>
          </p:cNvPr>
          <p:cNvSpPr/>
          <p:nvPr/>
        </p:nvSpPr>
        <p:spPr>
          <a:xfrm>
            <a:off x="498983" y="2075596"/>
            <a:ext cx="1202227" cy="1202227"/>
          </a:xfrm>
          <a:prstGeom prst="ellipse">
            <a:avLst/>
          </a:prstGeom>
          <a:solidFill>
            <a:schemeClr val="bg1"/>
          </a:solidFill>
          <a:ln w="127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pic>
        <p:nvPicPr>
          <p:cNvPr id="4" name="Graphic 3" descr="Ear">
            <a:extLst>
              <a:ext uri="{FF2B5EF4-FFF2-40B4-BE49-F238E27FC236}">
                <a16:creationId xmlns:a16="http://schemas.microsoft.com/office/drawing/2014/main" id="{7EE4DBC1-59B7-2845-A51D-F697FC788DE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8060" y="2204291"/>
            <a:ext cx="960935" cy="960935"/>
          </a:xfrm>
          <a:prstGeom prst="rect">
            <a:avLst/>
          </a:prstGeom>
        </p:spPr>
      </p:pic>
      <p:sp>
        <p:nvSpPr>
          <p:cNvPr id="5" name="Content Placeholder 2">
            <a:extLst>
              <a:ext uri="{FF2B5EF4-FFF2-40B4-BE49-F238E27FC236}">
                <a16:creationId xmlns:a16="http://schemas.microsoft.com/office/drawing/2014/main" id="{DFF18527-03C8-5E4A-B1DE-28AA1A09CC83}"/>
              </a:ext>
            </a:extLst>
          </p:cNvPr>
          <p:cNvSpPr txBox="1">
            <a:spLocks/>
          </p:cNvSpPr>
          <p:nvPr/>
        </p:nvSpPr>
        <p:spPr>
          <a:xfrm>
            <a:off x="2293704" y="252397"/>
            <a:ext cx="9717102" cy="4361166"/>
          </a:xfrm>
          <a:prstGeom prst="rect">
            <a:avLst/>
          </a:prstGeom>
        </p:spPr>
        <p:txBody>
          <a:bodyPr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sz="2000" b="1" dirty="0">
                <a:latin typeface="Calibri" panose="020F0502020204030204" pitchFamily="34" charset="0"/>
                <a:cs typeface="Calibri" panose="020F0502020204030204" pitchFamily="34" charset="0"/>
              </a:rPr>
              <a:t>تقييم الاحتياجات</a:t>
            </a:r>
            <a:r>
              <a:rPr lang="ar-001" sz="2000" b="1" dirty="0">
                <a:latin typeface="Calibri" panose="020F0502020204030204" pitchFamily="34" charset="0"/>
                <a:cs typeface="Calibri" panose="020F0502020204030204" pitchFamily="34" charset="0"/>
              </a:rPr>
              <a:t>:</a:t>
            </a:r>
          </a:p>
          <a:p>
            <a:pPr lvl="1" algn="r" rtl="1"/>
            <a:r>
              <a:rPr lang="ar-SA" sz="1800" dirty="0">
                <a:latin typeface="Calibri" panose="020F0502020204030204" pitchFamily="34" charset="0"/>
                <a:cs typeface="Calibri" panose="020F0502020204030204" pitchFamily="34" charset="0"/>
              </a:rPr>
              <a:t>اسأل ما </a:t>
            </a:r>
            <a:r>
              <a:rPr lang="ar-EG" sz="1800" dirty="0">
                <a:latin typeface="Calibri" panose="020F0502020204030204" pitchFamily="34" charset="0"/>
                <a:cs typeface="Calibri" panose="020F0502020204030204" pitchFamily="34" charset="0"/>
              </a:rPr>
              <a:t>الذي </a:t>
            </a:r>
            <a:r>
              <a:rPr lang="ar-SA" sz="1800" dirty="0">
                <a:latin typeface="Calibri" panose="020F0502020204030204" pitchFamily="34" charset="0"/>
                <a:cs typeface="Calibri" panose="020F0502020204030204" pitchFamily="34" charset="0"/>
              </a:rPr>
              <a:t>يحتاجون إليه وما يمكنك فعله لدعم</a:t>
            </a:r>
            <a:r>
              <a:rPr lang="ar-EG" sz="1800" dirty="0">
                <a:latin typeface="Calibri" panose="020F0502020204030204" pitchFamily="34" charset="0"/>
                <a:cs typeface="Calibri" panose="020F0502020204030204" pitchFamily="34" charset="0"/>
              </a:rPr>
              <a:t>هم</a:t>
            </a:r>
            <a:endParaRPr lang="ar-SA" sz="1800" dirty="0">
              <a:latin typeface="Calibri" panose="020F0502020204030204" pitchFamily="34" charset="0"/>
              <a:cs typeface="Calibri" panose="020F0502020204030204" pitchFamily="34" charset="0"/>
            </a:endParaRPr>
          </a:p>
          <a:p>
            <a:pPr lvl="1" algn="r" rtl="1"/>
            <a:r>
              <a:rPr lang="ar-SA" sz="1800" dirty="0">
                <a:latin typeface="Calibri" panose="020F0502020204030204" pitchFamily="34" charset="0"/>
                <a:cs typeface="Calibri" panose="020F0502020204030204" pitchFamily="34" charset="0"/>
              </a:rPr>
              <a:t>ما هي الأمور التي يمكن معالجتها الآن؟</a:t>
            </a:r>
          </a:p>
          <a:p>
            <a:pPr rtl="1"/>
            <a:endParaRPr lang="ar-001" sz="2000" dirty="0">
              <a:latin typeface="Calibri" panose="020F0502020204030204" pitchFamily="34" charset="0"/>
              <a:cs typeface="Calibri" panose="020F0502020204030204" pitchFamily="34" charset="0"/>
            </a:endParaRPr>
          </a:p>
          <a:p>
            <a:pPr marL="0" indent="0" algn="r" rtl="1">
              <a:buNone/>
            </a:pPr>
            <a:r>
              <a:rPr lang="ar-SA" sz="2000" b="1" dirty="0">
                <a:latin typeface="Calibri" panose="020F0502020204030204" pitchFamily="34" charset="0"/>
                <a:cs typeface="Calibri" panose="020F0502020204030204" pitchFamily="34" charset="0"/>
              </a:rPr>
              <a:t>تقييم الموارد والإحالات المتاحة</a:t>
            </a:r>
            <a:r>
              <a:rPr lang="ar-001" sz="2000" b="1" dirty="0">
                <a:latin typeface="Calibri" panose="020F0502020204030204" pitchFamily="34" charset="0"/>
                <a:cs typeface="Calibri" panose="020F0502020204030204" pitchFamily="34" charset="0"/>
              </a:rPr>
              <a:t>:</a:t>
            </a:r>
          </a:p>
          <a:p>
            <a:pPr lvl="1" algn="r" rtl="1"/>
            <a:r>
              <a:rPr lang="ar-SA" sz="1800" dirty="0">
                <a:latin typeface="Calibri" panose="020F0502020204030204" pitchFamily="34" charset="0"/>
                <a:cs typeface="Calibri" panose="020F0502020204030204" pitchFamily="34" charset="0"/>
              </a:rPr>
              <a:t>ما الذي نجح في مساعدته</a:t>
            </a:r>
            <a:r>
              <a:rPr lang="ar-EG" sz="1800" dirty="0">
                <a:latin typeface="Calibri" panose="020F0502020204030204" pitchFamily="34" charset="0"/>
                <a:cs typeface="Calibri" panose="020F0502020204030204" pitchFamily="34" charset="0"/>
              </a:rPr>
              <a:t>م</a:t>
            </a:r>
            <a:r>
              <a:rPr lang="ar-SA" sz="1800" dirty="0">
                <a:latin typeface="Calibri" panose="020F0502020204030204" pitchFamily="34" charset="0"/>
                <a:cs typeface="Calibri" panose="020F0502020204030204" pitchFamily="34" charset="0"/>
              </a:rPr>
              <a:t> على التعامل مع الأحداث </a:t>
            </a:r>
            <a:r>
              <a:rPr lang="ar-EG" sz="1800" dirty="0">
                <a:latin typeface="Calibri" panose="020F0502020204030204" pitchFamily="34" charset="0"/>
                <a:cs typeface="Calibri" panose="020F0502020204030204" pitchFamily="34" charset="0"/>
              </a:rPr>
              <a:t>الصعبة</a:t>
            </a:r>
            <a:r>
              <a:rPr lang="ar-SA" sz="1800" dirty="0">
                <a:latin typeface="Calibri" panose="020F0502020204030204" pitchFamily="34" charset="0"/>
                <a:cs typeface="Calibri" panose="020F0502020204030204" pitchFamily="34" charset="0"/>
              </a:rPr>
              <a:t> في الماضي؟</a:t>
            </a:r>
          </a:p>
          <a:p>
            <a:pPr lvl="1" algn="r" rtl="1"/>
            <a:r>
              <a:rPr lang="ar-SA" sz="1800" dirty="0">
                <a:latin typeface="Calibri" panose="020F0502020204030204" pitchFamily="34" charset="0"/>
                <a:cs typeface="Calibri" panose="020F0502020204030204" pitchFamily="34" charset="0"/>
              </a:rPr>
              <a:t>من يمكنه مساعدتهم في هذه المشكلة؟</a:t>
            </a:r>
          </a:p>
          <a:p>
            <a:pPr lvl="1" algn="r" rtl="1"/>
            <a:r>
              <a:rPr lang="ar-SA" sz="1800" dirty="0">
                <a:latin typeface="Calibri" panose="020F0502020204030204" pitchFamily="34" charset="0"/>
                <a:cs typeface="Calibri" panose="020F0502020204030204" pitchFamily="34" charset="0"/>
              </a:rPr>
              <a:t>ما الموارد التي قد تساعد؟</a:t>
            </a:r>
          </a:p>
        </p:txBody>
      </p:sp>
      <p:sp>
        <p:nvSpPr>
          <p:cNvPr id="7" name="Title 1">
            <a:extLst>
              <a:ext uri="{FF2B5EF4-FFF2-40B4-BE49-F238E27FC236}">
                <a16:creationId xmlns:a16="http://schemas.microsoft.com/office/drawing/2014/main" id="{84D6E5F7-E835-0E4A-B892-5C7A1361DE84}"/>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rgbClr val="19193B"/>
                </a:solidFill>
                <a:latin typeface="Calibri" panose="020F0502020204030204" pitchFamily="34" charset="0"/>
                <a:cs typeface="Calibri" panose="020F0502020204030204" pitchFamily="34" charset="0"/>
              </a:rPr>
              <a:t>الوحدة الثانية</a:t>
            </a:r>
            <a:endParaRPr lang="ar-001" sz="1400" b="1" cap="none" dirty="0">
              <a:solidFill>
                <a:srgbClr val="19193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799946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A440F1A-0EF2-9046-833B-35BB8530ABE5}"/>
              </a:ext>
            </a:extLst>
          </p:cNvPr>
          <p:cNvSpPr>
            <a:spLocks noGrp="1"/>
          </p:cNvSpPr>
          <p:nvPr>
            <p:ph idx="1"/>
          </p:nvPr>
        </p:nvSpPr>
        <p:spPr>
          <a:xfrm>
            <a:off x="2602747" y="1843419"/>
            <a:ext cx="8503624" cy="4652210"/>
          </a:xfrm>
        </p:spPr>
        <p:txBody>
          <a:bodyPr anchor="t" anchorCtr="0">
            <a:normAutofit/>
          </a:bodyPr>
          <a:lstStyle/>
          <a:p>
            <a:pPr algn="r" rtl="1"/>
            <a:r>
              <a:rPr lang="ar-SA" dirty="0">
                <a:latin typeface="Calibri" panose="020F0502020204030204" pitchFamily="34" charset="0"/>
                <a:cs typeface="Calibri" panose="020F0502020204030204" pitchFamily="34" charset="0"/>
              </a:rPr>
              <a:t>توفير معلومات دقيقة ومحدّثة حول الخدمات المتوفرة</a:t>
            </a:r>
            <a:r>
              <a:rPr lang="ar-EG" dirty="0">
                <a:latin typeface="Calibri" panose="020F0502020204030204" pitchFamily="34" charset="0"/>
                <a:cs typeface="Calibri" panose="020F0502020204030204" pitchFamily="34" charset="0"/>
              </a:rPr>
              <a:t> </a:t>
            </a:r>
            <a:r>
              <a:rPr lang="ar-SA" dirty="0">
                <a:latin typeface="Calibri" panose="020F0502020204030204" pitchFamily="34" charset="0"/>
                <a:cs typeface="Calibri" panose="020F0502020204030204" pitchFamily="34" charset="0"/>
              </a:rPr>
              <a:t>و</a:t>
            </a:r>
            <a:r>
              <a:rPr lang="ar-EG" dirty="0">
                <a:latin typeface="Calibri" panose="020F0502020204030204" pitchFamily="34" charset="0"/>
                <a:cs typeface="Calibri" panose="020F0502020204030204" pitchFamily="34" charset="0"/>
              </a:rPr>
              <a:t>ال</a:t>
            </a:r>
            <a:r>
              <a:rPr lang="ar-SA" dirty="0">
                <a:latin typeface="Calibri" panose="020F0502020204030204" pitchFamily="34" charset="0"/>
                <a:cs typeface="Calibri" panose="020F0502020204030204" pitchFamily="34" charset="0"/>
              </a:rPr>
              <a:t>خيارات</a:t>
            </a:r>
            <a:r>
              <a:rPr lang="ar-EG" dirty="0">
                <a:latin typeface="Calibri" panose="020F0502020204030204" pitchFamily="34" charset="0"/>
                <a:cs typeface="Calibri" panose="020F0502020204030204" pitchFamily="34" charset="0"/>
              </a:rPr>
              <a:t> المتاحة.</a:t>
            </a:r>
            <a:r>
              <a:rPr lang="ar-001" dirty="0">
                <a:latin typeface="Calibri" panose="020F0502020204030204" pitchFamily="34" charset="0"/>
                <a:cs typeface="Calibri" panose="020F0502020204030204" pitchFamily="34" charset="0"/>
              </a:rPr>
              <a:t> </a:t>
            </a:r>
          </a:p>
          <a:p>
            <a:pPr algn="r" rtl="1"/>
            <a:r>
              <a:rPr lang="ar-EG" dirty="0">
                <a:latin typeface="Calibri" panose="020F0502020204030204" pitchFamily="34" charset="0"/>
                <a:cs typeface="Calibri" panose="020F0502020204030204" pitchFamily="34" charset="0"/>
              </a:rPr>
              <a:t>تفعيل</a:t>
            </a:r>
            <a:r>
              <a:rPr lang="ar-SA" dirty="0">
                <a:latin typeface="Calibri" panose="020F0502020204030204" pitchFamily="34" charset="0"/>
                <a:cs typeface="Calibri" panose="020F0502020204030204" pitchFamily="34" charset="0"/>
              </a:rPr>
              <a:t> </a:t>
            </a:r>
            <a:r>
              <a:rPr lang="ar-EG" dirty="0">
                <a:latin typeface="Calibri" panose="020F0502020204030204" pitchFamily="34" charset="0"/>
                <a:cs typeface="Calibri" panose="020F0502020204030204" pitchFamily="34" charset="0"/>
              </a:rPr>
              <a:t>ال</a:t>
            </a:r>
            <a:r>
              <a:rPr lang="ar-SA" dirty="0">
                <a:latin typeface="Calibri" panose="020F0502020204030204" pitchFamily="34" charset="0"/>
                <a:cs typeface="Calibri" panose="020F0502020204030204" pitchFamily="34" charset="0"/>
              </a:rPr>
              <a:t>آخرين</a:t>
            </a:r>
            <a:r>
              <a:rPr lang="ar-EG" dirty="0">
                <a:latin typeface="Calibri" panose="020F0502020204030204" pitchFamily="34" charset="0"/>
                <a:cs typeface="Calibri" panose="020F0502020204030204" pitchFamily="34" charset="0"/>
              </a:rPr>
              <a:t> لتقديم الاستجابة الأولى</a:t>
            </a:r>
            <a:r>
              <a:rPr lang="ar-SA" dirty="0">
                <a:latin typeface="Calibri" panose="020F0502020204030204" pitchFamily="34" charset="0"/>
                <a:cs typeface="Calibri" panose="020F0502020204030204" pitchFamily="34" charset="0"/>
              </a:rPr>
              <a:t> حسب الحاجة</a:t>
            </a:r>
          </a:p>
          <a:p>
            <a:pPr algn="r" rtl="1"/>
            <a:r>
              <a:rPr lang="ar-SA" dirty="0">
                <a:latin typeface="Calibri" panose="020F0502020204030204" pitchFamily="34" charset="0"/>
                <a:cs typeface="Calibri" panose="020F0502020204030204" pitchFamily="34" charset="0"/>
              </a:rPr>
              <a:t>لا تقدم نصيحتك أو رأيك ولا تع</a:t>
            </a:r>
            <a:r>
              <a:rPr lang="ar-EG" dirty="0">
                <a:latin typeface="Calibri" panose="020F0502020204030204" pitchFamily="34" charset="0"/>
                <a:cs typeface="Calibri" panose="020F0502020204030204" pitchFamily="34" charset="0"/>
              </a:rPr>
              <a:t>ِ</a:t>
            </a:r>
            <a:r>
              <a:rPr lang="ar-SA" dirty="0">
                <a:latin typeface="Calibri" panose="020F0502020204030204" pitchFamily="34" charset="0"/>
                <a:cs typeface="Calibri" panose="020F0502020204030204" pitchFamily="34" charset="0"/>
              </a:rPr>
              <a:t>د بأي شيء لا يمكنك الوفاء به</a:t>
            </a:r>
          </a:p>
          <a:p>
            <a:pPr algn="r" rtl="1"/>
            <a:r>
              <a:rPr lang="ar-SA" dirty="0">
                <a:latin typeface="Calibri" panose="020F0502020204030204" pitchFamily="34" charset="0"/>
                <a:cs typeface="Calibri" panose="020F0502020204030204" pitchFamily="34" charset="0"/>
              </a:rPr>
              <a:t>اطلب الإذن من الضحية قبل اتخاذ أي إجراء</a:t>
            </a:r>
          </a:p>
          <a:p>
            <a:pPr algn="r" rtl="1"/>
            <a:r>
              <a:rPr lang="ar-SA" b="1" dirty="0">
                <a:solidFill>
                  <a:schemeClr val="tx1"/>
                </a:solidFill>
                <a:latin typeface="Calibri" panose="020F0502020204030204" pitchFamily="34" charset="0"/>
                <a:cs typeface="Calibri" panose="020F0502020204030204" pitchFamily="34" charset="0"/>
              </a:rPr>
              <a:t>الطفل</a:t>
            </a:r>
            <a:r>
              <a:rPr lang="ar-EG" b="1" dirty="0">
                <a:solidFill>
                  <a:schemeClr val="tx1"/>
                </a:solidFill>
                <a:latin typeface="Calibri" panose="020F0502020204030204" pitchFamily="34" charset="0"/>
                <a:cs typeface="Calibri" panose="020F0502020204030204" pitchFamily="34" charset="0"/>
              </a:rPr>
              <a:t>: </a:t>
            </a:r>
            <a:r>
              <a:rPr lang="ar-SA" dirty="0">
                <a:solidFill>
                  <a:schemeClr val="tx1"/>
                </a:solidFill>
                <a:latin typeface="Calibri" panose="020F0502020204030204" pitchFamily="34" charset="0"/>
                <a:cs typeface="Calibri" panose="020F0502020204030204" pitchFamily="34" charset="0"/>
              </a:rPr>
              <a:t>اسأل ما إذا كان هناك شخص يثق به الطفل</a:t>
            </a:r>
            <a:r>
              <a:rPr lang="ar-001" dirty="0">
                <a:solidFill>
                  <a:schemeClr val="tx1"/>
                </a:solidFill>
                <a:latin typeface="Calibri" panose="020F0502020204030204" pitchFamily="34" charset="0"/>
                <a:cs typeface="Calibri" panose="020F0502020204030204" pitchFamily="34" charset="0"/>
              </a:rPr>
              <a:t>/</a:t>
            </a:r>
            <a:r>
              <a:rPr lang="ar-SA" dirty="0">
                <a:solidFill>
                  <a:schemeClr val="tx1"/>
                </a:solidFill>
                <a:latin typeface="Calibri" panose="020F0502020204030204" pitchFamily="34" charset="0"/>
                <a:cs typeface="Calibri" panose="020F0502020204030204" pitchFamily="34" charset="0"/>
              </a:rPr>
              <a:t>المراهق، وما إذا كان يريد المساعدة في التواصل مع هذا الشخص أو المرافقة للعثور على هذا الشخص</a:t>
            </a:r>
            <a:r>
              <a:rPr lang="ar-EG" dirty="0">
                <a:solidFill>
                  <a:schemeClr val="tx1"/>
                </a:solidFill>
                <a:latin typeface="Calibri" panose="020F0502020204030204" pitchFamily="34" charset="0"/>
                <a:cs typeface="Calibri" panose="020F0502020204030204" pitchFamily="34" charset="0"/>
              </a:rPr>
              <a:t>. </a:t>
            </a:r>
            <a:r>
              <a:rPr lang="ar-SA" dirty="0">
                <a:solidFill>
                  <a:schemeClr val="tx1"/>
                </a:solidFill>
                <a:latin typeface="Calibri" panose="020F0502020204030204" pitchFamily="34" charset="0"/>
                <a:cs typeface="Calibri" panose="020F0502020204030204" pitchFamily="34" charset="0"/>
              </a:rPr>
              <a:t>ابقَ معهم حتى يشعروا بالأمان أو ي</a:t>
            </a:r>
            <a:r>
              <a:rPr lang="ar-EG" dirty="0">
                <a:solidFill>
                  <a:schemeClr val="tx1"/>
                </a:solidFill>
                <a:latin typeface="Calibri" panose="020F0502020204030204" pitchFamily="34" charset="0"/>
                <a:cs typeface="Calibri" panose="020F0502020204030204" pitchFamily="34" charset="0"/>
              </a:rPr>
              <a:t>كون</a:t>
            </a:r>
            <a:r>
              <a:rPr lang="ar-SA" dirty="0">
                <a:solidFill>
                  <a:schemeClr val="tx1"/>
                </a:solidFill>
                <a:latin typeface="Calibri" panose="020F0502020204030204" pitchFamily="34" charset="0"/>
                <a:cs typeface="Calibri" panose="020F0502020204030204" pitchFamily="34" charset="0"/>
              </a:rPr>
              <a:t>وا تحت رعاية شخص بالغ موثوق به</a:t>
            </a:r>
            <a:r>
              <a:rPr lang="ar-EG" dirty="0">
                <a:solidFill>
                  <a:schemeClr val="tx1"/>
                </a:solidFill>
                <a:latin typeface="Calibri" panose="020F0502020204030204" pitchFamily="34" charset="0"/>
                <a:cs typeface="Calibri" panose="020F0502020204030204" pitchFamily="34" charset="0"/>
              </a:rPr>
              <a:t>.</a:t>
            </a:r>
            <a:endParaRPr lang="ar-001" dirty="0">
              <a:latin typeface="Calibri" panose="020F0502020204030204" pitchFamily="34" charset="0"/>
              <a:cs typeface="Calibri" panose="020F0502020204030204" pitchFamily="34" charset="0"/>
            </a:endParaRPr>
          </a:p>
          <a:p>
            <a:pPr rtl="1"/>
            <a:endParaRPr lang="ar-001" dirty="0">
              <a:latin typeface="Calibri" panose="020F0502020204030204" pitchFamily="34" charset="0"/>
              <a:cs typeface="Calibri" panose="020F0502020204030204" pitchFamily="34" charset="0"/>
            </a:endParaRPr>
          </a:p>
        </p:txBody>
      </p:sp>
      <p:cxnSp>
        <p:nvCxnSpPr>
          <p:cNvPr id="11" name="Straight Connector 10">
            <a:extLst>
              <a:ext uri="{FF2B5EF4-FFF2-40B4-BE49-F238E27FC236}">
                <a16:creationId xmlns:a16="http://schemas.microsoft.com/office/drawing/2014/main" id="{8993F819-53BF-6043-8716-BACFAA74C152}"/>
              </a:ext>
            </a:extLst>
          </p:cNvPr>
          <p:cNvCxnSpPr>
            <a:cxnSpLocks/>
          </p:cNvCxnSpPr>
          <p:nvPr/>
        </p:nvCxnSpPr>
        <p:spPr>
          <a:xfrm>
            <a:off x="1125944" y="0"/>
            <a:ext cx="0" cy="6858000"/>
          </a:xfrm>
          <a:prstGeom prst="line">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12" name="Title 5">
            <a:extLst>
              <a:ext uri="{FF2B5EF4-FFF2-40B4-BE49-F238E27FC236}">
                <a16:creationId xmlns:a16="http://schemas.microsoft.com/office/drawing/2014/main" id="{AC14A5A0-6133-8E4A-BD1E-8D0EC81798F7}"/>
              </a:ext>
            </a:extLst>
          </p:cNvPr>
          <p:cNvSpPr>
            <a:spLocks noGrp="1"/>
          </p:cNvSpPr>
          <p:nvPr>
            <p:ph type="title"/>
          </p:nvPr>
        </p:nvSpPr>
        <p:spPr>
          <a:xfrm>
            <a:off x="546467" y="505387"/>
            <a:ext cx="11029616" cy="1013800"/>
          </a:xfrm>
        </p:spPr>
        <p:txBody>
          <a:bodyPr>
            <a:normAutofit/>
          </a:bodyPr>
          <a:lstStyle/>
          <a:p>
            <a:pPr algn="r" rtl="1"/>
            <a:r>
              <a:rPr lang="ar-SA" sz="1800" b="1" spc="20" dirty="0">
                <a:solidFill>
                  <a:schemeClr val="tx1"/>
                </a:solidFill>
                <a:latin typeface="Calibri" panose="020F0502020204030204" pitchFamily="34" charset="0"/>
                <a:cs typeface="Calibri" panose="020F0502020204030204" pitchFamily="34" charset="0"/>
              </a:rPr>
              <a:t>الخطوة الخامسة </a:t>
            </a:r>
            <a:br>
              <a:rPr dirty="0">
                <a:latin typeface="Calibri" panose="020F0502020204030204" pitchFamily="34" charset="0"/>
                <a:cs typeface="Calibri" panose="020F0502020204030204" pitchFamily="34" charset="0"/>
              </a:rPr>
            </a:br>
            <a:r>
              <a:rPr lang="ar-EG" sz="3600" dirty="0">
                <a:latin typeface="Calibri" panose="020F0502020204030204" pitchFamily="34" charset="0"/>
                <a:cs typeface="Calibri" panose="020F0502020204030204" pitchFamily="34" charset="0"/>
              </a:rPr>
              <a:t>الربط:</a:t>
            </a:r>
            <a:endParaRPr dirty="0">
              <a:latin typeface="Calibri" panose="020F0502020204030204" pitchFamily="34" charset="0"/>
              <a:cs typeface="Calibri" panose="020F0502020204030204" pitchFamily="34" charset="0"/>
            </a:endParaRPr>
          </a:p>
        </p:txBody>
      </p:sp>
      <p:sp>
        <p:nvSpPr>
          <p:cNvPr id="13" name="Oval 12">
            <a:extLst>
              <a:ext uri="{FF2B5EF4-FFF2-40B4-BE49-F238E27FC236}">
                <a16:creationId xmlns:a16="http://schemas.microsoft.com/office/drawing/2014/main" id="{6A8EF5F5-2140-9049-99B8-EBAC94E6F7BB}"/>
              </a:ext>
            </a:extLst>
          </p:cNvPr>
          <p:cNvSpPr/>
          <p:nvPr/>
        </p:nvSpPr>
        <p:spPr>
          <a:xfrm>
            <a:off x="498983" y="2075596"/>
            <a:ext cx="1202227" cy="1202227"/>
          </a:xfrm>
          <a:prstGeom prst="ellipse">
            <a:avLst/>
          </a:prstGeom>
          <a:solidFill>
            <a:schemeClr val="bg1"/>
          </a:solidFill>
          <a:ln w="127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pic>
        <p:nvPicPr>
          <p:cNvPr id="15" name="Graphic 14" descr="Social network with solid fill">
            <a:extLst>
              <a:ext uri="{FF2B5EF4-FFF2-40B4-BE49-F238E27FC236}">
                <a16:creationId xmlns:a16="http://schemas.microsoft.com/office/drawing/2014/main" id="{B088C744-A7F0-B44D-99B6-27BC0F1D75F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69235" y="2216426"/>
            <a:ext cx="914400" cy="914400"/>
          </a:xfrm>
          <a:prstGeom prst="rect">
            <a:avLst/>
          </a:prstGeom>
        </p:spPr>
      </p:pic>
      <p:grpSp>
        <p:nvGrpSpPr>
          <p:cNvPr id="9" name="Group 8">
            <a:extLst>
              <a:ext uri="{FF2B5EF4-FFF2-40B4-BE49-F238E27FC236}">
                <a16:creationId xmlns:a16="http://schemas.microsoft.com/office/drawing/2014/main" id="{9D42E3AE-948B-B947-8AA7-58F6653D5ED3}"/>
              </a:ext>
            </a:extLst>
          </p:cNvPr>
          <p:cNvGrpSpPr/>
          <p:nvPr/>
        </p:nvGrpSpPr>
        <p:grpSpPr>
          <a:xfrm>
            <a:off x="333056" y="458230"/>
            <a:ext cx="1080287" cy="1339162"/>
            <a:chOff x="10526210" y="473683"/>
            <a:chExt cx="1080287" cy="1339162"/>
          </a:xfrm>
        </p:grpSpPr>
        <p:pic>
          <p:nvPicPr>
            <p:cNvPr id="10" name="Graphic 9" descr="Open hand with solid fill">
              <a:extLst>
                <a:ext uri="{FF2B5EF4-FFF2-40B4-BE49-F238E27FC236}">
                  <a16:creationId xmlns:a16="http://schemas.microsoft.com/office/drawing/2014/main" id="{40DCEC18-E50D-8345-BE00-CC02104F66E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788398">
              <a:off x="10526210" y="732558"/>
              <a:ext cx="1080287" cy="1080287"/>
            </a:xfrm>
            <a:prstGeom prst="rect">
              <a:avLst/>
            </a:prstGeom>
          </p:spPr>
        </p:pic>
        <p:pic>
          <p:nvPicPr>
            <p:cNvPr id="14" name="Graphic 13" descr="Children with solid fill">
              <a:extLst>
                <a:ext uri="{FF2B5EF4-FFF2-40B4-BE49-F238E27FC236}">
                  <a16:creationId xmlns:a16="http://schemas.microsoft.com/office/drawing/2014/main" id="{F51A2C53-2936-9B4A-AF24-A251831FF4E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691279" y="473683"/>
              <a:ext cx="795229" cy="795229"/>
            </a:xfrm>
            <a:prstGeom prst="rect">
              <a:avLst/>
            </a:prstGeom>
          </p:spPr>
        </p:pic>
      </p:grpSp>
      <p:sp>
        <p:nvSpPr>
          <p:cNvPr id="17" name="Title 1">
            <a:extLst>
              <a:ext uri="{FF2B5EF4-FFF2-40B4-BE49-F238E27FC236}">
                <a16:creationId xmlns:a16="http://schemas.microsoft.com/office/drawing/2014/main" id="{D5ADB70C-88DA-4646-941B-FC663BAD50E0}"/>
              </a:ext>
            </a:extLst>
          </p:cNvPr>
          <p:cNvSpPr txBox="1">
            <a:spLocks/>
          </p:cNvSpPr>
          <p:nvPr/>
        </p:nvSpPr>
        <p:spPr>
          <a:xfrm>
            <a:off x="10309310" y="6335705"/>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rgbClr val="19193B"/>
                </a:solidFill>
                <a:latin typeface="Calibri" panose="020F0502020204030204" pitchFamily="34" charset="0"/>
                <a:cs typeface="Calibri" panose="020F0502020204030204" pitchFamily="34" charset="0"/>
              </a:rPr>
              <a:t>الوحدة الثانية</a:t>
            </a:r>
            <a:endParaRPr lang="ar-001" sz="1400" b="1" cap="none" dirty="0">
              <a:solidFill>
                <a:srgbClr val="19193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220570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Content Placeholder 8"/>
          <p:cNvSpPr>
            <a:spLocks noGrp="1"/>
          </p:cNvSpPr>
          <p:nvPr>
            <p:ph idx="1"/>
          </p:nvPr>
        </p:nvSpPr>
        <p:spPr>
          <a:xfrm>
            <a:off x="2349003" y="2278173"/>
            <a:ext cx="6467867" cy="3450613"/>
          </a:xfrm>
        </p:spPr>
        <p:txBody>
          <a:bodyPr anchor="t" anchorCtr="0">
            <a:normAutofit/>
          </a:bodyPr>
          <a:lstStyle/>
          <a:p>
            <a:pPr marL="465138" lvl="1" indent="-465138" algn="r" rtl="1">
              <a:spcBef>
                <a:spcPts val="1200"/>
              </a:spcBef>
              <a:buSzPct val="100000"/>
              <a:buFont typeface="Wingdings" pitchFamily="2" charset="2"/>
              <a:buChar char="§"/>
              <a:defRPr/>
            </a:pPr>
            <a:r>
              <a:rPr lang="ar-EG" sz="2400" dirty="0">
                <a:latin typeface="Calibri" panose="020F0502020204030204" pitchFamily="34" charset="0"/>
                <a:cs typeface="Calibri" panose="020F0502020204030204" pitchFamily="34" charset="0"/>
              </a:rPr>
              <a:t>ال</a:t>
            </a:r>
            <a:r>
              <a:rPr lang="ar-SA" sz="2400" dirty="0">
                <a:latin typeface="Calibri" panose="020F0502020204030204" pitchFamily="34" charset="0"/>
                <a:cs typeface="Calibri" panose="020F0502020204030204" pitchFamily="34" charset="0"/>
              </a:rPr>
              <a:t>معلومات</a:t>
            </a:r>
          </a:p>
          <a:p>
            <a:pPr marL="465138" lvl="1" indent="-465138" algn="r" rtl="1">
              <a:spcBef>
                <a:spcPts val="1200"/>
              </a:spcBef>
              <a:buSzPct val="100000"/>
              <a:buFont typeface="Wingdings" pitchFamily="2" charset="2"/>
              <a:buChar char="§"/>
              <a:defRPr/>
            </a:pPr>
            <a:r>
              <a:rPr lang="ar-SA" sz="2400" dirty="0">
                <a:latin typeface="Calibri" panose="020F0502020204030204" pitchFamily="34" charset="0"/>
                <a:cs typeface="Calibri" panose="020F0502020204030204" pitchFamily="34" charset="0"/>
              </a:rPr>
              <a:t>الإحالات</a:t>
            </a:r>
          </a:p>
          <a:p>
            <a:pPr marL="465138" lvl="1" indent="-465138" algn="r" rtl="1">
              <a:spcBef>
                <a:spcPts val="1200"/>
              </a:spcBef>
              <a:buSzPct val="100000"/>
              <a:buFont typeface="Wingdings" pitchFamily="2" charset="2"/>
              <a:buChar char="§"/>
              <a:defRPr/>
            </a:pPr>
            <a:r>
              <a:rPr lang="ar-SA" sz="2400" dirty="0">
                <a:latin typeface="Calibri" panose="020F0502020204030204" pitchFamily="34" charset="0"/>
                <a:cs typeface="Calibri" panose="020F0502020204030204" pitchFamily="34" charset="0"/>
              </a:rPr>
              <a:t>الخطوات التالية </a:t>
            </a:r>
          </a:p>
          <a:p>
            <a:pPr marL="465138" lvl="1" indent="-465138" algn="r" rtl="1">
              <a:spcBef>
                <a:spcPts val="1200"/>
              </a:spcBef>
              <a:buSzPct val="100000"/>
              <a:buFont typeface="Wingdings" pitchFamily="2" charset="2"/>
              <a:buChar char="§"/>
              <a:defRPr/>
            </a:pPr>
            <a:r>
              <a:rPr lang="ar-SA" sz="2400" dirty="0">
                <a:latin typeface="Calibri" panose="020F0502020204030204" pitchFamily="34" charset="0"/>
                <a:cs typeface="Calibri" panose="020F0502020204030204" pitchFamily="34" charset="0"/>
              </a:rPr>
              <a:t>الشخص</a:t>
            </a:r>
            <a:r>
              <a:rPr lang="ar-EG" sz="2400" dirty="0">
                <a:latin typeface="Calibri" panose="020F0502020204030204" pitchFamily="34" charset="0"/>
                <a:cs typeface="Calibri" panose="020F0502020204030204" pitchFamily="34" charset="0"/>
              </a:rPr>
              <a:t> الذي ينبغي </a:t>
            </a:r>
            <a:r>
              <a:rPr lang="ar-SA" sz="2400" dirty="0">
                <a:latin typeface="Calibri" panose="020F0502020204030204" pitchFamily="34" charset="0"/>
                <a:cs typeface="Calibri" panose="020F0502020204030204" pitchFamily="34" charset="0"/>
              </a:rPr>
              <a:t>الاتصال</a:t>
            </a:r>
            <a:r>
              <a:rPr lang="ar-EG" sz="2400" dirty="0">
                <a:latin typeface="Calibri" panose="020F0502020204030204" pitchFamily="34" charset="0"/>
                <a:cs typeface="Calibri" panose="020F0502020204030204" pitchFamily="34" charset="0"/>
              </a:rPr>
              <a:t> به</a:t>
            </a:r>
            <a:endParaRPr lang="ar-SA" sz="2400" dirty="0">
              <a:latin typeface="Calibri" panose="020F0502020204030204" pitchFamily="34" charset="0"/>
              <a:cs typeface="Calibri" panose="020F0502020204030204" pitchFamily="34" charset="0"/>
            </a:endParaRPr>
          </a:p>
          <a:p>
            <a:pPr lvl="1" rtl="1">
              <a:buClrTx/>
              <a:buFont typeface="Wingdings" pitchFamily="2" charset="2"/>
              <a:buChar char="§"/>
            </a:pPr>
            <a:endParaRPr lang="ar-001" dirty="0">
              <a:latin typeface="Calibri" panose="020F0502020204030204" pitchFamily="34" charset="0"/>
              <a:cs typeface="Calibri" panose="020F0502020204030204" pitchFamily="34" charset="0"/>
            </a:endParaRPr>
          </a:p>
        </p:txBody>
      </p:sp>
      <p:cxnSp>
        <p:nvCxnSpPr>
          <p:cNvPr id="7" name="Straight Connector 6">
            <a:extLst>
              <a:ext uri="{FF2B5EF4-FFF2-40B4-BE49-F238E27FC236}">
                <a16:creationId xmlns:a16="http://schemas.microsoft.com/office/drawing/2014/main" id="{6F4FDE53-883C-F04A-981B-54A5B629ACD8}"/>
              </a:ext>
            </a:extLst>
          </p:cNvPr>
          <p:cNvCxnSpPr>
            <a:cxnSpLocks/>
          </p:cNvCxnSpPr>
          <p:nvPr/>
        </p:nvCxnSpPr>
        <p:spPr>
          <a:xfrm>
            <a:off x="1125944" y="0"/>
            <a:ext cx="0" cy="6858000"/>
          </a:xfrm>
          <a:prstGeom prst="line">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9" name="Title 5">
            <a:extLst>
              <a:ext uri="{FF2B5EF4-FFF2-40B4-BE49-F238E27FC236}">
                <a16:creationId xmlns:a16="http://schemas.microsoft.com/office/drawing/2014/main" id="{F368DF93-B3A0-FB4D-9910-3F93EE5AB483}"/>
              </a:ext>
            </a:extLst>
          </p:cNvPr>
          <p:cNvSpPr>
            <a:spLocks noGrp="1"/>
          </p:cNvSpPr>
          <p:nvPr>
            <p:ph type="title"/>
          </p:nvPr>
        </p:nvSpPr>
        <p:spPr>
          <a:xfrm>
            <a:off x="546467" y="505387"/>
            <a:ext cx="11029616" cy="1013800"/>
          </a:xfrm>
        </p:spPr>
        <p:txBody>
          <a:bodyPr>
            <a:normAutofit/>
          </a:bodyPr>
          <a:lstStyle/>
          <a:p>
            <a:pPr algn="r" rtl="1"/>
            <a:r>
              <a:rPr lang="ar-SA" sz="1800" b="1" spc="20" dirty="0">
                <a:solidFill>
                  <a:schemeClr val="tx1"/>
                </a:solidFill>
                <a:latin typeface="Calibri" panose="020F0502020204030204" pitchFamily="34" charset="0"/>
                <a:cs typeface="Calibri" panose="020F0502020204030204" pitchFamily="34" charset="0"/>
              </a:rPr>
              <a:t>الخطوة السادسة</a:t>
            </a:r>
            <a:br>
              <a:rPr dirty="0">
                <a:latin typeface="Calibri" panose="020F0502020204030204" pitchFamily="34" charset="0"/>
                <a:cs typeface="Calibri" panose="020F0502020204030204" pitchFamily="34" charset="0"/>
              </a:rPr>
            </a:br>
            <a:r>
              <a:rPr lang="ar-EG" sz="3200" dirty="0">
                <a:latin typeface="Calibri" panose="020F0502020204030204" pitchFamily="34" charset="0"/>
                <a:cs typeface="Calibri" panose="020F0502020204030204" pitchFamily="34" charset="0"/>
              </a:rPr>
              <a:t>ال</a:t>
            </a:r>
            <a:r>
              <a:rPr lang="ar-SA" sz="3200" dirty="0">
                <a:latin typeface="Calibri" panose="020F0502020204030204" pitchFamily="34" charset="0"/>
                <a:cs typeface="Calibri" panose="020F0502020204030204" pitchFamily="34" charset="0"/>
              </a:rPr>
              <a:t>مراجعة</a:t>
            </a:r>
            <a:r>
              <a:rPr lang="ar-EG" sz="3200" dirty="0">
                <a:latin typeface="Calibri" panose="020F0502020204030204" pitchFamily="34" charset="0"/>
                <a:cs typeface="Calibri" panose="020F0502020204030204" pitchFamily="34" charset="0"/>
              </a:rPr>
              <a:t>:</a:t>
            </a:r>
            <a:endParaRPr lang="ar-SA" sz="3200" dirty="0">
              <a:latin typeface="Calibri" panose="020F0502020204030204" pitchFamily="34" charset="0"/>
              <a:cs typeface="Calibri" panose="020F0502020204030204" pitchFamily="34" charset="0"/>
            </a:endParaRPr>
          </a:p>
        </p:txBody>
      </p:sp>
      <p:sp>
        <p:nvSpPr>
          <p:cNvPr id="10" name="Oval 9">
            <a:extLst>
              <a:ext uri="{FF2B5EF4-FFF2-40B4-BE49-F238E27FC236}">
                <a16:creationId xmlns:a16="http://schemas.microsoft.com/office/drawing/2014/main" id="{A573F7A2-5C84-7A4A-B9BE-22AC89395607}"/>
              </a:ext>
            </a:extLst>
          </p:cNvPr>
          <p:cNvSpPr/>
          <p:nvPr/>
        </p:nvSpPr>
        <p:spPr>
          <a:xfrm>
            <a:off x="498983" y="2075596"/>
            <a:ext cx="1202227" cy="1202227"/>
          </a:xfrm>
          <a:prstGeom prst="ellipse">
            <a:avLst/>
          </a:prstGeom>
          <a:solidFill>
            <a:schemeClr val="bg1"/>
          </a:solidFill>
          <a:ln w="127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pic>
        <p:nvPicPr>
          <p:cNvPr id="5" name="Graphic 4" descr="Customer review with solid fill">
            <a:extLst>
              <a:ext uri="{FF2B5EF4-FFF2-40B4-BE49-F238E27FC236}">
                <a16:creationId xmlns:a16="http://schemas.microsoft.com/office/drawing/2014/main" id="{38A5B743-27EE-A541-8591-FEFAC997C0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8870" y="2305878"/>
            <a:ext cx="785191" cy="785191"/>
          </a:xfrm>
          <a:prstGeom prst="rect">
            <a:avLst/>
          </a:prstGeom>
        </p:spPr>
      </p:pic>
      <p:sp>
        <p:nvSpPr>
          <p:cNvPr id="11" name="Title 1">
            <a:extLst>
              <a:ext uri="{FF2B5EF4-FFF2-40B4-BE49-F238E27FC236}">
                <a16:creationId xmlns:a16="http://schemas.microsoft.com/office/drawing/2014/main" id="{EFE9AD8A-4BDB-B948-84D2-EDAF5359E7EF}"/>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rgbClr val="19193B"/>
                </a:solidFill>
                <a:latin typeface="Calibri" panose="020F0502020204030204" pitchFamily="34" charset="0"/>
                <a:cs typeface="Calibri" panose="020F0502020204030204" pitchFamily="34" charset="0"/>
              </a:rPr>
              <a:t>الوحدة الثانية</a:t>
            </a:r>
            <a:endParaRPr lang="ar-001" sz="1400" b="1" cap="none" dirty="0">
              <a:solidFill>
                <a:srgbClr val="19193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044834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E81169-8660-714F-8E54-8BCB68C72283}"/>
              </a:ext>
            </a:extLst>
          </p:cNvPr>
          <p:cNvSpPr>
            <a:spLocks noGrp="1"/>
          </p:cNvSpPr>
          <p:nvPr>
            <p:ph type="title"/>
          </p:nvPr>
        </p:nvSpPr>
        <p:spPr>
          <a:xfrm>
            <a:off x="393700" y="376428"/>
            <a:ext cx="11188700" cy="1252728"/>
          </a:xfrm>
        </p:spPr>
        <p:txBody>
          <a:bodyPr>
            <a:noAutofit/>
          </a:bodyPr>
          <a:lstStyle/>
          <a:p>
            <a:pPr algn="r" rtl="1"/>
            <a:r>
              <a:rPr lang="ar-SA" sz="3200" dirty="0">
                <a:latin typeface="Calibri" panose="020F0502020204030204" pitchFamily="34" charset="0"/>
                <a:cs typeface="Calibri" panose="020F0502020204030204" pitchFamily="34" charset="0"/>
              </a:rPr>
              <a:t>كيفية إظهار الدعم</a:t>
            </a:r>
            <a:r>
              <a:rPr lang="ar-EG" sz="3200" dirty="0">
                <a:latin typeface="Calibri" panose="020F0502020204030204" pitchFamily="34" charset="0"/>
                <a:cs typeface="Calibri" panose="020F0502020204030204" pitchFamily="34" charset="0"/>
              </a:rPr>
              <a:t>:</a:t>
            </a:r>
            <a:br>
              <a:rPr lang="ar-EG" sz="3200" dirty="0">
                <a:latin typeface="Calibri" panose="020F0502020204030204" pitchFamily="34" charset="0"/>
                <a:cs typeface="Calibri" panose="020F0502020204030204" pitchFamily="34" charset="0"/>
              </a:rPr>
            </a:br>
            <a:r>
              <a:rPr lang="ar-SA" sz="1800" b="1" spc="20" dirty="0">
                <a:solidFill>
                  <a:schemeClr val="tx1"/>
                </a:solidFill>
                <a:latin typeface="Calibri" panose="020F0502020204030204" pitchFamily="34" charset="0"/>
                <a:cs typeface="Calibri" panose="020F0502020204030204" pitchFamily="34" charset="0"/>
              </a:rPr>
              <a:t>التواصل الفعال</a:t>
            </a:r>
            <a:endParaRPr lang="ar-001" sz="1800" dirty="0">
              <a:latin typeface="Calibri" panose="020F0502020204030204" pitchFamily="34" charset="0"/>
              <a:cs typeface="Calibri" panose="020F0502020204030204" pitchFamily="34" charset="0"/>
            </a:endParaRPr>
          </a:p>
        </p:txBody>
      </p:sp>
      <p:sp>
        <p:nvSpPr>
          <p:cNvPr id="26" name="Rectangle 25">
            <a:extLst>
              <a:ext uri="{FF2B5EF4-FFF2-40B4-BE49-F238E27FC236}">
                <a16:creationId xmlns:a16="http://schemas.microsoft.com/office/drawing/2014/main" id="{0A3FDED4-BE90-144D-8DAD-2E9B1BCA0E98}"/>
              </a:ext>
            </a:extLst>
          </p:cNvPr>
          <p:cNvSpPr/>
          <p:nvPr/>
        </p:nvSpPr>
        <p:spPr>
          <a:xfrm>
            <a:off x="500375" y="2422139"/>
            <a:ext cx="5120640" cy="137160"/>
          </a:xfrm>
          <a:prstGeom prst="rect">
            <a:avLst/>
          </a:prstGeom>
          <a:solidFill>
            <a:schemeClr val="tx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lumMod val="75000"/>
                </a:schemeClr>
              </a:solidFill>
              <a:latin typeface="Calibri" panose="020F0502020204030204" pitchFamily="34" charset="0"/>
              <a:cs typeface="Calibri" panose="020F0502020204030204" pitchFamily="34" charset="0"/>
            </a:endParaRPr>
          </a:p>
        </p:txBody>
      </p:sp>
      <p:sp>
        <p:nvSpPr>
          <p:cNvPr id="28" name="Content Placeholder 2">
            <a:extLst>
              <a:ext uri="{FF2B5EF4-FFF2-40B4-BE49-F238E27FC236}">
                <a16:creationId xmlns:a16="http://schemas.microsoft.com/office/drawing/2014/main" id="{EE3D1555-7C81-BE4F-B296-E78F28C8FCE2}"/>
              </a:ext>
            </a:extLst>
          </p:cNvPr>
          <p:cNvSpPr>
            <a:spLocks noGrp="1"/>
          </p:cNvSpPr>
          <p:nvPr>
            <p:ph idx="1"/>
          </p:nvPr>
        </p:nvSpPr>
        <p:spPr>
          <a:xfrm>
            <a:off x="7192016" y="1930162"/>
            <a:ext cx="2588110" cy="461996"/>
          </a:xfrm>
        </p:spPr>
        <p:txBody>
          <a:bodyPr>
            <a:normAutofit/>
          </a:bodyPr>
          <a:lstStyle/>
          <a:p>
            <a:pPr marL="0" indent="0" algn="r" rtl="1">
              <a:buNone/>
            </a:pPr>
            <a:r>
              <a:rPr lang="ar-SA" b="1" dirty="0">
                <a:solidFill>
                  <a:schemeClr val="accent1"/>
                </a:solidFill>
                <a:latin typeface="Calibri" panose="020F0502020204030204" pitchFamily="34" charset="0"/>
                <a:cs typeface="Calibri" panose="020F0502020204030204" pitchFamily="34" charset="0"/>
              </a:rPr>
              <a:t>بدلاً من ذلك</a:t>
            </a:r>
            <a:endParaRPr lang="ar-001" sz="1600" dirty="0">
              <a:solidFill>
                <a:schemeClr val="tx1"/>
              </a:solidFill>
              <a:latin typeface="Calibri" panose="020F0502020204030204" pitchFamily="34" charset="0"/>
              <a:cs typeface="Calibri" panose="020F0502020204030204" pitchFamily="34" charset="0"/>
            </a:endParaRPr>
          </a:p>
        </p:txBody>
      </p:sp>
      <p:sp>
        <p:nvSpPr>
          <p:cNvPr id="22" name="Content Placeholder 2">
            <a:extLst>
              <a:ext uri="{FF2B5EF4-FFF2-40B4-BE49-F238E27FC236}">
                <a16:creationId xmlns:a16="http://schemas.microsoft.com/office/drawing/2014/main" id="{F8ABED6D-55D7-5C41-9081-8FD98632AF66}"/>
              </a:ext>
            </a:extLst>
          </p:cNvPr>
          <p:cNvSpPr txBox="1">
            <a:spLocks/>
          </p:cNvSpPr>
          <p:nvPr/>
        </p:nvSpPr>
        <p:spPr>
          <a:xfrm>
            <a:off x="1150866" y="1948091"/>
            <a:ext cx="3194023" cy="461996"/>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b="1" dirty="0">
                <a:solidFill>
                  <a:schemeClr val="tx1"/>
                </a:solidFill>
                <a:latin typeface="Calibri" panose="020F0502020204030204" pitchFamily="34" charset="0"/>
                <a:cs typeface="Calibri" panose="020F0502020204030204" pitchFamily="34" charset="0"/>
              </a:rPr>
              <a:t>تجنب</a:t>
            </a:r>
            <a:endParaRPr lang="ar-001" sz="1600" dirty="0">
              <a:solidFill>
                <a:schemeClr val="tx1"/>
              </a:solidFill>
              <a:latin typeface="Calibri" panose="020F0502020204030204" pitchFamily="34" charset="0"/>
              <a:cs typeface="Calibri" panose="020F0502020204030204" pitchFamily="34" charset="0"/>
            </a:endParaRPr>
          </a:p>
        </p:txBody>
      </p:sp>
      <p:sp>
        <p:nvSpPr>
          <p:cNvPr id="23" name="Content Placeholder 2">
            <a:extLst>
              <a:ext uri="{FF2B5EF4-FFF2-40B4-BE49-F238E27FC236}">
                <a16:creationId xmlns:a16="http://schemas.microsoft.com/office/drawing/2014/main" id="{BA88AA1B-2F85-5E46-91E8-E3AAAE87B652}"/>
              </a:ext>
            </a:extLst>
          </p:cNvPr>
          <p:cNvSpPr txBox="1">
            <a:spLocks/>
          </p:cNvSpPr>
          <p:nvPr/>
        </p:nvSpPr>
        <p:spPr>
          <a:xfrm>
            <a:off x="533683" y="2830662"/>
            <a:ext cx="5148659" cy="3602793"/>
          </a:xfrm>
          <a:prstGeom prst="rect">
            <a:avLst/>
          </a:prstGeom>
        </p:spPr>
        <p:txBody>
          <a:bodyPr vert="horz" lIns="91440" tIns="45720" rIns="91440" bIns="45720" rtlCol="0" anchor="t" anchorCtr="0">
            <a:normAutofit lnSpcReduction="100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lgn="r" rtl="1">
              <a:buClr>
                <a:schemeClr val="tx1"/>
              </a:buClr>
            </a:pPr>
            <a:r>
              <a:rPr lang="ar-SA" dirty="0">
                <a:solidFill>
                  <a:schemeClr val="tx1"/>
                </a:solidFill>
                <a:latin typeface="Calibri" panose="020F0502020204030204" pitchFamily="34" charset="0"/>
                <a:cs typeface="Calibri" panose="020F0502020204030204" pitchFamily="34" charset="0"/>
              </a:rPr>
              <a:t>الحكم على الضحية أو إلقاء اللوم عليه</a:t>
            </a:r>
            <a:r>
              <a:rPr lang="ar-001" dirty="0">
                <a:solidFill>
                  <a:schemeClr val="tx1"/>
                </a:solidFill>
                <a:latin typeface="Calibri" panose="020F0502020204030204" pitchFamily="34" charset="0"/>
                <a:cs typeface="Calibri" panose="020F0502020204030204" pitchFamily="34" charset="0"/>
              </a:rPr>
              <a:t>.</a:t>
            </a:r>
          </a:p>
          <a:p>
            <a:pPr algn="r" rtl="1">
              <a:buClr>
                <a:schemeClr val="tx1"/>
              </a:buClr>
            </a:pPr>
            <a:r>
              <a:rPr lang="ar-SA" dirty="0">
                <a:solidFill>
                  <a:schemeClr val="tx1"/>
                </a:solidFill>
                <a:latin typeface="Calibri" panose="020F0502020204030204" pitchFamily="34" charset="0"/>
                <a:cs typeface="Calibri" panose="020F0502020204030204" pitchFamily="34" charset="0"/>
              </a:rPr>
              <a:t>اتخ</a:t>
            </a:r>
            <a:r>
              <a:rPr lang="ar-EG" dirty="0">
                <a:solidFill>
                  <a:schemeClr val="tx1"/>
                </a:solidFill>
                <a:latin typeface="Calibri" panose="020F0502020204030204" pitchFamily="34" charset="0"/>
                <a:cs typeface="Calibri" panose="020F0502020204030204" pitchFamily="34" charset="0"/>
              </a:rPr>
              <a:t>ا</a:t>
            </a:r>
            <a:r>
              <a:rPr lang="ar-SA" dirty="0">
                <a:solidFill>
                  <a:schemeClr val="tx1"/>
                </a:solidFill>
                <a:latin typeface="Calibri" panose="020F0502020204030204" pitchFamily="34" charset="0"/>
                <a:cs typeface="Calibri" panose="020F0502020204030204" pitchFamily="34" charset="0"/>
              </a:rPr>
              <a:t>ذ قرارات </a:t>
            </a:r>
            <a:r>
              <a:rPr lang="ar-EG" dirty="0">
                <a:solidFill>
                  <a:schemeClr val="tx1"/>
                </a:solidFill>
                <a:latin typeface="Calibri" panose="020F0502020204030204" pitchFamily="34" charset="0"/>
                <a:cs typeface="Calibri" panose="020F0502020204030204" pitchFamily="34" charset="0"/>
              </a:rPr>
              <a:t>بالنيابة عن</a:t>
            </a:r>
            <a:r>
              <a:rPr lang="ar-SA" dirty="0">
                <a:solidFill>
                  <a:schemeClr val="tx1"/>
                </a:solidFill>
                <a:latin typeface="Calibri" panose="020F0502020204030204" pitchFamily="34" charset="0"/>
                <a:cs typeface="Calibri" panose="020F0502020204030204" pitchFamily="34" charset="0"/>
              </a:rPr>
              <a:t>ه</a:t>
            </a:r>
            <a:r>
              <a:rPr lang="ar-001" dirty="0">
                <a:solidFill>
                  <a:schemeClr val="tx1"/>
                </a:solidFill>
                <a:latin typeface="Calibri" panose="020F0502020204030204" pitchFamily="34" charset="0"/>
                <a:cs typeface="Calibri" panose="020F0502020204030204" pitchFamily="34" charset="0"/>
              </a:rPr>
              <a:t>.</a:t>
            </a:r>
          </a:p>
          <a:p>
            <a:pPr algn="r" rtl="1">
              <a:buClr>
                <a:schemeClr val="tx1"/>
              </a:buClr>
            </a:pPr>
            <a:r>
              <a:rPr lang="ar-EG" dirty="0">
                <a:solidFill>
                  <a:schemeClr val="tx1"/>
                </a:solidFill>
                <a:latin typeface="Calibri" panose="020F0502020204030204" pitchFamily="34" charset="0"/>
                <a:cs typeface="Calibri" panose="020F0502020204030204" pitchFamily="34" charset="0"/>
              </a:rPr>
              <a:t>إعطاء </a:t>
            </a:r>
            <a:r>
              <a:rPr lang="ar-SA" dirty="0">
                <a:solidFill>
                  <a:schemeClr val="tx1"/>
                </a:solidFill>
                <a:latin typeface="Calibri" panose="020F0502020204030204" pitchFamily="34" charset="0"/>
                <a:cs typeface="Calibri" panose="020F0502020204030204" pitchFamily="34" charset="0"/>
              </a:rPr>
              <a:t>وعود لا يمكنك الوفاء بها</a:t>
            </a:r>
            <a:r>
              <a:rPr lang="ar-001" dirty="0">
                <a:solidFill>
                  <a:schemeClr val="tx1"/>
                </a:solidFill>
                <a:latin typeface="Calibri" panose="020F0502020204030204" pitchFamily="34" charset="0"/>
                <a:cs typeface="Calibri" panose="020F0502020204030204" pitchFamily="34" charset="0"/>
              </a:rPr>
              <a:t>.</a:t>
            </a:r>
          </a:p>
          <a:p>
            <a:pPr algn="r" rtl="1">
              <a:buClr>
                <a:schemeClr val="tx1"/>
              </a:buClr>
            </a:pPr>
            <a:r>
              <a:rPr lang="ar-SA" dirty="0">
                <a:solidFill>
                  <a:schemeClr val="tx1"/>
                </a:solidFill>
                <a:latin typeface="Calibri" panose="020F0502020204030204" pitchFamily="34" charset="0"/>
                <a:cs typeface="Calibri" panose="020F0502020204030204" pitchFamily="34" charset="0"/>
              </a:rPr>
              <a:t>إعطاء معلومات غير دقيقة</a:t>
            </a:r>
            <a:r>
              <a:rPr lang="ar-001" dirty="0">
                <a:solidFill>
                  <a:schemeClr val="tx1"/>
                </a:solidFill>
                <a:latin typeface="Calibri" panose="020F0502020204030204" pitchFamily="34" charset="0"/>
                <a:cs typeface="Calibri" panose="020F0502020204030204" pitchFamily="34" charset="0"/>
              </a:rPr>
              <a:t>.</a:t>
            </a:r>
          </a:p>
          <a:p>
            <a:pPr algn="r" rtl="1">
              <a:buClr>
                <a:schemeClr val="tx1"/>
              </a:buClr>
            </a:pPr>
            <a:r>
              <a:rPr lang="ar-EG" dirty="0">
                <a:solidFill>
                  <a:schemeClr val="tx1"/>
                </a:solidFill>
                <a:latin typeface="Calibri" panose="020F0502020204030204" pitchFamily="34" charset="0"/>
                <a:cs typeface="Calibri" panose="020F0502020204030204" pitchFamily="34" charset="0"/>
              </a:rPr>
              <a:t>التقليل من </a:t>
            </a:r>
            <a:r>
              <a:rPr lang="ar-SA" dirty="0">
                <a:solidFill>
                  <a:schemeClr val="tx1"/>
                </a:solidFill>
                <a:latin typeface="Calibri" panose="020F0502020204030204" pitchFamily="34" charset="0"/>
                <a:cs typeface="Calibri" panose="020F0502020204030204" pitchFamily="34" charset="0"/>
              </a:rPr>
              <a:t>مخاوفه </a:t>
            </a:r>
            <a:endParaRPr lang="ar-EG" dirty="0">
              <a:solidFill>
                <a:schemeClr val="tx1"/>
              </a:solidFill>
              <a:latin typeface="Calibri" panose="020F0502020204030204" pitchFamily="34" charset="0"/>
              <a:cs typeface="Calibri" panose="020F0502020204030204" pitchFamily="34" charset="0"/>
            </a:endParaRPr>
          </a:p>
          <a:p>
            <a:pPr algn="r" rtl="1">
              <a:buClr>
                <a:schemeClr val="tx1"/>
              </a:buClr>
            </a:pPr>
            <a:r>
              <a:rPr lang="ar-SA" dirty="0">
                <a:solidFill>
                  <a:schemeClr val="tx1"/>
                </a:solidFill>
                <a:latin typeface="Calibri" panose="020F0502020204030204" pitchFamily="34" charset="0"/>
                <a:cs typeface="Calibri" panose="020F0502020204030204" pitchFamily="34" charset="0"/>
              </a:rPr>
              <a:t>إخبار الضحية بما ينبغي عليه فعله</a:t>
            </a:r>
            <a:r>
              <a:rPr lang="ar-001" dirty="0">
                <a:solidFill>
                  <a:schemeClr val="tx1"/>
                </a:solidFill>
                <a:latin typeface="Calibri" panose="020F0502020204030204" pitchFamily="34" charset="0"/>
                <a:cs typeface="Calibri" panose="020F0502020204030204" pitchFamily="34" charset="0"/>
              </a:rPr>
              <a:t>.</a:t>
            </a:r>
          </a:p>
          <a:p>
            <a:pPr algn="r" rtl="1">
              <a:buClr>
                <a:schemeClr val="tx1"/>
              </a:buClr>
            </a:pPr>
            <a:r>
              <a:rPr lang="ar-SA" dirty="0">
                <a:solidFill>
                  <a:schemeClr val="tx1"/>
                </a:solidFill>
                <a:latin typeface="Calibri" panose="020F0502020204030204" pitchFamily="34" charset="0"/>
                <a:cs typeface="Calibri" panose="020F0502020204030204" pitchFamily="34" charset="0"/>
              </a:rPr>
              <a:t>مقارنة تجربة الضحية بتجرب</a:t>
            </a:r>
            <a:r>
              <a:rPr lang="ar-EG" dirty="0">
                <a:solidFill>
                  <a:schemeClr val="tx1"/>
                </a:solidFill>
                <a:latin typeface="Calibri" panose="020F0502020204030204" pitchFamily="34" charset="0"/>
                <a:cs typeface="Calibri" panose="020F0502020204030204" pitchFamily="34" charset="0"/>
              </a:rPr>
              <a:t>تك</a:t>
            </a:r>
            <a:r>
              <a:rPr lang="ar-SA" dirty="0">
                <a:solidFill>
                  <a:schemeClr val="tx1"/>
                </a:solidFill>
                <a:latin typeface="Calibri" panose="020F0502020204030204" pitchFamily="34" charset="0"/>
                <a:cs typeface="Calibri" panose="020F0502020204030204" pitchFamily="34" charset="0"/>
              </a:rPr>
              <a:t> الشخص</a:t>
            </a:r>
            <a:r>
              <a:rPr lang="ar-EG" dirty="0">
                <a:solidFill>
                  <a:schemeClr val="tx1"/>
                </a:solidFill>
                <a:latin typeface="Calibri" panose="020F0502020204030204" pitchFamily="34" charset="0"/>
                <a:cs typeface="Calibri" panose="020F0502020204030204" pitchFamily="34" charset="0"/>
              </a:rPr>
              <a:t>ية</a:t>
            </a:r>
            <a:r>
              <a:rPr lang="ar-001" dirty="0">
                <a:solidFill>
                  <a:schemeClr val="tx1"/>
                </a:solidFill>
                <a:latin typeface="Calibri" panose="020F0502020204030204" pitchFamily="34" charset="0"/>
                <a:cs typeface="Calibri" panose="020F0502020204030204" pitchFamily="34" charset="0"/>
              </a:rPr>
              <a:t>.</a:t>
            </a:r>
          </a:p>
          <a:p>
            <a:pPr algn="r" rtl="1">
              <a:buClr>
                <a:schemeClr val="tx1"/>
              </a:buClr>
            </a:pPr>
            <a:r>
              <a:rPr lang="ar-SA" dirty="0">
                <a:solidFill>
                  <a:schemeClr val="tx1"/>
                </a:solidFill>
                <a:latin typeface="Calibri" panose="020F0502020204030204" pitchFamily="34" charset="0"/>
                <a:cs typeface="Calibri" panose="020F0502020204030204" pitchFamily="34" charset="0"/>
              </a:rPr>
              <a:t>تغيير الموضوع</a:t>
            </a:r>
            <a:r>
              <a:rPr lang="ar-001" dirty="0">
                <a:solidFill>
                  <a:schemeClr val="tx1"/>
                </a:solidFill>
                <a:latin typeface="Calibri" panose="020F0502020204030204" pitchFamily="34" charset="0"/>
                <a:cs typeface="Calibri" panose="020F0502020204030204" pitchFamily="34" charset="0"/>
              </a:rPr>
              <a:t>.</a:t>
            </a:r>
          </a:p>
          <a:p>
            <a:pPr algn="r" rtl="1">
              <a:buClr>
                <a:schemeClr val="tx1"/>
              </a:buClr>
            </a:pPr>
            <a:r>
              <a:rPr lang="ar-SA" dirty="0">
                <a:solidFill>
                  <a:schemeClr val="tx1"/>
                </a:solidFill>
                <a:latin typeface="Calibri" panose="020F0502020204030204" pitchFamily="34" charset="0"/>
                <a:cs typeface="Calibri" panose="020F0502020204030204" pitchFamily="34" charset="0"/>
              </a:rPr>
              <a:t>مقاطعة الضحية</a:t>
            </a:r>
            <a:r>
              <a:rPr lang="ar-001" dirty="0">
                <a:solidFill>
                  <a:schemeClr val="tx1"/>
                </a:solidFill>
                <a:latin typeface="Calibri" panose="020F0502020204030204" pitchFamily="34" charset="0"/>
                <a:cs typeface="Calibri" panose="020F0502020204030204" pitchFamily="34" charset="0"/>
              </a:rPr>
              <a:t>.</a:t>
            </a:r>
          </a:p>
        </p:txBody>
      </p:sp>
      <p:pic>
        <p:nvPicPr>
          <p:cNvPr id="8" name="Graphic 7" descr="Thumbs Down with solid fill">
            <a:extLst>
              <a:ext uri="{FF2B5EF4-FFF2-40B4-BE49-F238E27FC236}">
                <a16:creationId xmlns:a16="http://schemas.microsoft.com/office/drawing/2014/main" id="{F01EB608-83F7-0943-8EE5-0EDC0F6A8799}"/>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33843" y="1914676"/>
            <a:ext cx="506895" cy="506895"/>
          </a:xfrm>
          <a:prstGeom prst="rect">
            <a:avLst/>
          </a:prstGeom>
        </p:spPr>
      </p:pic>
      <p:pic>
        <p:nvPicPr>
          <p:cNvPr id="10" name="Graphic 9" descr="Thumbs up sign with solid fill">
            <a:extLst>
              <a:ext uri="{FF2B5EF4-FFF2-40B4-BE49-F238E27FC236}">
                <a16:creationId xmlns:a16="http://schemas.microsoft.com/office/drawing/2014/main" id="{FF251931-FCE7-E141-9F97-DCF3C3B782A5}"/>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584765" y="1868194"/>
            <a:ext cx="506895" cy="506895"/>
          </a:xfrm>
          <a:prstGeom prst="rect">
            <a:avLst/>
          </a:prstGeom>
        </p:spPr>
      </p:pic>
      <p:sp>
        <p:nvSpPr>
          <p:cNvPr id="16" name="Rectangle 15">
            <a:extLst>
              <a:ext uri="{FF2B5EF4-FFF2-40B4-BE49-F238E27FC236}">
                <a16:creationId xmlns:a16="http://schemas.microsoft.com/office/drawing/2014/main" id="{B1846B2D-40B0-1740-8FE1-F55BF68E5B96}"/>
              </a:ext>
            </a:extLst>
          </p:cNvPr>
          <p:cNvSpPr/>
          <p:nvPr/>
        </p:nvSpPr>
        <p:spPr>
          <a:xfrm>
            <a:off x="6573786" y="2422139"/>
            <a:ext cx="5120640" cy="137160"/>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lumMod val="75000"/>
                </a:schemeClr>
              </a:solidFill>
              <a:latin typeface="Calibri" panose="020F0502020204030204" pitchFamily="34" charset="0"/>
              <a:cs typeface="Calibri" panose="020F0502020204030204" pitchFamily="34" charset="0"/>
            </a:endParaRPr>
          </a:p>
        </p:txBody>
      </p:sp>
      <p:sp>
        <p:nvSpPr>
          <p:cNvPr id="15" name="Content Placeholder 2">
            <a:extLst>
              <a:ext uri="{FF2B5EF4-FFF2-40B4-BE49-F238E27FC236}">
                <a16:creationId xmlns:a16="http://schemas.microsoft.com/office/drawing/2014/main" id="{D4729A4D-9954-A147-971E-A314EAFC41F1}"/>
              </a:ext>
            </a:extLst>
          </p:cNvPr>
          <p:cNvSpPr txBox="1">
            <a:spLocks/>
          </p:cNvSpPr>
          <p:nvPr/>
        </p:nvSpPr>
        <p:spPr>
          <a:xfrm>
            <a:off x="6553201" y="2830662"/>
            <a:ext cx="4857750" cy="3602793"/>
          </a:xfrm>
          <a:prstGeom prst="rect">
            <a:avLst/>
          </a:prstGeom>
        </p:spPr>
        <p:txBody>
          <a:bodyPr vert="horz" lIns="91440" tIns="45720" rIns="91440" bIns="45720" rtlCol="0" anchor="t" anchorCtr="0">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lgn="r" rtl="1"/>
            <a:r>
              <a:rPr lang="ar-SA" sz="1700" dirty="0">
                <a:solidFill>
                  <a:schemeClr val="tx1"/>
                </a:solidFill>
                <a:latin typeface="Calibri" panose="020F0502020204030204" pitchFamily="34" charset="0"/>
                <a:cs typeface="Calibri" panose="020F0502020204030204" pitchFamily="34" charset="0"/>
              </a:rPr>
              <a:t>أنصت بعناية، دون حكم أو </a:t>
            </a:r>
            <a:r>
              <a:rPr lang="ar-EG" sz="1700" dirty="0">
                <a:solidFill>
                  <a:schemeClr val="tx1"/>
                </a:solidFill>
                <a:latin typeface="Calibri" panose="020F0502020204030204" pitchFamily="34" charset="0"/>
                <a:cs typeface="Calibri" panose="020F0502020204030204" pitchFamily="34" charset="0"/>
              </a:rPr>
              <a:t>رد </a:t>
            </a:r>
            <a:r>
              <a:rPr lang="ar-SA" sz="1700" dirty="0">
                <a:solidFill>
                  <a:schemeClr val="tx1"/>
                </a:solidFill>
                <a:latin typeface="Calibri" panose="020F0502020204030204" pitchFamily="34" charset="0"/>
                <a:cs typeface="Calibri" panose="020F0502020204030204" pitchFamily="34" charset="0"/>
              </a:rPr>
              <a:t>إلى أن </a:t>
            </a:r>
            <a:r>
              <a:rPr lang="ar-EG" sz="1700" dirty="0">
                <a:solidFill>
                  <a:schemeClr val="tx1"/>
                </a:solidFill>
                <a:latin typeface="Calibri" panose="020F0502020204030204" pitchFamily="34" charset="0"/>
                <a:cs typeface="Calibri" panose="020F0502020204030204" pitchFamily="34" charset="0"/>
              </a:rPr>
              <a:t>ينتهي</a:t>
            </a:r>
            <a:r>
              <a:rPr lang="ar-SA" sz="1700" dirty="0">
                <a:solidFill>
                  <a:schemeClr val="tx1"/>
                </a:solidFill>
                <a:latin typeface="Calibri" panose="020F0502020204030204" pitchFamily="34" charset="0"/>
                <a:cs typeface="Calibri" panose="020F0502020204030204" pitchFamily="34" charset="0"/>
              </a:rPr>
              <a:t> الضحية</a:t>
            </a:r>
            <a:r>
              <a:rPr lang="ar-EG" sz="1700" dirty="0">
                <a:solidFill>
                  <a:schemeClr val="tx1"/>
                </a:solidFill>
                <a:latin typeface="Calibri" panose="020F0502020204030204" pitchFamily="34" charset="0"/>
                <a:cs typeface="Calibri" panose="020F0502020204030204" pitchFamily="34" charset="0"/>
              </a:rPr>
              <a:t> من الحديث.</a:t>
            </a:r>
            <a:r>
              <a:rPr lang="ar-001" sz="1700" dirty="0">
                <a:solidFill>
                  <a:schemeClr val="tx1"/>
                </a:solidFill>
                <a:latin typeface="Calibri" panose="020F0502020204030204" pitchFamily="34" charset="0"/>
                <a:cs typeface="Calibri" panose="020F0502020204030204" pitchFamily="34" charset="0"/>
              </a:rPr>
              <a:t> </a:t>
            </a:r>
          </a:p>
          <a:p>
            <a:pPr algn="r" rtl="1"/>
            <a:r>
              <a:rPr lang="ar-SA" sz="1700" dirty="0">
                <a:solidFill>
                  <a:schemeClr val="tx1"/>
                </a:solidFill>
                <a:latin typeface="Calibri" panose="020F0502020204030204" pitchFamily="34" charset="0"/>
                <a:cs typeface="Calibri" panose="020F0502020204030204" pitchFamily="34" charset="0"/>
              </a:rPr>
              <a:t>أك</a:t>
            </a:r>
            <a:r>
              <a:rPr lang="ar-EG" sz="1700" dirty="0">
                <a:solidFill>
                  <a:schemeClr val="tx1"/>
                </a:solidFill>
                <a:latin typeface="Calibri" panose="020F0502020204030204" pitchFamily="34" charset="0"/>
                <a:cs typeface="Calibri" panose="020F0502020204030204" pitchFamily="34" charset="0"/>
              </a:rPr>
              <a:t>ّ</a:t>
            </a:r>
            <a:r>
              <a:rPr lang="ar-SA" sz="1700" dirty="0">
                <a:solidFill>
                  <a:schemeClr val="tx1"/>
                </a:solidFill>
                <a:latin typeface="Calibri" panose="020F0502020204030204" pitchFamily="34" charset="0"/>
                <a:cs typeface="Calibri" panose="020F0502020204030204" pitchFamily="34" charset="0"/>
              </a:rPr>
              <a:t>د على أنك تسمع مخاوفه وتريد المساعدة</a:t>
            </a:r>
            <a:r>
              <a:rPr lang="ar-EG" sz="1700" dirty="0">
                <a:solidFill>
                  <a:schemeClr val="tx1"/>
                </a:solidFill>
                <a:latin typeface="Calibri" panose="020F0502020204030204" pitchFamily="34" charset="0"/>
                <a:cs typeface="Calibri" panose="020F0502020204030204" pitchFamily="34" charset="0"/>
              </a:rPr>
              <a:t>. و</a:t>
            </a:r>
            <a:r>
              <a:rPr lang="ar-SA" sz="1700" dirty="0">
                <a:solidFill>
                  <a:schemeClr val="tx1"/>
                </a:solidFill>
                <a:latin typeface="Calibri" panose="020F0502020204030204" pitchFamily="34" charset="0"/>
                <a:cs typeface="Calibri" panose="020F0502020204030204" pitchFamily="34" charset="0"/>
              </a:rPr>
              <a:t>اسأل كيف يمكنك المساعدة</a:t>
            </a:r>
            <a:r>
              <a:rPr lang="ar-001" sz="1700" dirty="0">
                <a:solidFill>
                  <a:schemeClr val="tx1"/>
                </a:solidFill>
                <a:latin typeface="Calibri" panose="020F0502020204030204" pitchFamily="34" charset="0"/>
                <a:cs typeface="Calibri" panose="020F0502020204030204" pitchFamily="34" charset="0"/>
              </a:rPr>
              <a:t>.</a:t>
            </a:r>
          </a:p>
          <a:p>
            <a:pPr algn="r" rtl="1"/>
            <a:r>
              <a:rPr lang="ar-SA" sz="1700" dirty="0">
                <a:solidFill>
                  <a:schemeClr val="tx1"/>
                </a:solidFill>
                <a:latin typeface="Calibri" panose="020F0502020204030204" pitchFamily="34" charset="0"/>
                <a:cs typeface="Calibri" panose="020F0502020204030204" pitchFamily="34" charset="0"/>
              </a:rPr>
              <a:t>تعامل مع الضحية والموقف بجدية</a:t>
            </a:r>
            <a:r>
              <a:rPr lang="ar-001" sz="1700" dirty="0">
                <a:solidFill>
                  <a:schemeClr val="tx1"/>
                </a:solidFill>
                <a:latin typeface="Calibri" panose="020F0502020204030204" pitchFamily="34" charset="0"/>
                <a:cs typeface="Calibri" panose="020F0502020204030204" pitchFamily="34" charset="0"/>
              </a:rPr>
              <a:t>.</a:t>
            </a:r>
          </a:p>
          <a:p>
            <a:pPr algn="r" rtl="1"/>
            <a:r>
              <a:rPr lang="ar-SA" sz="1700" dirty="0">
                <a:solidFill>
                  <a:schemeClr val="tx1"/>
                </a:solidFill>
                <a:latin typeface="Calibri" panose="020F0502020204030204" pitchFamily="34" charset="0"/>
                <a:cs typeface="Calibri" panose="020F0502020204030204" pitchFamily="34" charset="0"/>
              </a:rPr>
              <a:t>انتبه إلى الإشارات غير اللفظية</a:t>
            </a:r>
            <a:r>
              <a:rPr lang="ar-001" sz="1700" dirty="0">
                <a:solidFill>
                  <a:schemeClr val="tx1"/>
                </a:solidFill>
                <a:latin typeface="Calibri" panose="020F0502020204030204" pitchFamily="34" charset="0"/>
                <a:cs typeface="Calibri" panose="020F0502020204030204" pitchFamily="34" charset="0"/>
              </a:rPr>
              <a:t>.</a:t>
            </a:r>
          </a:p>
          <a:p>
            <a:pPr algn="r" rtl="1"/>
            <a:r>
              <a:rPr lang="ar-EG" sz="1700" dirty="0">
                <a:solidFill>
                  <a:schemeClr val="tx1"/>
                </a:solidFill>
                <a:latin typeface="Calibri" panose="020F0502020204030204" pitchFamily="34" charset="0"/>
                <a:cs typeface="Calibri" panose="020F0502020204030204" pitchFamily="34" charset="0"/>
              </a:rPr>
              <a:t>حافظ</a:t>
            </a:r>
            <a:r>
              <a:rPr lang="ar-SA" sz="1700" dirty="0">
                <a:solidFill>
                  <a:schemeClr val="tx1"/>
                </a:solidFill>
                <a:latin typeface="Calibri" panose="020F0502020204030204" pitchFamily="34" charset="0"/>
                <a:cs typeface="Calibri" panose="020F0502020204030204" pitchFamily="34" charset="0"/>
              </a:rPr>
              <a:t> على الحدود ال</a:t>
            </a:r>
            <a:r>
              <a:rPr lang="ar-EG" sz="1700" dirty="0">
                <a:solidFill>
                  <a:schemeClr val="tx1"/>
                </a:solidFill>
                <a:latin typeface="Calibri" panose="020F0502020204030204" pitchFamily="34" charset="0"/>
                <a:cs typeface="Calibri" panose="020F0502020204030204" pitchFamily="34" charset="0"/>
              </a:rPr>
              <a:t>جسد</a:t>
            </a:r>
            <a:r>
              <a:rPr lang="ar-SA" sz="1700" dirty="0">
                <a:solidFill>
                  <a:schemeClr val="tx1"/>
                </a:solidFill>
                <a:latin typeface="Calibri" panose="020F0502020204030204" pitchFamily="34" charset="0"/>
                <a:cs typeface="Calibri" panose="020F0502020204030204" pitchFamily="34" charset="0"/>
              </a:rPr>
              <a:t>ية المناسبة</a:t>
            </a:r>
            <a:r>
              <a:rPr lang="ar-001" sz="1700" dirty="0">
                <a:solidFill>
                  <a:schemeClr val="tx1"/>
                </a:solidFill>
                <a:latin typeface="Calibri" panose="020F0502020204030204" pitchFamily="34" charset="0"/>
                <a:cs typeface="Calibri" panose="020F0502020204030204" pitchFamily="34" charset="0"/>
              </a:rPr>
              <a:t>.</a:t>
            </a:r>
          </a:p>
          <a:p>
            <a:pPr algn="r" rtl="1"/>
            <a:r>
              <a:rPr lang="ar-SA" sz="1700" dirty="0">
                <a:solidFill>
                  <a:schemeClr val="tx1"/>
                </a:solidFill>
                <a:latin typeface="Calibri" panose="020F0502020204030204" pitchFamily="34" charset="0"/>
                <a:cs typeface="Calibri" panose="020F0502020204030204" pitchFamily="34" charset="0"/>
              </a:rPr>
              <a:t>تعامل معهم كأفراد</a:t>
            </a:r>
            <a:r>
              <a:rPr lang="ar-001" sz="1700" dirty="0">
                <a:solidFill>
                  <a:schemeClr val="tx1"/>
                </a:solidFill>
                <a:latin typeface="Calibri" panose="020F0502020204030204" pitchFamily="34" charset="0"/>
                <a:cs typeface="Calibri" panose="020F0502020204030204" pitchFamily="34" charset="0"/>
              </a:rPr>
              <a:t>.</a:t>
            </a:r>
          </a:p>
        </p:txBody>
      </p:sp>
      <p:sp>
        <p:nvSpPr>
          <p:cNvPr id="12" name="Title 1">
            <a:extLst>
              <a:ext uri="{FF2B5EF4-FFF2-40B4-BE49-F238E27FC236}">
                <a16:creationId xmlns:a16="http://schemas.microsoft.com/office/drawing/2014/main" id="{2388AB0E-E569-F145-BFE5-E8A631A122D4}"/>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rgbClr val="19193B"/>
                </a:solidFill>
                <a:latin typeface="Calibri" panose="020F0502020204030204" pitchFamily="34" charset="0"/>
                <a:cs typeface="Calibri" panose="020F0502020204030204" pitchFamily="34" charset="0"/>
              </a:rPr>
              <a:t>الوحدة الثانية</a:t>
            </a:r>
            <a:endParaRPr lang="ar-001" sz="1400" b="1" cap="none" dirty="0">
              <a:solidFill>
                <a:srgbClr val="19193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1018858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Content Placeholder 8"/>
          <p:cNvSpPr>
            <a:spLocks noGrp="1"/>
          </p:cNvSpPr>
          <p:nvPr>
            <p:ph idx="1"/>
          </p:nvPr>
        </p:nvSpPr>
        <p:spPr>
          <a:xfrm>
            <a:off x="465446" y="2046905"/>
            <a:ext cx="11269354" cy="4449145"/>
          </a:xfrm>
        </p:spPr>
        <p:txBody>
          <a:bodyPr numCol="2" spcCol="914400" anchor="t">
            <a:normAutofit/>
          </a:bodyPr>
          <a:lstStyle/>
          <a:p>
            <a:pPr marL="0" indent="0" algn="r" rtl="1">
              <a:buNone/>
            </a:pPr>
            <a:r>
              <a:rPr lang="ar-SA" b="1" dirty="0">
                <a:latin typeface="Calibri" panose="020F0502020204030204" pitchFamily="34" charset="0"/>
                <a:cs typeface="Calibri" panose="020F0502020204030204" pitchFamily="34" charset="0"/>
              </a:rPr>
              <a:t>إعادة الصياغة</a:t>
            </a:r>
          </a:p>
          <a:p>
            <a:pPr algn="r" rtl="1"/>
            <a:r>
              <a:rPr lang="ar-SA" dirty="0">
                <a:latin typeface="Calibri" panose="020F0502020204030204" pitchFamily="34" charset="0"/>
                <a:cs typeface="Calibri" panose="020F0502020204030204" pitchFamily="34" charset="0"/>
              </a:rPr>
              <a:t>تكرار ما فهمته</a:t>
            </a:r>
            <a:r>
              <a:rPr lang="ar-EG" dirty="0">
                <a:latin typeface="Calibri" panose="020F0502020204030204" pitchFamily="34" charset="0"/>
                <a:cs typeface="Calibri" panose="020F0502020204030204" pitchFamily="34" charset="0"/>
              </a:rPr>
              <a:t> مما قاله</a:t>
            </a:r>
            <a:r>
              <a:rPr lang="ar-SA" dirty="0">
                <a:latin typeface="Calibri" panose="020F0502020204030204" pitchFamily="34" charset="0"/>
                <a:cs typeface="Calibri" panose="020F0502020204030204" pitchFamily="34" charset="0"/>
              </a:rPr>
              <a:t> الشخص</a:t>
            </a:r>
            <a:r>
              <a:rPr lang="ar-EG" dirty="0">
                <a:latin typeface="Calibri" panose="020F0502020204030204" pitchFamily="34" charset="0"/>
                <a:cs typeface="Calibri" panose="020F0502020204030204" pitchFamily="34" charset="0"/>
              </a:rPr>
              <a:t> ب</a:t>
            </a:r>
            <a:r>
              <a:rPr lang="ar-SA" dirty="0">
                <a:latin typeface="Calibri" panose="020F0502020204030204" pitchFamily="34" charset="0"/>
                <a:cs typeface="Calibri" panose="020F0502020204030204" pitchFamily="34" charset="0"/>
              </a:rPr>
              <a:t>كلماتك الخاصة</a:t>
            </a:r>
            <a:r>
              <a:rPr lang="ar-001" dirty="0">
                <a:latin typeface="Calibri" panose="020F0502020204030204" pitchFamily="34" charset="0"/>
                <a:cs typeface="Calibri" panose="020F0502020204030204" pitchFamily="34" charset="0"/>
              </a:rPr>
              <a:t>.</a:t>
            </a:r>
          </a:p>
          <a:p>
            <a:pPr lvl="2" algn="r" rtl="1"/>
            <a:r>
              <a:rPr lang="ar-EG" sz="1600" dirty="0">
                <a:latin typeface="Calibri" panose="020F0502020204030204" pitchFamily="34" charset="0"/>
                <a:cs typeface="Calibri" panose="020F0502020204030204" pitchFamily="34" charset="0"/>
              </a:rPr>
              <a:t>"أعتقد أنك تقول..."</a:t>
            </a:r>
          </a:p>
          <a:p>
            <a:pPr lvl="2" algn="r" rtl="1"/>
            <a:r>
              <a:rPr lang="ar-001" sz="1600" dirty="0">
                <a:latin typeface="Calibri" panose="020F0502020204030204" pitchFamily="34" charset="0"/>
                <a:cs typeface="Calibri" panose="020F0502020204030204" pitchFamily="34" charset="0"/>
              </a:rPr>
              <a:t>"</a:t>
            </a:r>
            <a:r>
              <a:rPr lang="ar-SA" sz="1600" dirty="0">
                <a:latin typeface="Calibri" panose="020F0502020204030204" pitchFamily="34" charset="0"/>
                <a:cs typeface="Calibri" panose="020F0502020204030204" pitchFamily="34" charset="0"/>
              </a:rPr>
              <a:t>لقد بدا لي أن</a:t>
            </a:r>
            <a:r>
              <a:rPr lang="ar-001" sz="1600" dirty="0">
                <a:latin typeface="Calibri" panose="020F0502020204030204" pitchFamily="34" charset="0"/>
                <a:cs typeface="Calibri" panose="020F0502020204030204" pitchFamily="34" charset="0"/>
              </a:rPr>
              <a:t>… </a:t>
            </a:r>
            <a:r>
              <a:rPr lang="ar-SA" sz="1600" dirty="0">
                <a:latin typeface="Calibri" panose="020F0502020204030204" pitchFamily="34" charset="0"/>
                <a:cs typeface="Calibri" panose="020F0502020204030204" pitchFamily="34" charset="0"/>
              </a:rPr>
              <a:t>هل هذا دقيق؟</a:t>
            </a:r>
            <a:r>
              <a:rPr lang="ar-001" sz="1600" dirty="0">
                <a:latin typeface="Calibri" panose="020F0502020204030204" pitchFamily="34" charset="0"/>
                <a:cs typeface="Calibri" panose="020F0502020204030204" pitchFamily="34" charset="0"/>
              </a:rPr>
              <a:t>"</a:t>
            </a:r>
          </a:p>
          <a:p>
            <a:pPr marL="0" indent="0" algn="r" rtl="1">
              <a:buNone/>
            </a:pPr>
            <a:br>
              <a:rPr dirty="0">
                <a:latin typeface="Calibri" panose="020F0502020204030204" pitchFamily="34" charset="0"/>
                <a:cs typeface="Calibri" panose="020F0502020204030204" pitchFamily="34" charset="0"/>
              </a:rPr>
            </a:br>
            <a:r>
              <a:rPr lang="ar-SA" b="1" dirty="0">
                <a:latin typeface="Calibri" panose="020F0502020204030204" pitchFamily="34" charset="0"/>
                <a:cs typeface="Calibri" panose="020F0502020204030204" pitchFamily="34" charset="0"/>
              </a:rPr>
              <a:t>الاستماع التأملي</a:t>
            </a:r>
          </a:p>
          <a:p>
            <a:pPr algn="r" rtl="1"/>
            <a:r>
              <a:rPr lang="ar-EG" dirty="0">
                <a:latin typeface="Calibri" panose="020F0502020204030204" pitchFamily="34" charset="0"/>
                <a:cs typeface="Calibri" panose="020F0502020204030204" pitchFamily="34" charset="0"/>
              </a:rPr>
              <a:t>التعبير عن</a:t>
            </a:r>
            <a:r>
              <a:rPr lang="ar-SA" dirty="0">
                <a:latin typeface="Calibri" panose="020F0502020204030204" pitchFamily="34" charset="0"/>
                <a:cs typeface="Calibri" panose="020F0502020204030204" pitchFamily="34" charset="0"/>
              </a:rPr>
              <a:t> مشاعر الشخص مرة أخرى</a:t>
            </a:r>
            <a:r>
              <a:rPr lang="ar-EG" dirty="0">
                <a:latin typeface="Calibri" panose="020F0502020204030204" pitchFamily="34" charset="0"/>
                <a:cs typeface="Calibri" panose="020F0502020204030204" pitchFamily="34" charset="0"/>
              </a:rPr>
              <a:t> </a:t>
            </a:r>
            <a:r>
              <a:rPr lang="ar-SA" dirty="0">
                <a:latin typeface="Calibri" panose="020F0502020204030204" pitchFamily="34" charset="0"/>
                <a:cs typeface="Calibri" panose="020F0502020204030204" pitchFamily="34" charset="0"/>
              </a:rPr>
              <a:t>شفهياً</a:t>
            </a:r>
            <a:r>
              <a:rPr lang="ar-001" dirty="0">
                <a:latin typeface="Calibri" panose="020F0502020204030204" pitchFamily="34" charset="0"/>
                <a:cs typeface="Calibri" panose="020F0502020204030204" pitchFamily="34" charset="0"/>
              </a:rPr>
              <a:t>.</a:t>
            </a:r>
          </a:p>
          <a:p>
            <a:pPr lvl="2" algn="r" rtl="1"/>
            <a:r>
              <a:rPr lang="ar-EG" sz="1700" dirty="0">
                <a:latin typeface="Calibri" panose="020F0502020204030204" pitchFamily="34" charset="0"/>
                <a:cs typeface="Calibri" panose="020F0502020204030204" pitchFamily="34" charset="0"/>
              </a:rPr>
              <a:t>"يبدو أنك تشعر..."</a:t>
            </a:r>
          </a:p>
          <a:p>
            <a:pPr lvl="2" algn="r" rtl="1"/>
            <a:r>
              <a:rPr lang="ar-001" sz="1700" dirty="0">
                <a:latin typeface="Calibri" panose="020F0502020204030204" pitchFamily="34" charset="0"/>
                <a:cs typeface="Calibri" panose="020F0502020204030204" pitchFamily="34" charset="0"/>
              </a:rPr>
              <a:t>"</a:t>
            </a:r>
            <a:r>
              <a:rPr lang="ar-SA" sz="1700" dirty="0">
                <a:latin typeface="Calibri" panose="020F0502020204030204" pitchFamily="34" charset="0"/>
                <a:cs typeface="Calibri" panose="020F0502020204030204" pitchFamily="34" charset="0"/>
              </a:rPr>
              <a:t>عندما أخبرتني قصتك، </a:t>
            </a:r>
            <a:r>
              <a:rPr lang="ar-EG" sz="1700" dirty="0">
                <a:latin typeface="Calibri" panose="020F0502020204030204" pitchFamily="34" charset="0"/>
                <a:cs typeface="Calibri" panose="020F0502020204030204" pitchFamily="34" charset="0"/>
              </a:rPr>
              <a:t>كان يبدو أنك</a:t>
            </a:r>
            <a:r>
              <a:rPr lang="ar-SA" sz="1700" dirty="0">
                <a:latin typeface="Calibri" panose="020F0502020204030204" pitchFamily="34" charset="0"/>
                <a:cs typeface="Calibri" panose="020F0502020204030204" pitchFamily="34" charset="0"/>
              </a:rPr>
              <a:t> حز</a:t>
            </a:r>
            <a:r>
              <a:rPr lang="ar-EG" sz="1700" dirty="0">
                <a:latin typeface="Calibri" panose="020F0502020204030204" pitchFamily="34" charset="0"/>
                <a:cs typeface="Calibri" panose="020F0502020204030204" pitchFamily="34" charset="0"/>
              </a:rPr>
              <a:t>ي</a:t>
            </a:r>
            <a:r>
              <a:rPr lang="ar-SA" sz="1700" dirty="0">
                <a:latin typeface="Calibri" panose="020F0502020204030204" pitchFamily="34" charset="0"/>
                <a:cs typeface="Calibri" panose="020F0502020204030204" pitchFamily="34" charset="0"/>
              </a:rPr>
              <a:t>ن</a:t>
            </a:r>
            <a:r>
              <a:rPr lang="ar-EG" sz="1700" dirty="0">
                <a:latin typeface="Calibri" panose="020F0502020204030204" pitchFamily="34" charset="0"/>
                <a:cs typeface="Calibri" panose="020F0502020204030204" pitchFamily="34" charset="0"/>
              </a:rPr>
              <a:t>. </a:t>
            </a:r>
            <a:r>
              <a:rPr lang="ar-SA" sz="1700" dirty="0">
                <a:latin typeface="Calibri" panose="020F0502020204030204" pitchFamily="34" charset="0"/>
                <a:cs typeface="Calibri" panose="020F0502020204030204" pitchFamily="34" charset="0"/>
              </a:rPr>
              <a:t>هل هذا دقيق؟</a:t>
            </a:r>
            <a:r>
              <a:rPr lang="ar-001" sz="1700" dirty="0">
                <a:latin typeface="Calibri" panose="020F0502020204030204" pitchFamily="34" charset="0"/>
                <a:cs typeface="Calibri" panose="020F0502020204030204" pitchFamily="34" charset="0"/>
              </a:rPr>
              <a:t>"</a:t>
            </a:r>
          </a:p>
          <a:p>
            <a:pPr marL="0" indent="0" algn="r" rtl="1">
              <a:buNone/>
            </a:pPr>
            <a:endParaRPr lang="ar-EG" dirty="0">
              <a:latin typeface="Calibri" panose="020F0502020204030204" pitchFamily="34" charset="0"/>
              <a:cs typeface="Calibri" panose="020F0502020204030204" pitchFamily="34" charset="0"/>
            </a:endParaRPr>
          </a:p>
          <a:p>
            <a:pPr marL="0" indent="0" algn="r" rtl="1">
              <a:buNone/>
            </a:pPr>
            <a:endParaRPr lang="ar-EG" dirty="0">
              <a:latin typeface="Calibri" panose="020F0502020204030204" pitchFamily="34" charset="0"/>
              <a:cs typeface="Calibri" panose="020F0502020204030204" pitchFamily="34" charset="0"/>
            </a:endParaRPr>
          </a:p>
          <a:p>
            <a:pPr marL="0" indent="0" algn="r" rtl="1">
              <a:buNone/>
            </a:pPr>
            <a:r>
              <a:rPr lang="ar-SA" b="1" dirty="0">
                <a:latin typeface="Calibri" panose="020F0502020204030204" pitchFamily="34" charset="0"/>
                <a:cs typeface="Calibri" panose="020F0502020204030204" pitchFamily="34" charset="0"/>
              </a:rPr>
              <a:t>التأكيد ب</a:t>
            </a:r>
            <a:r>
              <a:rPr lang="ar-EG" b="1" dirty="0">
                <a:latin typeface="Calibri" panose="020F0502020204030204" pitchFamily="34" charset="0"/>
                <a:cs typeface="Calibri" panose="020F0502020204030204" pitchFamily="34" charset="0"/>
              </a:rPr>
              <a:t>عبار</a:t>
            </a:r>
            <a:r>
              <a:rPr lang="ar-SA" b="1" dirty="0">
                <a:latin typeface="Calibri" panose="020F0502020204030204" pitchFamily="34" charset="0"/>
                <a:cs typeface="Calibri" panose="020F0502020204030204" pitchFamily="34" charset="0"/>
              </a:rPr>
              <a:t>ات داعمة</a:t>
            </a:r>
          </a:p>
          <a:p>
            <a:pPr algn="r" rtl="1"/>
            <a:r>
              <a:rPr lang="ar-SA" dirty="0">
                <a:latin typeface="Calibri" panose="020F0502020204030204" pitchFamily="34" charset="0"/>
                <a:cs typeface="Calibri" panose="020F0502020204030204" pitchFamily="34" charset="0"/>
              </a:rPr>
              <a:t>الت</a:t>
            </a:r>
            <a:r>
              <a:rPr lang="ar-EG" dirty="0">
                <a:latin typeface="Calibri" panose="020F0502020204030204" pitchFamily="34" charset="0"/>
                <a:cs typeface="Calibri" panose="020F0502020204030204" pitchFamily="34" charset="0"/>
              </a:rPr>
              <a:t>أكيد على </a:t>
            </a:r>
            <a:r>
              <a:rPr lang="ar-SA" dirty="0">
                <a:latin typeface="Calibri" panose="020F0502020204030204" pitchFamily="34" charset="0"/>
                <a:cs typeface="Calibri" panose="020F0502020204030204" pitchFamily="34" charset="0"/>
              </a:rPr>
              <a:t>تجارب الضحية وتعزيز مواطن قوته</a:t>
            </a:r>
          </a:p>
          <a:p>
            <a:pPr algn="r" rtl="1"/>
            <a:r>
              <a:rPr lang="ar-SA" dirty="0">
                <a:latin typeface="Calibri" panose="020F0502020204030204" pitchFamily="34" charset="0"/>
                <a:cs typeface="Calibri" panose="020F0502020204030204" pitchFamily="34" charset="0"/>
              </a:rPr>
              <a:t>التأكيد لا يعني الاتفاق</a:t>
            </a:r>
          </a:p>
          <a:p>
            <a:pPr marL="0" indent="0" algn="r" rtl="1">
              <a:buNone/>
            </a:pPr>
            <a:br>
              <a:rPr dirty="0">
                <a:latin typeface="Calibri" panose="020F0502020204030204" pitchFamily="34" charset="0"/>
                <a:cs typeface="Calibri" panose="020F0502020204030204" pitchFamily="34" charset="0"/>
              </a:rPr>
            </a:br>
            <a:r>
              <a:rPr lang="ar-SA" b="1" dirty="0">
                <a:latin typeface="Calibri" panose="020F0502020204030204" pitchFamily="34" charset="0"/>
                <a:cs typeface="Calibri" panose="020F0502020204030204" pitchFamily="34" charset="0"/>
              </a:rPr>
              <a:t>إذا كان عليك طرح أسئلة، ففكر في ما يلي</a:t>
            </a:r>
            <a:r>
              <a:rPr lang="ar-001" b="1" dirty="0">
                <a:latin typeface="Calibri" panose="020F0502020204030204" pitchFamily="34" charset="0"/>
                <a:cs typeface="Calibri" panose="020F0502020204030204" pitchFamily="34" charset="0"/>
              </a:rPr>
              <a:t>:</a:t>
            </a:r>
          </a:p>
          <a:p>
            <a:pPr algn="r" rtl="1"/>
            <a:r>
              <a:rPr lang="ar-SA" dirty="0">
                <a:latin typeface="Calibri" panose="020F0502020204030204" pitchFamily="34" charset="0"/>
                <a:cs typeface="Calibri" panose="020F0502020204030204" pitchFamily="34" charset="0"/>
              </a:rPr>
              <a:t>ما الحد الأدنى الذي أحتاج إلى معرفته الآن لمساعدة هذا الشخص وإحال</a:t>
            </a:r>
            <a:r>
              <a:rPr lang="ar-EG" dirty="0">
                <a:latin typeface="Calibri" panose="020F0502020204030204" pitchFamily="34" charset="0"/>
                <a:cs typeface="Calibri" panose="020F0502020204030204" pitchFamily="34" charset="0"/>
              </a:rPr>
              <a:t>ت</a:t>
            </a:r>
            <a:r>
              <a:rPr lang="ar-SA" dirty="0">
                <a:latin typeface="Calibri" panose="020F0502020204030204" pitchFamily="34" charset="0"/>
                <a:cs typeface="Calibri" panose="020F0502020204030204" pitchFamily="34" charset="0"/>
              </a:rPr>
              <a:t>ه؟</a:t>
            </a:r>
          </a:p>
          <a:p>
            <a:pPr algn="r" rtl="1"/>
            <a:r>
              <a:rPr lang="ar-SA" dirty="0">
                <a:latin typeface="Calibri" panose="020F0502020204030204" pitchFamily="34" charset="0"/>
                <a:cs typeface="Calibri" panose="020F0502020204030204" pitchFamily="34" charset="0"/>
              </a:rPr>
              <a:t>ما نوع السؤال الذي </a:t>
            </a:r>
            <a:r>
              <a:rPr lang="ar-EG" dirty="0">
                <a:latin typeface="Calibri" panose="020F0502020204030204" pitchFamily="34" charset="0"/>
                <a:cs typeface="Calibri" panose="020F0502020204030204" pitchFamily="34" charset="0"/>
              </a:rPr>
              <a:t>سأحصل به</a:t>
            </a:r>
            <a:r>
              <a:rPr lang="ar-SA" dirty="0">
                <a:latin typeface="Calibri" panose="020F0502020204030204" pitchFamily="34" charset="0"/>
                <a:cs typeface="Calibri" panose="020F0502020204030204" pitchFamily="34" charset="0"/>
              </a:rPr>
              <a:t> على المعلومات التي أحتاج إليها؟</a:t>
            </a:r>
          </a:p>
          <a:p>
            <a:pPr algn="r" rtl="1"/>
            <a:r>
              <a:rPr lang="ar-SA" dirty="0">
                <a:latin typeface="Calibri" panose="020F0502020204030204" pitchFamily="34" charset="0"/>
                <a:cs typeface="Calibri" panose="020F0502020204030204" pitchFamily="34" charset="0"/>
              </a:rPr>
              <a:t>كيف يمكنني أن أسأل </a:t>
            </a:r>
            <a:r>
              <a:rPr lang="ar-EG" dirty="0">
                <a:latin typeface="Calibri" panose="020F0502020204030204" pitchFamily="34" charset="0"/>
                <a:cs typeface="Calibri" panose="020F0502020204030204" pitchFamily="34" charset="0"/>
              </a:rPr>
              <a:t>ب</a:t>
            </a:r>
            <a:r>
              <a:rPr lang="ar-SA" dirty="0">
                <a:latin typeface="Calibri" panose="020F0502020204030204" pitchFamily="34" charset="0"/>
                <a:cs typeface="Calibri" panose="020F0502020204030204" pitchFamily="34" charset="0"/>
              </a:rPr>
              <a:t>دون </a:t>
            </a:r>
            <a:r>
              <a:rPr lang="ar-EG" dirty="0">
                <a:latin typeface="Calibri" panose="020F0502020204030204" pitchFamily="34" charset="0"/>
                <a:cs typeface="Calibri" panose="020F0502020204030204" pitchFamily="34" charset="0"/>
              </a:rPr>
              <a:t>إحداث </a:t>
            </a:r>
            <a:r>
              <a:rPr lang="ar-SA" dirty="0">
                <a:latin typeface="Calibri" panose="020F0502020204030204" pitchFamily="34" charset="0"/>
                <a:cs typeface="Calibri" panose="020F0502020204030204" pitchFamily="34" charset="0"/>
              </a:rPr>
              <a:t>تأثير سلبي؟</a:t>
            </a:r>
          </a:p>
          <a:p>
            <a:pPr marL="630000" lvl="2" indent="0" rtl="1">
              <a:buNone/>
            </a:pPr>
            <a:endParaRPr lang="ar-001" dirty="0">
              <a:latin typeface="Calibri" panose="020F0502020204030204" pitchFamily="34" charset="0"/>
              <a:cs typeface="Calibri" panose="020F0502020204030204" pitchFamily="34" charset="0"/>
            </a:endParaRPr>
          </a:p>
          <a:p>
            <a:pPr marL="630000" lvl="2" indent="0" rtl="1">
              <a:buNone/>
            </a:pPr>
            <a:endParaRPr lang="ar-001" dirty="0">
              <a:latin typeface="Calibri" panose="020F0502020204030204" pitchFamily="34" charset="0"/>
              <a:cs typeface="Calibri" panose="020F0502020204030204" pitchFamily="34" charset="0"/>
            </a:endParaRPr>
          </a:p>
        </p:txBody>
      </p:sp>
      <p:sp>
        <p:nvSpPr>
          <p:cNvPr id="8" name="Title 1">
            <a:extLst>
              <a:ext uri="{FF2B5EF4-FFF2-40B4-BE49-F238E27FC236}">
                <a16:creationId xmlns:a16="http://schemas.microsoft.com/office/drawing/2014/main" id="{01381762-49D7-0345-8F35-A4352CB3D7D9}"/>
              </a:ext>
            </a:extLst>
          </p:cNvPr>
          <p:cNvSpPr>
            <a:spLocks noGrp="1"/>
          </p:cNvSpPr>
          <p:nvPr>
            <p:ph type="title"/>
          </p:nvPr>
        </p:nvSpPr>
        <p:spPr>
          <a:xfrm>
            <a:off x="393700" y="376428"/>
            <a:ext cx="11188700" cy="1252728"/>
          </a:xfrm>
        </p:spPr>
        <p:txBody>
          <a:bodyPr>
            <a:noAutofit/>
          </a:bodyPr>
          <a:lstStyle/>
          <a:p>
            <a:pPr algn="r" rtl="1"/>
            <a:r>
              <a:rPr lang="ar-SA" sz="3200" dirty="0">
                <a:latin typeface="Calibri" panose="020F0502020204030204" pitchFamily="34" charset="0"/>
                <a:cs typeface="Calibri" panose="020F0502020204030204" pitchFamily="34" charset="0"/>
              </a:rPr>
              <a:t>كيفية إظهار الدعم</a:t>
            </a:r>
            <a:r>
              <a:rPr lang="ar-EG" sz="3200" dirty="0">
                <a:latin typeface="Calibri" panose="020F0502020204030204" pitchFamily="34" charset="0"/>
                <a:cs typeface="Calibri" panose="020F0502020204030204" pitchFamily="34" charset="0"/>
              </a:rPr>
              <a:t>:</a:t>
            </a:r>
            <a:br>
              <a:rPr dirty="0">
                <a:latin typeface="Calibri" panose="020F0502020204030204" pitchFamily="34" charset="0"/>
                <a:cs typeface="Calibri" panose="020F0502020204030204" pitchFamily="34" charset="0"/>
              </a:rPr>
            </a:br>
            <a:r>
              <a:rPr lang="ar-SA" sz="1800" b="1" spc="20" dirty="0">
                <a:solidFill>
                  <a:schemeClr val="tx1"/>
                </a:solidFill>
                <a:latin typeface="Calibri" panose="020F0502020204030204" pitchFamily="34" charset="0"/>
                <a:cs typeface="Calibri" panose="020F0502020204030204" pitchFamily="34" charset="0"/>
              </a:rPr>
              <a:t>التواصل الفعال </a:t>
            </a:r>
            <a:r>
              <a:rPr lang="ar-EG" sz="1800" b="1" spc="20" dirty="0">
                <a:solidFill>
                  <a:schemeClr val="tx1"/>
                </a:solidFill>
                <a:latin typeface="Calibri" panose="020F0502020204030204" pitchFamily="34" charset="0"/>
                <a:cs typeface="Calibri" panose="020F0502020204030204" pitchFamily="34" charset="0"/>
              </a:rPr>
              <a:t>(</a:t>
            </a:r>
            <a:r>
              <a:rPr lang="ar-SA" sz="1800" b="1" i="1" spc="20" dirty="0">
                <a:solidFill>
                  <a:schemeClr val="tx1"/>
                </a:solidFill>
                <a:latin typeface="Calibri" panose="020F0502020204030204" pitchFamily="34" charset="0"/>
                <a:cs typeface="Calibri" panose="020F0502020204030204" pitchFamily="34" charset="0"/>
              </a:rPr>
              <a:t>تابع</a:t>
            </a:r>
            <a:r>
              <a:rPr lang="ar-EG" sz="1800" b="1" spc="20" dirty="0">
                <a:solidFill>
                  <a:schemeClr val="tx1"/>
                </a:solidFill>
                <a:latin typeface="Calibri" panose="020F0502020204030204" pitchFamily="34" charset="0"/>
                <a:cs typeface="Calibri" panose="020F0502020204030204" pitchFamily="34" charset="0"/>
              </a:rPr>
              <a:t>)</a:t>
            </a:r>
            <a:endParaRPr lang="ar-001" sz="1800" dirty="0">
              <a:latin typeface="Calibri" panose="020F0502020204030204" pitchFamily="34" charset="0"/>
              <a:cs typeface="Calibri" panose="020F0502020204030204" pitchFamily="34" charset="0"/>
            </a:endParaRPr>
          </a:p>
        </p:txBody>
      </p:sp>
      <p:sp>
        <p:nvSpPr>
          <p:cNvPr id="5" name="Title 1">
            <a:extLst>
              <a:ext uri="{FF2B5EF4-FFF2-40B4-BE49-F238E27FC236}">
                <a16:creationId xmlns:a16="http://schemas.microsoft.com/office/drawing/2014/main" id="{4CCE5F45-2377-3148-BE88-2C0F0340CD0E}"/>
              </a:ext>
            </a:extLst>
          </p:cNvPr>
          <p:cNvSpPr txBox="1">
            <a:spLocks/>
          </p:cNvSpPr>
          <p:nvPr/>
        </p:nvSpPr>
        <p:spPr>
          <a:xfrm>
            <a:off x="10331116" y="6314877"/>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rgbClr val="19193B"/>
                </a:solidFill>
                <a:latin typeface="Calibri" panose="020F0502020204030204" pitchFamily="34" charset="0"/>
                <a:cs typeface="Calibri" panose="020F0502020204030204" pitchFamily="34" charset="0"/>
              </a:rPr>
              <a:t>الوحدة الثانية</a:t>
            </a:r>
            <a:endParaRPr lang="ar-001" sz="1400" b="1" cap="none" dirty="0">
              <a:solidFill>
                <a:srgbClr val="19193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562718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1B52B5-1A20-4447-9A36-55CDB4C6C270}"/>
              </a:ext>
            </a:extLst>
          </p:cNvPr>
          <p:cNvSpPr>
            <a:spLocks noGrp="1"/>
          </p:cNvSpPr>
          <p:nvPr>
            <p:ph type="title"/>
          </p:nvPr>
        </p:nvSpPr>
        <p:spPr/>
        <p:txBody>
          <a:bodyPr/>
          <a:lstStyle/>
          <a:p>
            <a:pPr algn="r" rtl="1"/>
            <a:r>
              <a:rPr lang="ar-SA">
                <a:latin typeface="Calibri" panose="020F0502020204030204" pitchFamily="34" charset="0"/>
                <a:cs typeface="Calibri" panose="020F0502020204030204" pitchFamily="34" charset="0"/>
              </a:rPr>
              <a:t>مراجعة أهداف التعلم</a:t>
            </a:r>
          </a:p>
        </p:txBody>
      </p:sp>
      <p:sp>
        <p:nvSpPr>
          <p:cNvPr id="3" name="Content Placeholder 2">
            <a:extLst>
              <a:ext uri="{FF2B5EF4-FFF2-40B4-BE49-F238E27FC236}">
                <a16:creationId xmlns:a16="http://schemas.microsoft.com/office/drawing/2014/main" id="{1A2D3068-7F2D-488F-8C80-6EB088401E64}"/>
              </a:ext>
            </a:extLst>
          </p:cNvPr>
          <p:cNvSpPr>
            <a:spLocks noGrp="1"/>
          </p:cNvSpPr>
          <p:nvPr>
            <p:ph idx="1"/>
          </p:nvPr>
        </p:nvSpPr>
        <p:spPr/>
        <p:txBody>
          <a:bodyPr anchor="ctr">
            <a:normAutofit/>
          </a:bodyPr>
          <a:lstStyle/>
          <a:p>
            <a:pPr algn="r" rtl="1"/>
            <a:r>
              <a:rPr lang="ar-SA" sz="2800" dirty="0">
                <a:solidFill>
                  <a:schemeClr val="tx1"/>
                </a:solidFill>
                <a:latin typeface="Calibri" panose="020F0502020204030204" pitchFamily="34" charset="0"/>
                <a:cs typeface="Calibri" panose="020F0502020204030204" pitchFamily="34" charset="0"/>
              </a:rPr>
              <a:t>فهم مساعدة الضحايا على النحو الذي يغطيه نطاق البروتوكول</a:t>
            </a:r>
          </a:p>
          <a:p>
            <a:pPr algn="r" rtl="1"/>
            <a:r>
              <a:rPr lang="ar-SA" sz="2800" dirty="0">
                <a:solidFill>
                  <a:schemeClr val="tx1"/>
                </a:solidFill>
                <a:latin typeface="Calibri" panose="020F0502020204030204" pitchFamily="34" charset="0"/>
                <a:cs typeface="Calibri" panose="020F0502020204030204" pitchFamily="34" charset="0"/>
              </a:rPr>
              <a:t>وصف أن</a:t>
            </a:r>
            <a:r>
              <a:rPr lang="ar-EG" sz="2800" dirty="0">
                <a:solidFill>
                  <a:schemeClr val="tx1"/>
                </a:solidFill>
                <a:latin typeface="Calibri" panose="020F0502020204030204" pitchFamily="34" charset="0"/>
                <a:cs typeface="Calibri" panose="020F0502020204030204" pitchFamily="34" charset="0"/>
              </a:rPr>
              <a:t>واع</a:t>
            </a:r>
            <a:r>
              <a:rPr lang="ar-SA" sz="2800" dirty="0">
                <a:solidFill>
                  <a:schemeClr val="tx1"/>
                </a:solidFill>
                <a:latin typeface="Calibri" panose="020F0502020204030204" pitchFamily="34" charset="0"/>
                <a:cs typeface="Calibri" panose="020F0502020204030204" pitchFamily="34" charset="0"/>
              </a:rPr>
              <a:t> الخدمات، ومبادئ مساعدة الضحايا، ودور الموظفين في ضمان حقوق الضحايا وكرامتهم، وتوفير المساعدة لهم</a:t>
            </a:r>
            <a:endParaRPr lang="ar-001" sz="2800" dirty="0">
              <a:latin typeface="Calibri" panose="020F0502020204030204" pitchFamily="34" charset="0"/>
              <a:cs typeface="Calibri" panose="020F0502020204030204" pitchFamily="34" charset="0"/>
            </a:endParaRPr>
          </a:p>
        </p:txBody>
      </p:sp>
      <p:sp>
        <p:nvSpPr>
          <p:cNvPr id="4" name="Title 1">
            <a:extLst>
              <a:ext uri="{FF2B5EF4-FFF2-40B4-BE49-F238E27FC236}">
                <a16:creationId xmlns:a16="http://schemas.microsoft.com/office/drawing/2014/main" id="{16894194-5A7E-4493-A99B-061436BE55FA}"/>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rgbClr val="19193B"/>
                </a:solidFill>
                <a:latin typeface="Calibri" panose="020F0502020204030204" pitchFamily="34" charset="0"/>
                <a:cs typeface="Calibri" panose="020F0502020204030204" pitchFamily="34" charset="0"/>
              </a:rPr>
              <a:t>الوحدة الثانية</a:t>
            </a:r>
            <a:endParaRPr lang="ar-001" sz="1400" b="1" cap="none" dirty="0">
              <a:solidFill>
                <a:srgbClr val="19193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98967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normAutofit/>
          </a:bodyPr>
          <a:lstStyle/>
          <a:p>
            <a:pPr algn="r" rtl="1"/>
            <a:r>
              <a:rPr lang="ar-SA" sz="3200" dirty="0">
                <a:latin typeface="Calibri" panose="020F0502020204030204" pitchFamily="34" charset="0"/>
                <a:cs typeface="Calibri" panose="020F0502020204030204" pitchFamily="34" charset="0"/>
              </a:rPr>
              <a:t>التدابير التحضيرية</a:t>
            </a:r>
          </a:p>
        </p:txBody>
      </p:sp>
      <p:sp>
        <p:nvSpPr>
          <p:cNvPr id="4" name="Oval 3">
            <a:extLst>
              <a:ext uri="{FF2B5EF4-FFF2-40B4-BE49-F238E27FC236}">
                <a16:creationId xmlns:a16="http://schemas.microsoft.com/office/drawing/2014/main" id="{7EE0914A-FF45-1146-B923-B7009402081D}"/>
              </a:ext>
            </a:extLst>
          </p:cNvPr>
          <p:cNvSpPr/>
          <p:nvPr/>
        </p:nvSpPr>
        <p:spPr>
          <a:xfrm>
            <a:off x="650631" y="2074985"/>
            <a:ext cx="773723" cy="773723"/>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4" name="Content Placeholder 2">
            <a:extLst>
              <a:ext uri="{FF2B5EF4-FFF2-40B4-BE49-F238E27FC236}">
                <a16:creationId xmlns:a16="http://schemas.microsoft.com/office/drawing/2014/main" id="{33050EF3-5E95-1A42-9DB2-E51176622A15}"/>
              </a:ext>
            </a:extLst>
          </p:cNvPr>
          <p:cNvSpPr>
            <a:spLocks noGrp="1"/>
          </p:cNvSpPr>
          <p:nvPr>
            <p:ph idx="1"/>
          </p:nvPr>
        </p:nvSpPr>
        <p:spPr>
          <a:xfrm>
            <a:off x="1336432" y="2210483"/>
            <a:ext cx="2394496" cy="461996"/>
          </a:xfrm>
        </p:spPr>
        <p:txBody>
          <a:bodyPr>
            <a:normAutofit/>
          </a:bodyPr>
          <a:lstStyle/>
          <a:p>
            <a:pPr marL="0" indent="0" algn="r" rtl="1">
              <a:buNone/>
            </a:pPr>
            <a:r>
              <a:rPr lang="ar-SA" b="1" dirty="0">
                <a:solidFill>
                  <a:schemeClr val="tx1"/>
                </a:solidFill>
                <a:latin typeface="Calibri" panose="020F0502020204030204" pitchFamily="34" charset="0"/>
                <a:cs typeface="Calibri" panose="020F0502020204030204" pitchFamily="34" charset="0"/>
              </a:rPr>
              <a:t>المشاركة</a:t>
            </a:r>
            <a:endParaRPr lang="ar-001" sz="1600" dirty="0">
              <a:solidFill>
                <a:schemeClr val="tx1"/>
              </a:solidFill>
              <a:latin typeface="Calibri" panose="020F0502020204030204" pitchFamily="34" charset="0"/>
              <a:cs typeface="Calibri" panose="020F0502020204030204" pitchFamily="34" charset="0"/>
            </a:endParaRPr>
          </a:p>
        </p:txBody>
      </p:sp>
      <p:sp>
        <p:nvSpPr>
          <p:cNvPr id="19" name="Oval 18">
            <a:extLst>
              <a:ext uri="{FF2B5EF4-FFF2-40B4-BE49-F238E27FC236}">
                <a16:creationId xmlns:a16="http://schemas.microsoft.com/office/drawing/2014/main" id="{FB270A82-0CA2-7247-8B72-BD134655C917}"/>
              </a:ext>
            </a:extLst>
          </p:cNvPr>
          <p:cNvSpPr/>
          <p:nvPr/>
        </p:nvSpPr>
        <p:spPr>
          <a:xfrm>
            <a:off x="650631" y="3351085"/>
            <a:ext cx="773723" cy="773723"/>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20" name="Content Placeholder 2">
            <a:extLst>
              <a:ext uri="{FF2B5EF4-FFF2-40B4-BE49-F238E27FC236}">
                <a16:creationId xmlns:a16="http://schemas.microsoft.com/office/drawing/2014/main" id="{ED3E9BEA-9C3E-AB48-B204-8011FFCED30B}"/>
              </a:ext>
            </a:extLst>
          </p:cNvPr>
          <p:cNvSpPr txBox="1">
            <a:spLocks/>
          </p:cNvSpPr>
          <p:nvPr/>
        </p:nvSpPr>
        <p:spPr>
          <a:xfrm>
            <a:off x="1493920" y="3456146"/>
            <a:ext cx="2394497" cy="461996"/>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Font typeface="Wingdings 2" panose="05020102010507070707" pitchFamily="18" charset="2"/>
              <a:buNone/>
            </a:pPr>
            <a:r>
              <a:rPr lang="ar-SA" b="1" dirty="0">
                <a:solidFill>
                  <a:schemeClr val="tx1"/>
                </a:solidFill>
                <a:latin typeface="Calibri" panose="020F0502020204030204" pitchFamily="34" charset="0"/>
                <a:cs typeface="Calibri" panose="020F0502020204030204" pitchFamily="34" charset="0"/>
              </a:rPr>
              <a:t>التواصل </a:t>
            </a:r>
            <a:r>
              <a:rPr lang="ar-EG" b="1" dirty="0">
                <a:solidFill>
                  <a:schemeClr val="tx1"/>
                </a:solidFill>
                <a:latin typeface="Calibri" panose="020F0502020204030204" pitchFamily="34" charset="0"/>
                <a:cs typeface="Calibri" panose="020F0502020204030204" pitchFamily="34" charset="0"/>
              </a:rPr>
              <a:t>با</a:t>
            </a:r>
            <a:r>
              <a:rPr lang="ar-SA" b="1" dirty="0">
                <a:solidFill>
                  <a:schemeClr val="tx1"/>
                </a:solidFill>
                <a:latin typeface="Calibri" panose="020F0502020204030204" pitchFamily="34" charset="0"/>
                <a:cs typeface="Calibri" panose="020F0502020204030204" pitchFamily="34" charset="0"/>
              </a:rPr>
              <a:t>حتر</a:t>
            </a:r>
            <a:r>
              <a:rPr lang="ar-EG" b="1" dirty="0">
                <a:solidFill>
                  <a:schemeClr val="tx1"/>
                </a:solidFill>
                <a:latin typeface="Calibri" panose="020F0502020204030204" pitchFamily="34" charset="0"/>
                <a:cs typeface="Calibri" panose="020F0502020204030204" pitchFamily="34" charset="0"/>
              </a:rPr>
              <a:t>ا</a:t>
            </a:r>
            <a:r>
              <a:rPr lang="ar-SA" b="1" dirty="0">
                <a:solidFill>
                  <a:schemeClr val="tx1"/>
                </a:solidFill>
                <a:latin typeface="Calibri" panose="020F0502020204030204" pitchFamily="34" charset="0"/>
                <a:cs typeface="Calibri" panose="020F0502020204030204" pitchFamily="34" charset="0"/>
              </a:rPr>
              <a:t>م</a:t>
            </a:r>
            <a:endParaRPr lang="ar-001" sz="1600" dirty="0">
              <a:solidFill>
                <a:schemeClr val="tx1"/>
              </a:solidFill>
              <a:latin typeface="Calibri" panose="020F0502020204030204" pitchFamily="34" charset="0"/>
              <a:cs typeface="Calibri" panose="020F0502020204030204" pitchFamily="34" charset="0"/>
            </a:endParaRPr>
          </a:p>
        </p:txBody>
      </p:sp>
      <p:sp>
        <p:nvSpPr>
          <p:cNvPr id="21" name="Oval 20">
            <a:extLst>
              <a:ext uri="{FF2B5EF4-FFF2-40B4-BE49-F238E27FC236}">
                <a16:creationId xmlns:a16="http://schemas.microsoft.com/office/drawing/2014/main" id="{A77A38A4-E013-C145-A98E-508CAF151252}"/>
              </a:ext>
            </a:extLst>
          </p:cNvPr>
          <p:cNvSpPr/>
          <p:nvPr/>
        </p:nvSpPr>
        <p:spPr>
          <a:xfrm>
            <a:off x="650631" y="4722685"/>
            <a:ext cx="773723" cy="773723"/>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22" name="Content Placeholder 2">
            <a:extLst>
              <a:ext uri="{FF2B5EF4-FFF2-40B4-BE49-F238E27FC236}">
                <a16:creationId xmlns:a16="http://schemas.microsoft.com/office/drawing/2014/main" id="{CDDEB22E-35C7-344E-8100-6BD05FCBEC6C}"/>
              </a:ext>
            </a:extLst>
          </p:cNvPr>
          <p:cNvSpPr txBox="1">
            <a:spLocks/>
          </p:cNvSpPr>
          <p:nvPr/>
        </p:nvSpPr>
        <p:spPr>
          <a:xfrm>
            <a:off x="1518139" y="4853885"/>
            <a:ext cx="2201991" cy="461996"/>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Font typeface="Wingdings 2" panose="05020102010507070707" pitchFamily="18" charset="2"/>
              <a:buNone/>
            </a:pPr>
            <a:r>
              <a:rPr lang="ar-SA" b="1" dirty="0">
                <a:solidFill>
                  <a:schemeClr val="tx1"/>
                </a:solidFill>
                <a:latin typeface="Calibri" panose="020F0502020204030204" pitchFamily="34" charset="0"/>
                <a:cs typeface="Calibri" panose="020F0502020204030204" pitchFamily="34" charset="0"/>
              </a:rPr>
              <a:t>السرية</a:t>
            </a:r>
            <a:endParaRPr lang="ar-001" sz="1600" dirty="0">
              <a:solidFill>
                <a:schemeClr val="tx1"/>
              </a:solidFill>
              <a:latin typeface="Calibri" panose="020F0502020204030204" pitchFamily="34" charset="0"/>
              <a:cs typeface="Calibri" panose="020F0502020204030204" pitchFamily="34" charset="0"/>
            </a:endParaRPr>
          </a:p>
        </p:txBody>
      </p:sp>
      <p:sp>
        <p:nvSpPr>
          <p:cNvPr id="23" name="Oval 22">
            <a:extLst>
              <a:ext uri="{FF2B5EF4-FFF2-40B4-BE49-F238E27FC236}">
                <a16:creationId xmlns:a16="http://schemas.microsoft.com/office/drawing/2014/main" id="{AF79541D-1CD6-3045-8314-B70AC09D99CA}"/>
              </a:ext>
            </a:extLst>
          </p:cNvPr>
          <p:cNvSpPr/>
          <p:nvPr/>
        </p:nvSpPr>
        <p:spPr>
          <a:xfrm>
            <a:off x="6759492" y="2074985"/>
            <a:ext cx="773723" cy="773723"/>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24" name="Content Placeholder 2">
            <a:extLst>
              <a:ext uri="{FF2B5EF4-FFF2-40B4-BE49-F238E27FC236}">
                <a16:creationId xmlns:a16="http://schemas.microsoft.com/office/drawing/2014/main" id="{73551FF7-6905-874E-B8B8-A3825F0BE45F}"/>
              </a:ext>
            </a:extLst>
          </p:cNvPr>
          <p:cNvSpPr txBox="1">
            <a:spLocks/>
          </p:cNvSpPr>
          <p:nvPr/>
        </p:nvSpPr>
        <p:spPr>
          <a:xfrm>
            <a:off x="7699092" y="2290458"/>
            <a:ext cx="2072524" cy="461996"/>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Font typeface="Wingdings 2" panose="05020102010507070707" pitchFamily="18" charset="2"/>
              <a:buNone/>
            </a:pPr>
            <a:r>
              <a:rPr lang="ar-SA" b="1" dirty="0">
                <a:solidFill>
                  <a:schemeClr val="tx1"/>
                </a:solidFill>
                <a:latin typeface="Calibri" panose="020F0502020204030204" pitchFamily="34" charset="0"/>
                <a:cs typeface="Calibri" panose="020F0502020204030204" pitchFamily="34" charset="0"/>
              </a:rPr>
              <a:t>الأسئلة</a:t>
            </a:r>
            <a:endParaRPr lang="ar-001" sz="1600" dirty="0">
              <a:solidFill>
                <a:schemeClr val="tx1"/>
              </a:solidFill>
              <a:latin typeface="Calibri" panose="020F0502020204030204" pitchFamily="34" charset="0"/>
              <a:cs typeface="Calibri" panose="020F0502020204030204" pitchFamily="34" charset="0"/>
            </a:endParaRPr>
          </a:p>
        </p:txBody>
      </p:sp>
      <p:sp>
        <p:nvSpPr>
          <p:cNvPr id="25" name="Oval 24">
            <a:extLst>
              <a:ext uri="{FF2B5EF4-FFF2-40B4-BE49-F238E27FC236}">
                <a16:creationId xmlns:a16="http://schemas.microsoft.com/office/drawing/2014/main" id="{A7A4E811-4C46-D147-95B0-A21293238E69}"/>
              </a:ext>
            </a:extLst>
          </p:cNvPr>
          <p:cNvSpPr/>
          <p:nvPr/>
        </p:nvSpPr>
        <p:spPr>
          <a:xfrm>
            <a:off x="6759492" y="3351085"/>
            <a:ext cx="773723" cy="773723"/>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26" name="Content Placeholder 2">
            <a:extLst>
              <a:ext uri="{FF2B5EF4-FFF2-40B4-BE49-F238E27FC236}">
                <a16:creationId xmlns:a16="http://schemas.microsoft.com/office/drawing/2014/main" id="{11265CFB-9CAC-E44A-A968-DFED0172D4C8}"/>
              </a:ext>
            </a:extLst>
          </p:cNvPr>
          <p:cNvSpPr txBox="1">
            <a:spLocks/>
          </p:cNvSpPr>
          <p:nvPr/>
        </p:nvSpPr>
        <p:spPr>
          <a:xfrm>
            <a:off x="8005970" y="3485286"/>
            <a:ext cx="1765646" cy="461996"/>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Font typeface="Wingdings 2" panose="05020102010507070707" pitchFamily="18" charset="2"/>
              <a:buNone/>
            </a:pPr>
            <a:r>
              <a:rPr lang="ar-SA" b="1" dirty="0">
                <a:solidFill>
                  <a:schemeClr val="tx1"/>
                </a:solidFill>
                <a:latin typeface="Calibri" panose="020F0502020204030204" pitchFamily="34" charset="0"/>
                <a:cs typeface="Calibri" panose="020F0502020204030204" pitchFamily="34" charset="0"/>
              </a:rPr>
              <a:t>رعاية الذات</a:t>
            </a:r>
            <a:endParaRPr lang="ar-001" sz="1600" dirty="0">
              <a:solidFill>
                <a:schemeClr val="tx1"/>
              </a:solidFill>
              <a:latin typeface="Calibri" panose="020F0502020204030204" pitchFamily="34" charset="0"/>
              <a:cs typeface="Calibri" panose="020F0502020204030204" pitchFamily="34" charset="0"/>
            </a:endParaRPr>
          </a:p>
        </p:txBody>
      </p:sp>
      <p:pic>
        <p:nvPicPr>
          <p:cNvPr id="6" name="Graphic 5" descr="Cheers with solid fill">
            <a:extLst>
              <a:ext uri="{FF2B5EF4-FFF2-40B4-BE49-F238E27FC236}">
                <a16:creationId xmlns:a16="http://schemas.microsoft.com/office/drawing/2014/main" id="{DDA3C3A6-EAB3-C14F-BC0D-194F3789119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53609" y="2204185"/>
            <a:ext cx="529019" cy="529019"/>
          </a:xfrm>
          <a:prstGeom prst="rect">
            <a:avLst/>
          </a:prstGeom>
        </p:spPr>
      </p:pic>
      <p:pic>
        <p:nvPicPr>
          <p:cNvPr id="28" name="Graphic 27" descr="Chat with solid fill">
            <a:extLst>
              <a:ext uri="{FF2B5EF4-FFF2-40B4-BE49-F238E27FC236}">
                <a16:creationId xmlns:a16="http://schemas.microsoft.com/office/drawing/2014/main" id="{D23CCCB6-7D58-8444-B605-1190022643A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27893" y="3450566"/>
            <a:ext cx="644073" cy="644073"/>
          </a:xfrm>
          <a:prstGeom prst="rect">
            <a:avLst/>
          </a:prstGeom>
        </p:spPr>
      </p:pic>
      <p:pic>
        <p:nvPicPr>
          <p:cNvPr id="30" name="Graphic 29" descr="Lock with solid fill">
            <a:extLst>
              <a:ext uri="{FF2B5EF4-FFF2-40B4-BE49-F238E27FC236}">
                <a16:creationId xmlns:a16="http://schemas.microsoft.com/office/drawing/2014/main" id="{2D919F02-2622-F341-BD3F-6C4E547EA06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44416" y="4788875"/>
            <a:ext cx="592016" cy="592016"/>
          </a:xfrm>
          <a:prstGeom prst="rect">
            <a:avLst/>
          </a:prstGeom>
        </p:spPr>
      </p:pic>
      <p:pic>
        <p:nvPicPr>
          <p:cNvPr id="34" name="Graphic 33" descr="Questions with solid fill">
            <a:extLst>
              <a:ext uri="{FF2B5EF4-FFF2-40B4-BE49-F238E27FC236}">
                <a16:creationId xmlns:a16="http://schemas.microsoft.com/office/drawing/2014/main" id="{FFA142E7-A903-074C-8AF4-376E9DB58C2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846278" y="2157045"/>
            <a:ext cx="597877" cy="597877"/>
          </a:xfrm>
          <a:prstGeom prst="rect">
            <a:avLst/>
          </a:prstGeom>
        </p:spPr>
      </p:pic>
      <p:pic>
        <p:nvPicPr>
          <p:cNvPr id="38" name="Graphic 37" descr="Care with solid fill">
            <a:extLst>
              <a:ext uri="{FF2B5EF4-FFF2-40B4-BE49-F238E27FC236}">
                <a16:creationId xmlns:a16="http://schemas.microsoft.com/office/drawing/2014/main" id="{8275DF2D-C6FB-C742-845F-3B46BA8E0D9B}"/>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6881446" y="3464167"/>
            <a:ext cx="539262" cy="539262"/>
          </a:xfrm>
          <a:prstGeom prst="rect">
            <a:avLst/>
          </a:prstGeom>
        </p:spPr>
      </p:pic>
    </p:spTree>
    <p:extLst>
      <p:ext uri="{BB962C8B-B14F-4D97-AF65-F5344CB8AC3E}">
        <p14:creationId xmlns:p14="http://schemas.microsoft.com/office/powerpoint/2010/main" val="85505640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22C05E3-62EB-394F-9F3F-FDFAD22D66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0"/>
            <a:ext cx="12192001" cy="6858001"/>
          </a:xfrm>
          <a:prstGeom prst="rect">
            <a:avLst/>
          </a:prstGeom>
        </p:spPr>
      </p:pic>
      <p:sp>
        <p:nvSpPr>
          <p:cNvPr id="5" name="Rectangle 4">
            <a:extLst>
              <a:ext uri="{FF2B5EF4-FFF2-40B4-BE49-F238E27FC236}">
                <a16:creationId xmlns:a16="http://schemas.microsoft.com/office/drawing/2014/main" id="{DE484228-3171-9C45-BE61-236E1B2CF3AC}"/>
              </a:ext>
            </a:extLst>
          </p:cNvPr>
          <p:cNvSpPr/>
          <p:nvPr/>
        </p:nvSpPr>
        <p:spPr>
          <a:xfrm>
            <a:off x="376726" y="302949"/>
            <a:ext cx="6767024" cy="3068901"/>
          </a:xfrm>
          <a:prstGeom prst="rect">
            <a:avLst/>
          </a:prstGeom>
          <a:solidFill>
            <a:schemeClr val="accent1"/>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6" name="Title 1">
            <a:extLst>
              <a:ext uri="{FF2B5EF4-FFF2-40B4-BE49-F238E27FC236}">
                <a16:creationId xmlns:a16="http://schemas.microsoft.com/office/drawing/2014/main" id="{F766983C-AC97-D642-8D30-CF8B69063BC1}"/>
              </a:ext>
            </a:extLst>
          </p:cNvPr>
          <p:cNvSpPr txBox="1">
            <a:spLocks/>
          </p:cNvSpPr>
          <p:nvPr/>
        </p:nvSpPr>
        <p:spPr>
          <a:xfrm>
            <a:off x="487982" y="548213"/>
            <a:ext cx="5419654" cy="2578372"/>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4000" b="1" cap="none" spc="130" dirty="0">
                <a:solidFill>
                  <a:schemeClr val="bg1"/>
                </a:solidFill>
                <a:latin typeface="Calibri" panose="020F0502020204030204" pitchFamily="34" charset="0"/>
                <a:cs typeface="Calibri" panose="020F0502020204030204" pitchFamily="34" charset="0"/>
              </a:rPr>
              <a:t>اعتبارات خاصة بالنسبة لضحايا الاستغلال والانتهاك الجنسيين</a:t>
            </a:r>
            <a:r>
              <a:rPr lang="en-GB" sz="4000" b="1" cap="none" spc="130" dirty="0">
                <a:solidFill>
                  <a:schemeClr val="bg1"/>
                </a:solidFill>
                <a:latin typeface="Calibri" panose="020F0502020204030204" pitchFamily="34" charset="0"/>
                <a:cs typeface="Calibri" panose="020F0502020204030204" pitchFamily="34" charset="0"/>
              </a:rPr>
              <a:t> </a:t>
            </a:r>
            <a:r>
              <a:rPr lang="ar-EG" sz="4000" b="1" cap="none" spc="130" dirty="0">
                <a:solidFill>
                  <a:schemeClr val="bg1"/>
                </a:solidFill>
                <a:latin typeface="Calibri" panose="020F0502020204030204" pitchFamily="34" charset="0"/>
                <a:cs typeface="Calibri" panose="020F0502020204030204" pitchFamily="34" charset="0"/>
              </a:rPr>
              <a:t>من </a:t>
            </a:r>
            <a:r>
              <a:rPr lang="ar-SA" sz="4000" b="1" cap="none" spc="130" dirty="0">
                <a:solidFill>
                  <a:schemeClr val="bg1"/>
                </a:solidFill>
                <a:latin typeface="Calibri" panose="020F0502020204030204" pitchFamily="34" charset="0"/>
                <a:cs typeface="Calibri" panose="020F0502020204030204" pitchFamily="34" charset="0"/>
              </a:rPr>
              <a:t>ا</a:t>
            </a:r>
            <a:r>
              <a:rPr lang="ar-EG" sz="4000" b="1" cap="none" spc="130" dirty="0">
                <a:solidFill>
                  <a:schemeClr val="bg1"/>
                </a:solidFill>
                <a:latin typeface="Calibri" panose="020F0502020204030204" pitchFamily="34" charset="0"/>
                <a:cs typeface="Calibri" panose="020F0502020204030204" pitchFamily="34" charset="0"/>
              </a:rPr>
              <a:t>لأ</a:t>
            </a:r>
            <a:r>
              <a:rPr lang="ar-SA" sz="4000" b="1" cap="none" spc="130" dirty="0">
                <a:solidFill>
                  <a:schemeClr val="bg1"/>
                </a:solidFill>
                <a:latin typeface="Calibri" panose="020F0502020204030204" pitchFamily="34" charset="0"/>
                <a:cs typeface="Calibri" panose="020F0502020204030204" pitchFamily="34" charset="0"/>
              </a:rPr>
              <a:t>طفال والبا</a:t>
            </a:r>
            <a:r>
              <a:rPr lang="ar-EG" sz="4000" b="1" cap="none" spc="130" dirty="0">
                <a:solidFill>
                  <a:schemeClr val="bg1"/>
                </a:solidFill>
                <a:latin typeface="Calibri" panose="020F0502020204030204" pitchFamily="34" charset="0"/>
                <a:cs typeface="Calibri" panose="020F0502020204030204" pitchFamily="34" charset="0"/>
              </a:rPr>
              <a:t>لغين</a:t>
            </a:r>
            <a:endParaRPr lang="ar-SA" sz="4000" b="1" cap="none" spc="130" dirty="0">
              <a:solidFill>
                <a:schemeClr val="bg1"/>
              </a:solidFill>
              <a:latin typeface="Calibri" panose="020F0502020204030204" pitchFamily="34" charset="0"/>
              <a:cs typeface="Calibri" panose="020F0502020204030204" pitchFamily="34" charset="0"/>
            </a:endParaRPr>
          </a:p>
        </p:txBody>
      </p:sp>
      <p:sp>
        <p:nvSpPr>
          <p:cNvPr id="8" name="Title 1">
            <a:extLst>
              <a:ext uri="{FF2B5EF4-FFF2-40B4-BE49-F238E27FC236}">
                <a16:creationId xmlns:a16="http://schemas.microsoft.com/office/drawing/2014/main" id="{BAEB3F66-24B7-2F4F-BEA9-2D94B7364DA1}"/>
              </a:ext>
            </a:extLst>
          </p:cNvPr>
          <p:cNvSpPr txBox="1">
            <a:spLocks/>
          </p:cNvSpPr>
          <p:nvPr/>
        </p:nvSpPr>
        <p:spPr>
          <a:xfrm>
            <a:off x="6095999" y="1245715"/>
            <a:ext cx="750591" cy="1399594"/>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001" sz="11500" b="1" cap="none" spc="130" dirty="0">
                <a:solidFill>
                  <a:srgbClr val="19193B"/>
                </a:solidFill>
                <a:latin typeface="Calibri" panose="020F0502020204030204" pitchFamily="34" charset="0"/>
                <a:cs typeface="Calibri" panose="020F0502020204030204" pitchFamily="34" charset="0"/>
              </a:rPr>
              <a:t>3</a:t>
            </a:r>
            <a:endParaRPr lang="ar-001" sz="8800" b="1" cap="none" dirty="0">
              <a:solidFill>
                <a:srgbClr val="19193B"/>
              </a:solidFill>
              <a:latin typeface="Calibri" panose="020F0502020204030204" pitchFamily="34" charset="0"/>
              <a:cs typeface="Calibri" panose="020F0502020204030204" pitchFamily="34" charset="0"/>
            </a:endParaRPr>
          </a:p>
        </p:txBody>
      </p:sp>
      <p:sp>
        <p:nvSpPr>
          <p:cNvPr id="9" name="Content Placeholder 2">
            <a:extLst>
              <a:ext uri="{FF2B5EF4-FFF2-40B4-BE49-F238E27FC236}">
                <a16:creationId xmlns:a16="http://schemas.microsoft.com/office/drawing/2014/main" id="{6FC2E177-65B2-8940-956F-232F3B5BEDF5}"/>
              </a:ext>
            </a:extLst>
          </p:cNvPr>
          <p:cNvSpPr txBox="1">
            <a:spLocks/>
          </p:cNvSpPr>
          <p:nvPr/>
        </p:nvSpPr>
        <p:spPr>
          <a:xfrm>
            <a:off x="77820" y="6565470"/>
            <a:ext cx="5604163" cy="234164"/>
          </a:xfrm>
          <a:prstGeom prst="rect">
            <a:avLst/>
          </a:prstGeom>
        </p:spPr>
        <p:txBody>
          <a:bodyPr vert="horz" lIns="91440" tIns="45720" rIns="91440" bIns="45720" rtlCol="0" anchor="ctr">
            <a:normAutofit lnSpcReduction="100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001" sz="1000" dirty="0">
                <a:solidFill>
                  <a:schemeClr val="tx1">
                    <a:lumMod val="65000"/>
                    <a:lumOff val="35000"/>
                  </a:schemeClr>
                </a:solidFill>
                <a:latin typeface="Calibri" panose="020F0502020204030204" pitchFamily="34" charset="0"/>
                <a:cs typeface="Calibri" panose="020F0502020204030204" pitchFamily="34" charset="0"/>
              </a:rPr>
              <a:t>© </a:t>
            </a:r>
            <a:r>
              <a:rPr lang="ar-SA" sz="1000" dirty="0">
                <a:solidFill>
                  <a:schemeClr val="tx1">
                    <a:lumMod val="65000"/>
                    <a:lumOff val="35000"/>
                  </a:schemeClr>
                </a:solidFill>
                <a:latin typeface="Calibri" panose="020F0502020204030204" pitchFamily="34" charset="0"/>
                <a:cs typeface="Calibri" panose="020F0502020204030204" pitchFamily="34" charset="0"/>
              </a:rPr>
              <a:t>اليونيسيف</a:t>
            </a:r>
            <a:r>
              <a:rPr lang="ar-001" sz="1000" dirty="0">
                <a:solidFill>
                  <a:schemeClr val="tx1">
                    <a:lumMod val="65000"/>
                    <a:lumOff val="35000"/>
                  </a:schemeClr>
                </a:solidFill>
                <a:latin typeface="Calibri" panose="020F0502020204030204" pitchFamily="34" charset="0"/>
                <a:cs typeface="Calibri" panose="020F0502020204030204" pitchFamily="34" charset="0"/>
              </a:rPr>
              <a:t>/UN0330630/Anmar</a:t>
            </a:r>
          </a:p>
        </p:txBody>
      </p:sp>
    </p:spTree>
    <p:extLst>
      <p:ext uri="{BB962C8B-B14F-4D97-AF65-F5344CB8AC3E}">
        <p14:creationId xmlns:p14="http://schemas.microsoft.com/office/powerpoint/2010/main" val="391517872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8FA2DC-3721-2A4B-B399-849A57467DF4}"/>
              </a:ext>
            </a:extLst>
          </p:cNvPr>
          <p:cNvSpPr>
            <a:spLocks noGrp="1"/>
          </p:cNvSpPr>
          <p:nvPr>
            <p:ph type="title"/>
          </p:nvPr>
        </p:nvSpPr>
        <p:spPr/>
        <p:txBody>
          <a:bodyPr>
            <a:normAutofit fontScale="90000"/>
          </a:bodyPr>
          <a:lstStyle/>
          <a:p>
            <a:pPr algn="r" rtl="1"/>
            <a:r>
              <a:rPr lang="ar-SA" dirty="0">
                <a:latin typeface="Calibri" panose="020F0502020204030204" pitchFamily="34" charset="0"/>
                <a:cs typeface="Calibri" panose="020F0502020204030204" pitchFamily="34" charset="0"/>
              </a:rPr>
              <a:t>ما الذي يجعل مساعدة الضحايا</a:t>
            </a:r>
            <a:r>
              <a:rPr lang="ar-EG" dirty="0">
                <a:latin typeface="Calibri" panose="020F0502020204030204" pitchFamily="34" charset="0"/>
                <a:cs typeface="Calibri" panose="020F0502020204030204" pitchFamily="34" charset="0"/>
              </a:rPr>
              <a:t> في </a:t>
            </a:r>
            <a:r>
              <a:rPr lang="ar-SA" dirty="0">
                <a:latin typeface="Calibri" panose="020F0502020204030204" pitchFamily="34" charset="0"/>
                <a:cs typeface="Calibri" panose="020F0502020204030204" pitchFamily="34" charset="0"/>
              </a:rPr>
              <a:t>حالات الاستغلال والانتهاك الجنسيين مختلفة؟</a:t>
            </a:r>
          </a:p>
        </p:txBody>
      </p:sp>
      <p:sp>
        <p:nvSpPr>
          <p:cNvPr id="6" name="Content Placeholder 2">
            <a:extLst>
              <a:ext uri="{FF2B5EF4-FFF2-40B4-BE49-F238E27FC236}">
                <a16:creationId xmlns:a16="http://schemas.microsoft.com/office/drawing/2014/main" id="{AC76202B-CEC1-4741-9602-04D93ED79FDF}"/>
              </a:ext>
            </a:extLst>
          </p:cNvPr>
          <p:cNvSpPr>
            <a:spLocks noGrp="1"/>
          </p:cNvSpPr>
          <p:nvPr>
            <p:ph idx="1"/>
          </p:nvPr>
        </p:nvSpPr>
        <p:spPr>
          <a:xfrm>
            <a:off x="595341" y="2124131"/>
            <a:ext cx="4732173" cy="4064398"/>
          </a:xfrm>
        </p:spPr>
        <p:txBody>
          <a:bodyPr numCol="1" spcCol="548640" anchor="t">
            <a:normAutofit/>
          </a:bodyPr>
          <a:lstStyle/>
          <a:p>
            <a:pPr algn="r" rtl="1"/>
            <a:r>
              <a:rPr lang="ar-EG" sz="2000" dirty="0">
                <a:latin typeface="Calibri" panose="020F0502020204030204" pitchFamily="34" charset="0"/>
                <a:cs typeface="Calibri" panose="020F0502020204030204" pitchFamily="34" charset="0"/>
              </a:rPr>
              <a:t>الوضوح الفائق </a:t>
            </a:r>
            <a:br>
              <a:rPr lang="en-GB" dirty="0">
                <a:latin typeface="Calibri" panose="020F0502020204030204" pitchFamily="34" charset="0"/>
                <a:cs typeface="Calibri" panose="020F0502020204030204" pitchFamily="34" charset="0"/>
              </a:rPr>
            </a:br>
            <a:endParaRPr lang="ar-EG" sz="2000" dirty="0">
              <a:latin typeface="Calibri" panose="020F0502020204030204" pitchFamily="34" charset="0"/>
              <a:cs typeface="Calibri" panose="020F0502020204030204" pitchFamily="34" charset="0"/>
            </a:endParaRPr>
          </a:p>
          <a:p>
            <a:pPr algn="r" rtl="1"/>
            <a:r>
              <a:rPr lang="ar-EG" sz="2000" dirty="0">
                <a:latin typeface="Calibri" panose="020F0502020204030204" pitchFamily="34" charset="0"/>
                <a:cs typeface="Calibri" panose="020F0502020204030204" pitchFamily="34" charset="0"/>
              </a:rPr>
              <a:t>ديناميات القوة في سياق تقديم المعونة الإنسانية أو الإنمائية</a:t>
            </a:r>
            <a:br>
              <a:rPr lang="ar-EG" dirty="0">
                <a:latin typeface="Calibri" panose="020F0502020204030204" pitchFamily="34" charset="0"/>
                <a:cs typeface="Calibri" panose="020F0502020204030204" pitchFamily="34" charset="0"/>
              </a:rPr>
            </a:br>
            <a:endParaRPr lang="ar-EG" sz="2000" dirty="0">
              <a:latin typeface="Calibri" panose="020F0502020204030204" pitchFamily="34" charset="0"/>
              <a:cs typeface="Calibri" panose="020F0502020204030204" pitchFamily="34" charset="0"/>
            </a:endParaRPr>
          </a:p>
          <a:p>
            <a:pPr algn="r" rtl="1"/>
            <a:r>
              <a:rPr lang="ar-SA" sz="2000" dirty="0">
                <a:latin typeface="Calibri" panose="020F0502020204030204" pitchFamily="34" charset="0"/>
                <a:cs typeface="Calibri" panose="020F0502020204030204" pitchFamily="34" charset="0"/>
              </a:rPr>
              <a:t>الروابط مع عمليات المساءلة</a:t>
            </a:r>
            <a:br>
              <a:rPr dirty="0">
                <a:latin typeface="Calibri" panose="020F0502020204030204" pitchFamily="34" charset="0"/>
                <a:cs typeface="Calibri" panose="020F0502020204030204" pitchFamily="34" charset="0"/>
              </a:rPr>
            </a:br>
            <a:endParaRPr lang="ar-001" sz="2000" dirty="0">
              <a:latin typeface="Calibri" panose="020F0502020204030204" pitchFamily="34" charset="0"/>
              <a:cs typeface="Calibri" panose="020F0502020204030204" pitchFamily="34" charset="0"/>
            </a:endParaRPr>
          </a:p>
          <a:p>
            <a:pPr algn="r" rtl="1"/>
            <a:r>
              <a:rPr lang="ar-SA" sz="2000" dirty="0">
                <a:latin typeface="Calibri" panose="020F0502020204030204" pitchFamily="34" charset="0"/>
                <a:cs typeface="Calibri" panose="020F0502020204030204" pitchFamily="34" charset="0"/>
              </a:rPr>
              <a:t>الخدمات المتخصصة</a:t>
            </a:r>
            <a:br>
              <a:rPr dirty="0">
                <a:latin typeface="Calibri" panose="020F0502020204030204" pitchFamily="34" charset="0"/>
                <a:cs typeface="Calibri" panose="020F0502020204030204" pitchFamily="34" charset="0"/>
              </a:rPr>
            </a:br>
            <a:endParaRPr lang="ar-001" sz="2000" dirty="0">
              <a:latin typeface="Calibri" panose="020F0502020204030204" pitchFamily="34" charset="0"/>
              <a:cs typeface="Calibri" panose="020F0502020204030204" pitchFamily="34" charset="0"/>
            </a:endParaRPr>
          </a:p>
          <a:p>
            <a:pPr algn="r" rtl="1"/>
            <a:r>
              <a:rPr lang="ar-EG" sz="2000" dirty="0">
                <a:latin typeface="Calibri" panose="020F0502020204030204" pitchFamily="34" charset="0"/>
                <a:cs typeface="Calibri" panose="020F0502020204030204" pitchFamily="34" charset="0"/>
              </a:rPr>
              <a:t>الرصد أو المراقبة</a:t>
            </a:r>
            <a:endParaRPr lang="ar-SA" sz="2000" dirty="0">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887FB9DD-F032-FF4A-A212-1B132883962C}"/>
              </a:ext>
            </a:extLst>
          </p:cNvPr>
          <p:cNvSpPr/>
          <p:nvPr/>
        </p:nvSpPr>
        <p:spPr>
          <a:xfrm>
            <a:off x="5525311" y="2103123"/>
            <a:ext cx="6209489" cy="4250965"/>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7" name="Content Placeholder 2">
            <a:extLst>
              <a:ext uri="{FF2B5EF4-FFF2-40B4-BE49-F238E27FC236}">
                <a16:creationId xmlns:a16="http://schemas.microsoft.com/office/drawing/2014/main" id="{8D107E56-CE9D-3046-AEE0-342B40841EE9}"/>
              </a:ext>
            </a:extLst>
          </p:cNvPr>
          <p:cNvSpPr txBox="1">
            <a:spLocks/>
          </p:cNvSpPr>
          <p:nvPr/>
        </p:nvSpPr>
        <p:spPr>
          <a:xfrm>
            <a:off x="6174956" y="1829020"/>
            <a:ext cx="5604163" cy="234164"/>
          </a:xfrm>
          <a:prstGeom prst="rect">
            <a:avLst/>
          </a:prstGeom>
        </p:spPr>
        <p:txBody>
          <a:bodyPr vert="horz" lIns="91440" tIns="45720" rIns="91440" bIns="45720" rtlCol="0" anchor="ctr">
            <a:normAutofit lnSpcReduction="100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001" sz="1000" dirty="0">
                <a:solidFill>
                  <a:schemeClr val="tx1">
                    <a:lumMod val="50000"/>
                    <a:lumOff val="50000"/>
                  </a:schemeClr>
                </a:solidFill>
                <a:latin typeface="Calibri" panose="020F0502020204030204" pitchFamily="34" charset="0"/>
                <a:cs typeface="Calibri" panose="020F0502020204030204" pitchFamily="34" charset="0"/>
              </a:rPr>
              <a:t>© UNICEF/UN94721/Noorani</a:t>
            </a:r>
          </a:p>
        </p:txBody>
      </p:sp>
      <p:pic>
        <p:nvPicPr>
          <p:cNvPr id="4" name="Picture 3">
            <a:extLst>
              <a:ext uri="{FF2B5EF4-FFF2-40B4-BE49-F238E27FC236}">
                <a16:creationId xmlns:a16="http://schemas.microsoft.com/office/drawing/2014/main" id="{DF12B533-9B10-734D-896F-B97A00030352}"/>
              </a:ext>
            </a:extLst>
          </p:cNvPr>
          <p:cNvPicPr>
            <a:picLocks noChangeAspect="1"/>
          </p:cNvPicPr>
          <p:nvPr/>
        </p:nvPicPr>
        <p:blipFill rotWithShape="1">
          <a:blip r:embed="rId3"/>
          <a:srcRect l="4808" t="917" r="4571" b="8462"/>
          <a:stretch/>
        </p:blipFill>
        <p:spPr>
          <a:xfrm>
            <a:off x="5751038" y="2313916"/>
            <a:ext cx="5785965" cy="3844621"/>
          </a:xfrm>
          <a:prstGeom prst="rect">
            <a:avLst/>
          </a:prstGeom>
        </p:spPr>
      </p:pic>
      <p:sp>
        <p:nvSpPr>
          <p:cNvPr id="10" name="Title 1">
            <a:extLst>
              <a:ext uri="{FF2B5EF4-FFF2-40B4-BE49-F238E27FC236}">
                <a16:creationId xmlns:a16="http://schemas.microsoft.com/office/drawing/2014/main" id="{5AED5F40-DBD5-7A4B-A974-26978EB5E23E}"/>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rgbClr val="19193B"/>
                </a:solidFill>
                <a:latin typeface="Calibri" panose="020F0502020204030204" pitchFamily="34" charset="0"/>
                <a:cs typeface="Calibri" panose="020F0502020204030204" pitchFamily="34" charset="0"/>
              </a:rPr>
              <a:t>الوحدة الثالثة</a:t>
            </a:r>
            <a:endParaRPr lang="ar-001" sz="1400" b="1" cap="none" dirty="0">
              <a:solidFill>
                <a:srgbClr val="19193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2756201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8FA2DC-3721-2A4B-B399-849A57467DF4}"/>
              </a:ext>
            </a:extLst>
          </p:cNvPr>
          <p:cNvSpPr>
            <a:spLocks noGrp="1"/>
          </p:cNvSpPr>
          <p:nvPr>
            <p:ph type="title"/>
          </p:nvPr>
        </p:nvSpPr>
        <p:spPr/>
        <p:txBody>
          <a:bodyPr>
            <a:normAutofit/>
          </a:bodyPr>
          <a:lstStyle/>
          <a:p>
            <a:pPr algn="r" rtl="1"/>
            <a:r>
              <a:rPr lang="ar-SA" sz="3200" dirty="0">
                <a:latin typeface="Calibri" panose="020F0502020204030204" pitchFamily="34" charset="0"/>
                <a:cs typeface="Calibri" panose="020F0502020204030204" pitchFamily="34" charset="0"/>
              </a:rPr>
              <a:t>الحماية</a:t>
            </a:r>
          </a:p>
        </p:txBody>
      </p:sp>
      <p:sp>
        <p:nvSpPr>
          <p:cNvPr id="6" name="Content Placeholder 2">
            <a:extLst>
              <a:ext uri="{FF2B5EF4-FFF2-40B4-BE49-F238E27FC236}">
                <a16:creationId xmlns:a16="http://schemas.microsoft.com/office/drawing/2014/main" id="{AC76202B-CEC1-4741-9602-04D93ED79FDF}"/>
              </a:ext>
            </a:extLst>
          </p:cNvPr>
          <p:cNvSpPr>
            <a:spLocks noGrp="1"/>
          </p:cNvSpPr>
          <p:nvPr>
            <p:ph idx="1"/>
          </p:nvPr>
        </p:nvSpPr>
        <p:spPr>
          <a:xfrm>
            <a:off x="425843" y="2591818"/>
            <a:ext cx="11029616" cy="2846456"/>
          </a:xfrm>
        </p:spPr>
        <p:txBody>
          <a:bodyPr numCol="2" spcCol="548640" anchor="t">
            <a:noAutofit/>
          </a:bodyPr>
          <a:lstStyle/>
          <a:p>
            <a:pPr algn="r" rtl="1"/>
            <a:r>
              <a:rPr lang="ar-EG" sz="2000" dirty="0">
                <a:latin typeface="Calibri" panose="020F0502020204030204" pitchFamily="34" charset="0"/>
                <a:cs typeface="Calibri" panose="020F0502020204030204" pitchFamily="34" charset="0"/>
              </a:rPr>
              <a:t>قم بت</a:t>
            </a:r>
            <a:r>
              <a:rPr lang="ar-SA" sz="2000" dirty="0">
                <a:latin typeface="Calibri" panose="020F0502020204030204" pitchFamily="34" charset="0"/>
                <a:cs typeface="Calibri" panose="020F0502020204030204" pitchFamily="34" charset="0"/>
              </a:rPr>
              <a:t>قديم الدعم للضحية للوصول إلى خدمات أخرى </a:t>
            </a:r>
            <a:r>
              <a:rPr lang="ar-EG" sz="2000" dirty="0">
                <a:latin typeface="Calibri" panose="020F0502020204030204" pitchFamily="34" charset="0"/>
                <a:cs typeface="Calibri" panose="020F0502020204030204" pitchFamily="34" charset="0"/>
              </a:rPr>
              <a:t>-</a:t>
            </a:r>
            <a:r>
              <a:rPr lang="ar-001" sz="2000" dirty="0">
                <a:latin typeface="Calibri" panose="020F0502020204030204" pitchFamily="34" charset="0"/>
                <a:cs typeface="Calibri" panose="020F0502020204030204" pitchFamily="34" charset="0"/>
              </a:rPr>
              <a:t> </a:t>
            </a:r>
            <a:r>
              <a:rPr lang="ar-SA" sz="2000" dirty="0">
                <a:latin typeface="Calibri" panose="020F0502020204030204" pitchFamily="34" charset="0"/>
                <a:cs typeface="Calibri" panose="020F0502020204030204" pitchFamily="34" charset="0"/>
              </a:rPr>
              <a:t>إما في موقع آخر أو عبر </a:t>
            </a:r>
            <a:r>
              <a:rPr lang="ar-EG" sz="2000" dirty="0">
                <a:latin typeface="Calibri" panose="020F0502020204030204" pitchFamily="34" charset="0"/>
                <a:cs typeface="Calibri" panose="020F0502020204030204" pitchFamily="34" charset="0"/>
              </a:rPr>
              <a:t>مقدّم</a:t>
            </a:r>
            <a:r>
              <a:rPr lang="ar-SA" sz="2000" dirty="0">
                <a:latin typeface="Calibri" panose="020F0502020204030204" pitchFamily="34" charset="0"/>
                <a:cs typeface="Calibri" panose="020F0502020204030204" pitchFamily="34" charset="0"/>
              </a:rPr>
              <a:t> خدمة آخر</a:t>
            </a:r>
            <a:r>
              <a:rPr lang="ar-001" sz="2000" dirty="0">
                <a:latin typeface="Calibri" panose="020F0502020204030204" pitchFamily="34" charset="0"/>
                <a:cs typeface="Calibri" panose="020F0502020204030204" pitchFamily="34" charset="0"/>
              </a:rPr>
              <a:t>.</a:t>
            </a:r>
          </a:p>
          <a:p>
            <a:pPr algn="r" rtl="1"/>
            <a:r>
              <a:rPr lang="ar-SA" sz="2000" dirty="0">
                <a:latin typeface="Calibri" panose="020F0502020204030204" pitchFamily="34" charset="0"/>
                <a:cs typeface="Calibri" panose="020F0502020204030204" pitchFamily="34" charset="0"/>
              </a:rPr>
              <a:t>اشرح المخاطر المرتبطة بهذا الخيار حتى يتمكن الضحايا من تحديد ما إذا كانوا يريدون تلقي خدمات من تلك الم</a:t>
            </a:r>
            <a:r>
              <a:rPr lang="ar-EG" sz="2000" dirty="0">
                <a:latin typeface="Calibri" panose="020F0502020204030204" pitchFamily="34" charset="0"/>
                <a:cs typeface="Calibri" panose="020F0502020204030204" pitchFamily="34" charset="0"/>
              </a:rPr>
              <a:t>نظم</a:t>
            </a:r>
            <a:r>
              <a:rPr lang="ar-SA" sz="2000" dirty="0">
                <a:latin typeface="Calibri" panose="020F0502020204030204" pitchFamily="34" charset="0"/>
                <a:cs typeface="Calibri" panose="020F0502020204030204" pitchFamily="34" charset="0"/>
              </a:rPr>
              <a:t>ة، مع الاطلاع الكامل على المخاطر و</a:t>
            </a:r>
            <a:r>
              <a:rPr lang="ar-EG" sz="2000" dirty="0">
                <a:latin typeface="Calibri" panose="020F0502020204030204" pitchFamily="34" charset="0"/>
                <a:cs typeface="Calibri" panose="020F0502020204030204" pitchFamily="34" charset="0"/>
              </a:rPr>
              <a:t>فهمها.</a:t>
            </a:r>
            <a:r>
              <a:rPr lang="ar-001" sz="2000" dirty="0">
                <a:latin typeface="Calibri" panose="020F0502020204030204" pitchFamily="34" charset="0"/>
                <a:cs typeface="Calibri" panose="020F0502020204030204" pitchFamily="34" charset="0"/>
              </a:rPr>
              <a:t> </a:t>
            </a:r>
          </a:p>
          <a:p>
            <a:pPr algn="r" rtl="1"/>
            <a:r>
              <a:rPr lang="ar-SA" sz="2000" dirty="0">
                <a:latin typeface="Calibri" panose="020F0502020204030204" pitchFamily="34" charset="0"/>
                <a:cs typeface="Calibri" panose="020F0502020204030204" pitchFamily="34" charset="0"/>
              </a:rPr>
              <a:t>ينبغي استشارة ال</a:t>
            </a:r>
            <a:r>
              <a:rPr lang="ar-EG" sz="2000" dirty="0">
                <a:latin typeface="Calibri" panose="020F0502020204030204" pitchFamily="34" charset="0"/>
                <a:cs typeface="Calibri" panose="020F0502020204030204" pitchFamily="34" charset="0"/>
              </a:rPr>
              <a:t>أ</a:t>
            </a:r>
            <a:r>
              <a:rPr lang="ar-SA" sz="2000" dirty="0">
                <a:latin typeface="Calibri" panose="020F0502020204030204" pitchFamily="34" charset="0"/>
                <a:cs typeface="Calibri" panose="020F0502020204030204" pitchFamily="34" charset="0"/>
              </a:rPr>
              <a:t>طفال الضحايا </a:t>
            </a:r>
            <a:r>
              <a:rPr lang="ar-EG" sz="2000" dirty="0">
                <a:latin typeface="Calibri" panose="020F0502020204030204" pitchFamily="34" charset="0"/>
                <a:cs typeface="Calibri" panose="020F0502020204030204" pitchFamily="34" charset="0"/>
              </a:rPr>
              <a:t>حول</a:t>
            </a:r>
            <a:r>
              <a:rPr lang="ar-SA" sz="2000" dirty="0">
                <a:latin typeface="Calibri" panose="020F0502020204030204" pitchFamily="34" charset="0"/>
                <a:cs typeface="Calibri" panose="020F0502020204030204" pitchFamily="34" charset="0"/>
              </a:rPr>
              <a:t> تفضيلهم </a:t>
            </a:r>
            <a:r>
              <a:rPr lang="ar-EG" sz="2000" dirty="0">
                <a:latin typeface="Calibri" panose="020F0502020204030204" pitchFamily="34" charset="0"/>
                <a:cs typeface="Calibri" panose="020F0502020204030204" pitchFamily="34" charset="0"/>
              </a:rPr>
              <a:t>وفق ما هو</a:t>
            </a:r>
            <a:r>
              <a:rPr lang="ar-SA" sz="2000" dirty="0">
                <a:latin typeface="Calibri" panose="020F0502020204030204" pitchFamily="34" charset="0"/>
                <a:cs typeface="Calibri" panose="020F0502020204030204" pitchFamily="34" charset="0"/>
              </a:rPr>
              <a:t> </a:t>
            </a:r>
            <a:r>
              <a:rPr lang="ar-EG" sz="2000" dirty="0">
                <a:latin typeface="Calibri" panose="020F0502020204030204" pitchFamily="34" charset="0"/>
                <a:cs typeface="Calibri" panose="020F0502020204030204" pitchFamily="34" charset="0"/>
              </a:rPr>
              <a:t>مناسب</a:t>
            </a:r>
            <a:r>
              <a:rPr lang="ar-SA" sz="2000" dirty="0">
                <a:latin typeface="Calibri" panose="020F0502020204030204" pitchFamily="34" charset="0"/>
                <a:cs typeface="Calibri" panose="020F0502020204030204" pitchFamily="34" charset="0"/>
              </a:rPr>
              <a:t> لأعمارهم ومستوى</a:t>
            </a:r>
            <a:r>
              <a:rPr lang="ar-EG" sz="2000" dirty="0">
                <a:latin typeface="Calibri" panose="020F0502020204030204" pitchFamily="34" charset="0"/>
                <a:cs typeface="Calibri" panose="020F0502020204030204" pitchFamily="34" charset="0"/>
              </a:rPr>
              <a:t> </a:t>
            </a:r>
            <a:r>
              <a:rPr lang="ar-SA" sz="2000" dirty="0">
                <a:latin typeface="Calibri" panose="020F0502020204030204" pitchFamily="34" charset="0"/>
                <a:cs typeface="Calibri" panose="020F0502020204030204" pitchFamily="34" charset="0"/>
              </a:rPr>
              <a:t>فهمهم</a:t>
            </a:r>
            <a:r>
              <a:rPr lang="ar-EG" sz="2000" dirty="0">
                <a:latin typeface="Calibri" panose="020F0502020204030204" pitchFamily="34" charset="0"/>
                <a:cs typeface="Calibri" panose="020F0502020204030204" pitchFamily="34" charset="0"/>
              </a:rPr>
              <a:t>.</a:t>
            </a:r>
            <a:endParaRPr lang="ar-001" sz="2000" dirty="0">
              <a:latin typeface="Calibri" panose="020F0502020204030204" pitchFamily="34" charset="0"/>
              <a:cs typeface="Calibri" panose="020F0502020204030204" pitchFamily="34" charset="0"/>
            </a:endParaRPr>
          </a:p>
          <a:p>
            <a:pPr algn="r" rtl="1"/>
            <a:r>
              <a:rPr lang="ar-SA" sz="2000" dirty="0">
                <a:latin typeface="Calibri" panose="020F0502020204030204" pitchFamily="34" charset="0"/>
                <a:cs typeface="Calibri" panose="020F0502020204030204" pitchFamily="34" charset="0"/>
              </a:rPr>
              <a:t>تأكد من</a:t>
            </a:r>
            <a:r>
              <a:rPr lang="ar-EG" sz="2000" dirty="0">
                <a:latin typeface="Calibri" panose="020F0502020204030204" pitchFamily="34" charset="0"/>
                <a:cs typeface="Calibri" panose="020F0502020204030204" pitchFamily="34" charset="0"/>
              </a:rPr>
              <a:t> ضمان</a:t>
            </a:r>
            <a:r>
              <a:rPr lang="ar-SA" sz="2000" dirty="0">
                <a:latin typeface="Calibri" panose="020F0502020204030204" pitchFamily="34" charset="0"/>
                <a:cs typeface="Calibri" panose="020F0502020204030204" pitchFamily="34" charset="0"/>
              </a:rPr>
              <a:t> </a:t>
            </a:r>
            <a:r>
              <a:rPr lang="ar-001" sz="2000" b="1" dirty="0">
                <a:latin typeface="Calibri" panose="020F0502020204030204" pitchFamily="34" charset="0"/>
                <a:cs typeface="Calibri" panose="020F0502020204030204" pitchFamily="34" charset="0"/>
              </a:rPr>
              <a:t>"</a:t>
            </a:r>
            <a:r>
              <a:rPr lang="ar-SA" sz="2000" b="1" dirty="0">
                <a:latin typeface="Calibri" panose="020F0502020204030204" pitchFamily="34" charset="0"/>
                <a:cs typeface="Calibri" panose="020F0502020204030204" pitchFamily="34" charset="0"/>
              </a:rPr>
              <a:t>مصلحة الطفل الفضلى</a:t>
            </a:r>
            <a:r>
              <a:rPr lang="ar-001" sz="2000" b="1" dirty="0">
                <a:latin typeface="Calibri" panose="020F0502020204030204" pitchFamily="34" charset="0"/>
                <a:cs typeface="Calibri" panose="020F0502020204030204" pitchFamily="34" charset="0"/>
              </a:rPr>
              <a:t>"</a:t>
            </a:r>
            <a:r>
              <a:rPr lang="ar-SA" sz="2000" dirty="0">
                <a:latin typeface="Calibri" panose="020F0502020204030204" pitchFamily="34" charset="0"/>
                <a:cs typeface="Calibri" panose="020F0502020204030204" pitchFamily="34" charset="0"/>
              </a:rPr>
              <a:t> عند تحديد تدابير السلامة والحماية التي يجب اتخاذها</a:t>
            </a:r>
            <a:r>
              <a:rPr lang="ar-EG" sz="2000" dirty="0">
                <a:latin typeface="Calibri" panose="020F0502020204030204" pitchFamily="34" charset="0"/>
                <a:cs typeface="Calibri" panose="020F0502020204030204" pitchFamily="34" charset="0"/>
              </a:rPr>
              <a:t>.</a:t>
            </a:r>
            <a:endParaRPr lang="ar-001" sz="2000" dirty="0">
              <a:latin typeface="Calibri" panose="020F0502020204030204" pitchFamily="34" charset="0"/>
              <a:cs typeface="Calibri" panose="020F0502020204030204" pitchFamily="34" charset="0"/>
            </a:endParaRPr>
          </a:p>
          <a:p>
            <a:pPr algn="r" rtl="1"/>
            <a:r>
              <a:rPr lang="ar-EG" sz="2000" dirty="0">
                <a:latin typeface="Calibri" panose="020F0502020204030204" pitchFamily="34" charset="0"/>
                <a:cs typeface="Calibri" panose="020F0502020204030204" pitchFamily="34" charset="0"/>
              </a:rPr>
              <a:t>قم ب</a:t>
            </a:r>
            <a:r>
              <a:rPr lang="ar-SA" sz="2000" dirty="0">
                <a:latin typeface="Calibri" panose="020F0502020204030204" pitchFamily="34" charset="0"/>
                <a:cs typeface="Calibri" panose="020F0502020204030204" pitchFamily="34" charset="0"/>
              </a:rPr>
              <a:t>مساعدة الضحية على وضع</a:t>
            </a:r>
            <a:r>
              <a:rPr lang="ar-EG" sz="2000" dirty="0">
                <a:latin typeface="Calibri" panose="020F0502020204030204" pitchFamily="34" charset="0"/>
                <a:cs typeface="Calibri" panose="020F0502020204030204" pitchFamily="34" charset="0"/>
              </a:rPr>
              <a:t> </a:t>
            </a:r>
            <a:r>
              <a:rPr lang="ar-SA" sz="2000" b="1" dirty="0">
                <a:latin typeface="Calibri" panose="020F0502020204030204" pitchFamily="34" charset="0"/>
                <a:cs typeface="Calibri" panose="020F0502020204030204" pitchFamily="34" charset="0"/>
              </a:rPr>
              <a:t>خطة أمان أو حماية </a:t>
            </a:r>
            <a:r>
              <a:rPr lang="ar-SA" sz="2000" dirty="0">
                <a:latin typeface="Calibri" panose="020F0502020204030204" pitchFamily="34" charset="0"/>
                <a:cs typeface="Calibri" panose="020F0502020204030204" pitchFamily="34" charset="0"/>
              </a:rPr>
              <a:t>فورية</a:t>
            </a:r>
            <a:r>
              <a:rPr lang="ar-001" sz="2000" b="1" dirty="0">
                <a:latin typeface="Calibri" panose="020F0502020204030204" pitchFamily="34" charset="0"/>
                <a:cs typeface="Calibri" panose="020F0502020204030204" pitchFamily="34" charset="0"/>
              </a:rPr>
              <a:t> </a:t>
            </a:r>
            <a:r>
              <a:rPr lang="ar-EG" sz="2000" dirty="0">
                <a:latin typeface="Calibri" panose="020F0502020204030204" pitchFamily="34" charset="0"/>
                <a:cs typeface="Calibri" panose="020F0502020204030204" pitchFamily="34" charset="0"/>
              </a:rPr>
              <a:t>للتصدي ل</a:t>
            </a:r>
            <a:r>
              <a:rPr lang="ar-SA" sz="2000" dirty="0">
                <a:latin typeface="Calibri" panose="020F0502020204030204" pitchFamily="34" charset="0"/>
                <a:cs typeface="Calibri" panose="020F0502020204030204" pitchFamily="34" charset="0"/>
              </a:rPr>
              <a:t>مخاطر الحماية عند الضرورة</a:t>
            </a:r>
            <a:r>
              <a:rPr lang="ar-EG" sz="2000" dirty="0">
                <a:latin typeface="Calibri" panose="020F0502020204030204" pitchFamily="34" charset="0"/>
                <a:cs typeface="Calibri" panose="020F0502020204030204" pitchFamily="34" charset="0"/>
              </a:rPr>
              <a:t>.</a:t>
            </a:r>
            <a:endParaRPr lang="ar-001" sz="2000" dirty="0">
              <a:latin typeface="Calibri" panose="020F0502020204030204" pitchFamily="34" charset="0"/>
              <a:cs typeface="Calibri" panose="020F0502020204030204" pitchFamily="34" charset="0"/>
            </a:endParaRPr>
          </a:p>
          <a:p>
            <a:pPr algn="r" rtl="1"/>
            <a:r>
              <a:rPr lang="ar-SA" sz="2000" dirty="0">
                <a:latin typeface="Calibri" panose="020F0502020204030204" pitchFamily="34" charset="0"/>
                <a:cs typeface="Calibri" panose="020F0502020204030204" pitchFamily="34" charset="0"/>
              </a:rPr>
              <a:t>في جميع الحالات التي </a:t>
            </a:r>
            <a:r>
              <a:rPr lang="ar-EG" sz="2000" dirty="0">
                <a:latin typeface="Calibri" panose="020F0502020204030204" pitchFamily="34" charset="0"/>
                <a:cs typeface="Calibri" panose="020F0502020204030204" pitchFamily="34" charset="0"/>
              </a:rPr>
              <a:t>تشمل </a:t>
            </a:r>
            <a:r>
              <a:rPr lang="ar-SA" sz="2000" dirty="0">
                <a:latin typeface="Calibri" panose="020F0502020204030204" pitchFamily="34" charset="0"/>
                <a:cs typeface="Calibri" panose="020F0502020204030204" pitchFamily="34" charset="0"/>
              </a:rPr>
              <a:t>أطفال، ينبغي للوكالات والمنظمات المعنية أن تعمل بالتشاور الوثيق مع اليونيسف</a:t>
            </a:r>
            <a:r>
              <a:rPr lang="ar-EG" sz="2000" dirty="0">
                <a:latin typeface="Calibri" panose="020F0502020204030204" pitchFamily="34" charset="0"/>
                <a:cs typeface="Calibri" panose="020F0502020204030204" pitchFamily="34" charset="0"/>
              </a:rPr>
              <a:t>.</a:t>
            </a:r>
            <a:endParaRPr lang="ar-001" sz="2000" dirty="0">
              <a:latin typeface="Calibri" panose="020F0502020204030204" pitchFamily="34" charset="0"/>
              <a:cs typeface="Calibri" panose="020F0502020204030204" pitchFamily="34" charset="0"/>
            </a:endParaRPr>
          </a:p>
        </p:txBody>
      </p:sp>
      <p:sp>
        <p:nvSpPr>
          <p:cNvPr id="7" name="Content Placeholder 2">
            <a:extLst>
              <a:ext uri="{FF2B5EF4-FFF2-40B4-BE49-F238E27FC236}">
                <a16:creationId xmlns:a16="http://schemas.microsoft.com/office/drawing/2014/main" id="{5940345A-3F6A-F045-803C-534E17E348F5}"/>
              </a:ext>
            </a:extLst>
          </p:cNvPr>
          <p:cNvSpPr txBox="1">
            <a:spLocks/>
          </p:cNvSpPr>
          <p:nvPr/>
        </p:nvSpPr>
        <p:spPr>
          <a:xfrm>
            <a:off x="546467" y="1833937"/>
            <a:ext cx="11019900" cy="924521"/>
          </a:xfrm>
          <a:prstGeom prst="rect">
            <a:avLst/>
          </a:prstGeom>
        </p:spPr>
        <p:txBody>
          <a:bodyPr vert="horz" lIns="91440" tIns="45720" rIns="91440" bIns="45720" rtlCol="0" anchor="t">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b="1" dirty="0">
                <a:solidFill>
                  <a:schemeClr val="tx1"/>
                </a:solidFill>
                <a:latin typeface="Calibri" panose="020F0502020204030204" pitchFamily="34" charset="0"/>
                <a:cs typeface="Calibri" panose="020F0502020204030204" pitchFamily="34" charset="0"/>
              </a:rPr>
              <a:t>عندما </a:t>
            </a:r>
            <a:r>
              <a:rPr lang="ar-EG" b="1" dirty="0">
                <a:solidFill>
                  <a:schemeClr val="tx1"/>
                </a:solidFill>
                <a:latin typeface="Calibri" panose="020F0502020204030204" pitchFamily="34" charset="0"/>
                <a:cs typeface="Calibri" panose="020F0502020204030204" pitchFamily="34" charset="0"/>
              </a:rPr>
              <a:t>تقوم</a:t>
            </a:r>
            <a:r>
              <a:rPr lang="ar-SA" b="1" dirty="0">
                <a:solidFill>
                  <a:schemeClr val="tx1"/>
                </a:solidFill>
                <a:latin typeface="Calibri" panose="020F0502020204030204" pitchFamily="34" charset="0"/>
                <a:cs typeface="Calibri" panose="020F0502020204030204" pitchFamily="34" charset="0"/>
              </a:rPr>
              <a:t> المنظمة التي تقدم المساعدة للضحايا أيض</a:t>
            </a:r>
            <a:r>
              <a:rPr lang="ar-EG" b="1" dirty="0">
                <a:solidFill>
                  <a:schemeClr val="tx1"/>
                </a:solidFill>
                <a:latin typeface="Calibri" panose="020F0502020204030204" pitchFamily="34" charset="0"/>
                <a:cs typeface="Calibri" panose="020F0502020204030204" pitchFamily="34" charset="0"/>
              </a:rPr>
              <a:t>ً</a:t>
            </a:r>
            <a:r>
              <a:rPr lang="ar-SA" b="1" dirty="0">
                <a:solidFill>
                  <a:schemeClr val="tx1"/>
                </a:solidFill>
                <a:latin typeface="Calibri" panose="020F0502020204030204" pitchFamily="34" charset="0"/>
                <a:cs typeface="Calibri" panose="020F0502020204030204" pitchFamily="34" charset="0"/>
              </a:rPr>
              <a:t>ا </a:t>
            </a:r>
            <a:r>
              <a:rPr lang="ar-EG" b="1" dirty="0">
                <a:solidFill>
                  <a:schemeClr val="tx1"/>
                </a:solidFill>
                <a:latin typeface="Calibri" panose="020F0502020204030204" pitchFamily="34" charset="0"/>
                <a:cs typeface="Calibri" panose="020F0502020204030204" pitchFamily="34" charset="0"/>
              </a:rPr>
              <a:t>بتوظيف الجاني </a:t>
            </a:r>
            <a:r>
              <a:rPr lang="ar-SA" b="1" dirty="0">
                <a:solidFill>
                  <a:schemeClr val="tx1"/>
                </a:solidFill>
                <a:latin typeface="Calibri" panose="020F0502020204030204" pitchFamily="34" charset="0"/>
                <a:cs typeface="Calibri" panose="020F0502020204030204" pitchFamily="34" charset="0"/>
              </a:rPr>
              <a:t>المزعوم</a:t>
            </a:r>
            <a:r>
              <a:rPr lang="ar-001" b="1" dirty="0">
                <a:solidFill>
                  <a:schemeClr val="tx1"/>
                </a:solidFill>
                <a:latin typeface="Calibri" panose="020F0502020204030204" pitchFamily="34" charset="0"/>
                <a:cs typeface="Calibri" panose="020F0502020204030204" pitchFamily="34" charset="0"/>
              </a:rPr>
              <a:t>:</a:t>
            </a:r>
          </a:p>
        </p:txBody>
      </p:sp>
      <p:grpSp>
        <p:nvGrpSpPr>
          <p:cNvPr id="9" name="Group 8">
            <a:extLst>
              <a:ext uri="{FF2B5EF4-FFF2-40B4-BE49-F238E27FC236}">
                <a16:creationId xmlns:a16="http://schemas.microsoft.com/office/drawing/2014/main" id="{633EEB90-4FDA-5E41-AFDE-FB2EFDDFA165}"/>
              </a:ext>
            </a:extLst>
          </p:cNvPr>
          <p:cNvGrpSpPr/>
          <p:nvPr/>
        </p:nvGrpSpPr>
        <p:grpSpPr>
          <a:xfrm>
            <a:off x="671280" y="342706"/>
            <a:ext cx="1080287" cy="1339162"/>
            <a:chOff x="10526210" y="473683"/>
            <a:chExt cx="1080287" cy="1339162"/>
          </a:xfrm>
        </p:grpSpPr>
        <p:pic>
          <p:nvPicPr>
            <p:cNvPr id="10" name="Graphic 9" descr="Open hand with solid fill">
              <a:extLst>
                <a:ext uri="{FF2B5EF4-FFF2-40B4-BE49-F238E27FC236}">
                  <a16:creationId xmlns:a16="http://schemas.microsoft.com/office/drawing/2014/main" id="{CCEFA459-EE9F-CC4B-9FA1-1E01BEC3309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788398">
              <a:off x="10526210" y="732558"/>
              <a:ext cx="1080287" cy="1080287"/>
            </a:xfrm>
            <a:prstGeom prst="rect">
              <a:avLst/>
            </a:prstGeom>
          </p:spPr>
        </p:pic>
        <p:pic>
          <p:nvPicPr>
            <p:cNvPr id="11" name="Graphic 10" descr="Children with solid fill">
              <a:extLst>
                <a:ext uri="{FF2B5EF4-FFF2-40B4-BE49-F238E27FC236}">
                  <a16:creationId xmlns:a16="http://schemas.microsoft.com/office/drawing/2014/main" id="{6B7CB8B5-8974-D24E-A8C1-8918C1F6247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691279" y="473683"/>
              <a:ext cx="795229" cy="795229"/>
            </a:xfrm>
            <a:prstGeom prst="rect">
              <a:avLst/>
            </a:prstGeom>
          </p:spPr>
        </p:pic>
      </p:grpSp>
      <p:sp>
        <p:nvSpPr>
          <p:cNvPr id="13" name="Title 1">
            <a:extLst>
              <a:ext uri="{FF2B5EF4-FFF2-40B4-BE49-F238E27FC236}">
                <a16:creationId xmlns:a16="http://schemas.microsoft.com/office/drawing/2014/main" id="{08D18F00-A2D0-014D-8524-F3E52D05325A}"/>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rgbClr val="19193B"/>
                </a:solidFill>
                <a:latin typeface="Calibri" panose="020F0502020204030204" pitchFamily="34" charset="0"/>
                <a:cs typeface="Calibri" panose="020F0502020204030204" pitchFamily="34" charset="0"/>
              </a:rPr>
              <a:t>الوحدة الثالثة</a:t>
            </a:r>
            <a:endParaRPr lang="ar-001" sz="1400" b="1" cap="none" dirty="0">
              <a:solidFill>
                <a:srgbClr val="19193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197153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E77B66B-7F49-2547-990B-5DB596DD600D}"/>
              </a:ext>
            </a:extLst>
          </p:cNvPr>
          <p:cNvSpPr>
            <a:spLocks noGrp="1"/>
          </p:cNvSpPr>
          <p:nvPr>
            <p:ph type="title"/>
          </p:nvPr>
        </p:nvSpPr>
        <p:spPr>
          <a:xfrm>
            <a:off x="546467" y="436807"/>
            <a:ext cx="11029616" cy="1013800"/>
          </a:xfrm>
        </p:spPr>
        <p:txBody>
          <a:bodyPr anchor="b">
            <a:normAutofit fontScale="90000"/>
          </a:bodyPr>
          <a:lstStyle/>
          <a:p>
            <a:pPr algn="r" rtl="1"/>
            <a:br>
              <a:rPr dirty="0">
                <a:latin typeface="Calibri" panose="020F0502020204030204" pitchFamily="34" charset="0"/>
                <a:cs typeface="Calibri" panose="020F0502020204030204" pitchFamily="34" charset="0"/>
              </a:rPr>
            </a:br>
            <a:r>
              <a:rPr lang="ar-SA" sz="3200" dirty="0">
                <a:latin typeface="Calibri" panose="020F0502020204030204" pitchFamily="34" charset="0"/>
                <a:cs typeface="Calibri" panose="020F0502020204030204" pitchFamily="34" charset="0"/>
              </a:rPr>
              <a:t>عمليات أخرى</a:t>
            </a:r>
            <a:br>
              <a:rPr lang="ar-EG" sz="3200" dirty="0">
                <a:latin typeface="Calibri" panose="020F0502020204030204" pitchFamily="34" charset="0"/>
                <a:cs typeface="Calibri" panose="020F0502020204030204" pitchFamily="34" charset="0"/>
              </a:rPr>
            </a:br>
            <a:r>
              <a:rPr lang="ar-SA" sz="1600" b="1" spc="20" dirty="0">
                <a:solidFill>
                  <a:schemeClr val="tx1"/>
                </a:solidFill>
                <a:latin typeface="Calibri" panose="020F0502020204030204" pitchFamily="34" charset="0"/>
                <a:cs typeface="Calibri" panose="020F0502020204030204" pitchFamily="34" charset="0"/>
              </a:rPr>
              <a:t>عملية المساءلة</a:t>
            </a:r>
            <a:endParaRPr lang="ar-001" sz="1800" spc="20" dirty="0">
              <a:solidFill>
                <a:schemeClr val="tx1"/>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4BE3A628-1FEC-0D46-A7CA-52C1383F7C58}"/>
              </a:ext>
            </a:extLst>
          </p:cNvPr>
          <p:cNvSpPr/>
          <p:nvPr/>
        </p:nvSpPr>
        <p:spPr>
          <a:xfrm>
            <a:off x="6523759" y="2202874"/>
            <a:ext cx="5153891" cy="3879272"/>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pic>
        <p:nvPicPr>
          <p:cNvPr id="8" name="Picture 7">
            <a:extLst>
              <a:ext uri="{FF2B5EF4-FFF2-40B4-BE49-F238E27FC236}">
                <a16:creationId xmlns:a16="http://schemas.microsoft.com/office/drawing/2014/main" id="{C1AAAD79-C5D7-6C47-B2E3-F38B0684626C}"/>
              </a:ext>
            </a:extLst>
          </p:cNvPr>
          <p:cNvPicPr>
            <a:picLocks noChangeAspect="1"/>
          </p:cNvPicPr>
          <p:nvPr/>
        </p:nvPicPr>
        <p:blipFill>
          <a:blip r:embed="rId3"/>
          <a:srcRect l="15056" r="15056"/>
          <a:stretch/>
        </p:blipFill>
        <p:spPr>
          <a:xfrm>
            <a:off x="6743700" y="2359570"/>
            <a:ext cx="4737500" cy="3528447"/>
          </a:xfrm>
          <a:prstGeom prst="rect">
            <a:avLst/>
          </a:prstGeom>
        </p:spPr>
      </p:pic>
      <p:sp>
        <p:nvSpPr>
          <p:cNvPr id="9" name="Content Placeholder 2">
            <a:extLst>
              <a:ext uri="{FF2B5EF4-FFF2-40B4-BE49-F238E27FC236}">
                <a16:creationId xmlns:a16="http://schemas.microsoft.com/office/drawing/2014/main" id="{03497074-4A44-B74E-BE76-1055571A5A57}"/>
              </a:ext>
            </a:extLst>
          </p:cNvPr>
          <p:cNvSpPr txBox="1">
            <a:spLocks/>
          </p:cNvSpPr>
          <p:nvPr/>
        </p:nvSpPr>
        <p:spPr>
          <a:xfrm>
            <a:off x="586509" y="1869661"/>
            <a:ext cx="4871756" cy="4316470"/>
          </a:xfrm>
          <a:prstGeom prst="rect">
            <a:avLst/>
          </a:prstGeom>
        </p:spPr>
        <p:txBody>
          <a:bodyPr vert="horz" lIns="91440" tIns="45720" rIns="91440" bIns="45720" rtlCol="0" anchor="t">
            <a:noAutofit/>
          </a:bodyPr>
          <a:lstStyle>
            <a:lvl1pPr marL="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600" b="0" i="0" kern="1200" cap="all">
                <a:solidFill>
                  <a:schemeClr val="accent2"/>
                </a:solidFill>
                <a:latin typeface="Univers LT Pro 45 Light" panose="020B0403020202020204" pitchFamily="34" charset="77"/>
                <a:ea typeface="+mn-ea"/>
                <a:cs typeface="+mn-cs"/>
              </a:defRPr>
            </a:lvl1pPr>
            <a:lvl2pPr marL="457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600" b="0" i="0" kern="1200">
                <a:solidFill>
                  <a:schemeClr val="tx1">
                    <a:tint val="75000"/>
                  </a:schemeClr>
                </a:solidFill>
                <a:latin typeface="Univers LT Pro 45 Light" panose="020B0403020202020204" pitchFamily="34" charset="77"/>
                <a:ea typeface="+mn-ea"/>
                <a:cs typeface="+mn-cs"/>
              </a:defRPr>
            </a:lvl2pPr>
            <a:lvl3pPr marL="914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400" b="0" i="0" kern="1200">
                <a:solidFill>
                  <a:schemeClr val="tx1">
                    <a:tint val="75000"/>
                  </a:schemeClr>
                </a:solidFill>
                <a:latin typeface="Univers LT Pro 45 Light" panose="020B0403020202020204" pitchFamily="34" charset="77"/>
                <a:ea typeface="+mn-ea"/>
                <a:cs typeface="+mn-cs"/>
              </a:defRPr>
            </a:lvl3pPr>
            <a:lvl4pPr marL="1371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b="0" i="0" kern="1200">
                <a:solidFill>
                  <a:schemeClr val="tx1">
                    <a:tint val="75000"/>
                  </a:schemeClr>
                </a:solidFill>
                <a:latin typeface="Univers LT Pro 45 Light" panose="020B0403020202020204" pitchFamily="34" charset="77"/>
                <a:ea typeface="+mn-ea"/>
                <a:cs typeface="+mn-cs"/>
              </a:defRPr>
            </a:lvl4pPr>
            <a:lvl5pPr marL="18288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b="0" i="0" kern="1200">
                <a:solidFill>
                  <a:schemeClr val="tx1">
                    <a:tint val="75000"/>
                  </a:schemeClr>
                </a:solidFill>
                <a:latin typeface="Univers LT Pro 45 Light" panose="020B0403020202020204" pitchFamily="34" charset="77"/>
                <a:ea typeface="+mn-ea"/>
                <a:cs typeface="+mn-cs"/>
              </a:defRPr>
            </a:lvl5pPr>
            <a:lvl6pPr marL="22860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9pPr>
          </a:lstStyle>
          <a:p>
            <a:pPr algn="r" rtl="1">
              <a:buClr>
                <a:schemeClr val="tx1"/>
              </a:buClr>
            </a:pPr>
            <a:r>
              <a:rPr lang="ar-SA" sz="1800" cap="none" dirty="0">
                <a:solidFill>
                  <a:schemeClr val="tx1"/>
                </a:solidFill>
                <a:latin typeface="Calibri" panose="020F0502020204030204" pitchFamily="34" charset="0"/>
                <a:cs typeface="Calibri" panose="020F0502020204030204" pitchFamily="34" charset="0"/>
              </a:rPr>
              <a:t>قد يحتاج الضحايا إلى أشكال محددة أو إضافية من المساعدة إذا اختاروا متابعة آلية المساءلة</a:t>
            </a:r>
            <a:r>
              <a:rPr lang="ar-001" sz="1800" cap="none" dirty="0">
                <a:solidFill>
                  <a:schemeClr val="tx1"/>
                </a:solidFill>
                <a:latin typeface="Calibri" panose="020F0502020204030204" pitchFamily="34" charset="0"/>
                <a:cs typeface="Calibri" panose="020F0502020204030204" pitchFamily="34" charset="0"/>
              </a:rPr>
              <a:t>:</a:t>
            </a:r>
          </a:p>
          <a:p>
            <a:pPr marL="171450" indent="-171450" algn="r" rtl="1">
              <a:buClr>
                <a:schemeClr val="tx1"/>
              </a:buClr>
              <a:buFont typeface="Wingdings" pitchFamily="2" charset="2"/>
              <a:buChar char="§"/>
            </a:pPr>
            <a:r>
              <a:rPr lang="ar-SA" sz="1800" b="1" cap="none" dirty="0">
                <a:solidFill>
                  <a:schemeClr val="tx1"/>
                </a:solidFill>
                <a:latin typeface="Calibri" panose="020F0502020204030204" pitchFamily="34" charset="0"/>
                <a:cs typeface="Calibri" panose="020F0502020204030204" pitchFamily="34" charset="0"/>
              </a:rPr>
              <a:t>الدعم النفسي </a:t>
            </a:r>
            <a:r>
              <a:rPr lang="ar-SA" sz="1800" cap="none" dirty="0">
                <a:solidFill>
                  <a:schemeClr val="tx1"/>
                </a:solidFill>
                <a:latin typeface="Calibri" panose="020F0502020204030204" pitchFamily="34" charset="0"/>
                <a:cs typeface="Calibri" panose="020F0502020204030204" pitchFamily="34" charset="0"/>
              </a:rPr>
              <a:t>قبل إجراء مقابلة </a:t>
            </a:r>
            <a:r>
              <a:rPr lang="ar-EG" sz="1800" cap="none" dirty="0">
                <a:solidFill>
                  <a:schemeClr val="tx1"/>
                </a:solidFill>
                <a:latin typeface="Calibri" panose="020F0502020204030204" pitchFamily="34" charset="0"/>
                <a:cs typeface="Calibri" panose="020F0502020204030204" pitchFamily="34" charset="0"/>
              </a:rPr>
              <a:t>التحقيق</a:t>
            </a:r>
            <a:r>
              <a:rPr lang="ar-SA" sz="1800" cap="none" dirty="0">
                <a:solidFill>
                  <a:schemeClr val="tx1"/>
                </a:solidFill>
                <a:latin typeface="Calibri" panose="020F0502020204030204" pitchFamily="34" charset="0"/>
                <a:cs typeface="Calibri" panose="020F0502020204030204" pitchFamily="34" charset="0"/>
              </a:rPr>
              <a:t> وخلالها وبعدها؛ </a:t>
            </a:r>
          </a:p>
          <a:p>
            <a:pPr marL="171450" indent="-171450" algn="r" rtl="1">
              <a:buClr>
                <a:schemeClr val="tx1"/>
              </a:buClr>
              <a:buFont typeface="Wingdings" pitchFamily="2" charset="2"/>
              <a:buChar char="§"/>
            </a:pPr>
            <a:r>
              <a:rPr lang="ar-SA" sz="1800" b="1" cap="none" dirty="0">
                <a:solidFill>
                  <a:schemeClr val="tx1"/>
                </a:solidFill>
                <a:latin typeface="Calibri" panose="020F0502020204030204" pitchFamily="34" charset="0"/>
                <a:cs typeface="Calibri" panose="020F0502020204030204" pitchFamily="34" charset="0"/>
              </a:rPr>
              <a:t>مرافقة</a:t>
            </a:r>
            <a:r>
              <a:rPr lang="ar-SA" sz="1800" cap="none" dirty="0">
                <a:solidFill>
                  <a:schemeClr val="tx1"/>
                </a:solidFill>
                <a:latin typeface="Calibri" panose="020F0502020204030204" pitchFamily="34" charset="0"/>
                <a:cs typeface="Calibri" panose="020F0502020204030204" pitchFamily="34" charset="0"/>
              </a:rPr>
              <a:t> </a:t>
            </a:r>
            <a:r>
              <a:rPr lang="ar-EG" sz="1800" cap="none" dirty="0">
                <a:solidFill>
                  <a:schemeClr val="tx1"/>
                </a:solidFill>
                <a:latin typeface="Calibri" panose="020F0502020204030204" pitchFamily="34" charset="0"/>
                <a:cs typeface="Calibri" panose="020F0502020204030204" pitchFamily="34" charset="0"/>
              </a:rPr>
              <a:t>أخصائي الحالة </a:t>
            </a:r>
            <a:r>
              <a:rPr lang="ar-SA" sz="1800" cap="none" dirty="0">
                <a:solidFill>
                  <a:schemeClr val="tx1"/>
                </a:solidFill>
                <a:latin typeface="Calibri" panose="020F0502020204030204" pitchFamily="34" charset="0"/>
                <a:cs typeface="Calibri" panose="020F0502020204030204" pitchFamily="34" charset="0"/>
              </a:rPr>
              <a:t>و</a:t>
            </a:r>
            <a:r>
              <a:rPr lang="ar-001" sz="1800" cap="none" dirty="0">
                <a:solidFill>
                  <a:schemeClr val="tx1"/>
                </a:solidFill>
                <a:latin typeface="Calibri" panose="020F0502020204030204" pitchFamily="34" charset="0"/>
                <a:cs typeface="Calibri" panose="020F0502020204030204" pitchFamily="34" charset="0"/>
              </a:rPr>
              <a:t>/</a:t>
            </a:r>
            <a:r>
              <a:rPr lang="ar-SA" sz="1800" cap="none" dirty="0">
                <a:solidFill>
                  <a:schemeClr val="tx1"/>
                </a:solidFill>
                <a:latin typeface="Calibri" panose="020F0502020204030204" pitchFamily="34" charset="0"/>
                <a:cs typeface="Calibri" panose="020F0502020204030204" pitchFamily="34" charset="0"/>
              </a:rPr>
              <a:t>أو الأمن أثناء عمليات التحقيق؛ </a:t>
            </a:r>
          </a:p>
          <a:p>
            <a:pPr marL="171450" indent="-171450" algn="r" rtl="1">
              <a:buClr>
                <a:schemeClr val="tx1"/>
              </a:buClr>
              <a:buFont typeface="Wingdings" pitchFamily="2" charset="2"/>
              <a:buChar char="§"/>
            </a:pPr>
            <a:r>
              <a:rPr lang="ar-SA" sz="1800" b="1" cap="none" dirty="0">
                <a:solidFill>
                  <a:schemeClr val="tx1"/>
                </a:solidFill>
                <a:latin typeface="Calibri" panose="020F0502020204030204" pitchFamily="34" charset="0"/>
                <a:cs typeface="Calibri" panose="020F0502020204030204" pitchFamily="34" charset="0"/>
              </a:rPr>
              <a:t>تقديم الدعم اللوجستي </a:t>
            </a:r>
            <a:r>
              <a:rPr lang="ar-SA" sz="1800" cap="none" dirty="0">
                <a:solidFill>
                  <a:schemeClr val="tx1"/>
                </a:solidFill>
                <a:latin typeface="Calibri" panose="020F0502020204030204" pitchFamily="34" charset="0"/>
                <a:cs typeface="Calibri" panose="020F0502020204030204" pitchFamily="34" charset="0"/>
              </a:rPr>
              <a:t>للضحية مثل الترجمة والنقل لإجراء المقابلات واتخاذ تدابير </a:t>
            </a:r>
            <a:r>
              <a:rPr lang="ar-EG" sz="1800" cap="none" dirty="0">
                <a:solidFill>
                  <a:schemeClr val="tx1"/>
                </a:solidFill>
                <a:latin typeface="Calibri" panose="020F0502020204030204" pitchFamily="34" charset="0"/>
                <a:cs typeface="Calibri" panose="020F0502020204030204" pitchFamily="34" charset="0"/>
              </a:rPr>
              <a:t>ملائمة لاحتياجات</a:t>
            </a:r>
            <a:r>
              <a:rPr lang="ar-SA" sz="1800" cap="none" dirty="0">
                <a:solidFill>
                  <a:schemeClr val="tx1"/>
                </a:solidFill>
                <a:latin typeface="Calibri" panose="020F0502020204030204" pitchFamily="34" charset="0"/>
                <a:cs typeface="Calibri" panose="020F0502020204030204" pitchFamily="34" charset="0"/>
              </a:rPr>
              <a:t> الأطفال و</a:t>
            </a:r>
            <a:r>
              <a:rPr lang="ar-EG" sz="1800" cap="none" dirty="0">
                <a:solidFill>
                  <a:schemeClr val="tx1"/>
                </a:solidFill>
                <a:latin typeface="Calibri" panose="020F0502020204030204" pitchFamily="34" charset="0"/>
                <a:cs typeface="Calibri" panose="020F0502020204030204" pitchFamily="34" charset="0"/>
              </a:rPr>
              <a:t>ذوي </a:t>
            </a:r>
            <a:r>
              <a:rPr lang="ar-SA" sz="1800" cap="none" dirty="0">
                <a:solidFill>
                  <a:schemeClr val="tx1"/>
                </a:solidFill>
                <a:latin typeface="Calibri" panose="020F0502020204030204" pitchFamily="34" charset="0"/>
                <a:cs typeface="Calibri" panose="020F0502020204030204" pitchFamily="34" charset="0"/>
              </a:rPr>
              <a:t>ال</a:t>
            </a:r>
            <a:r>
              <a:rPr lang="ar-EG" sz="1800" cap="none" dirty="0">
                <a:solidFill>
                  <a:schemeClr val="tx1"/>
                </a:solidFill>
                <a:latin typeface="Calibri" panose="020F0502020204030204" pitchFamily="34" charset="0"/>
                <a:cs typeface="Calibri" panose="020F0502020204030204" pitchFamily="34" charset="0"/>
              </a:rPr>
              <a:t>إ</a:t>
            </a:r>
            <a:r>
              <a:rPr lang="ar-SA" sz="1800" cap="none" dirty="0">
                <a:solidFill>
                  <a:schemeClr val="tx1"/>
                </a:solidFill>
                <a:latin typeface="Calibri" panose="020F0502020204030204" pitchFamily="34" charset="0"/>
                <a:cs typeface="Calibri" panose="020F0502020204030204" pitchFamily="34" charset="0"/>
              </a:rPr>
              <a:t>عاق</a:t>
            </a:r>
            <a:r>
              <a:rPr lang="ar-EG" sz="1800" cap="none" dirty="0">
                <a:solidFill>
                  <a:schemeClr val="tx1"/>
                </a:solidFill>
                <a:latin typeface="Calibri" panose="020F0502020204030204" pitchFamily="34" charset="0"/>
                <a:cs typeface="Calibri" panose="020F0502020204030204" pitchFamily="34" charset="0"/>
              </a:rPr>
              <a:t>ة</a:t>
            </a:r>
            <a:r>
              <a:rPr lang="ar-SA" sz="1800" cap="none" dirty="0">
                <a:solidFill>
                  <a:schemeClr val="tx1"/>
                </a:solidFill>
                <a:latin typeface="Calibri" panose="020F0502020204030204" pitchFamily="34" charset="0"/>
                <a:cs typeface="Calibri" panose="020F0502020204030204" pitchFamily="34" charset="0"/>
              </a:rPr>
              <a:t>؛</a:t>
            </a:r>
          </a:p>
          <a:p>
            <a:pPr marL="171450" indent="-171450" algn="r" rtl="1">
              <a:buClr>
                <a:schemeClr val="tx1"/>
              </a:buClr>
              <a:buFont typeface="Wingdings" pitchFamily="2" charset="2"/>
              <a:buChar char="§"/>
            </a:pPr>
            <a:r>
              <a:rPr lang="ar-SA" sz="1800" cap="none" dirty="0">
                <a:solidFill>
                  <a:schemeClr val="tx1"/>
                </a:solidFill>
                <a:latin typeface="Calibri" panose="020F0502020204030204" pitchFamily="34" charset="0"/>
                <a:cs typeface="Calibri" panose="020F0502020204030204" pitchFamily="34" charset="0"/>
              </a:rPr>
              <a:t>تزويد الضحية بمعلومات عن </a:t>
            </a:r>
            <a:r>
              <a:rPr lang="ar-SA" sz="1800" b="1" cap="none" dirty="0">
                <a:solidFill>
                  <a:schemeClr val="tx1"/>
                </a:solidFill>
                <a:latin typeface="Calibri" panose="020F0502020204030204" pitchFamily="34" charset="0"/>
                <a:cs typeface="Calibri" panose="020F0502020204030204" pitchFamily="34" charset="0"/>
              </a:rPr>
              <a:t>حالة قضيته</a:t>
            </a:r>
            <a:r>
              <a:rPr lang="ar-EG" sz="1800" b="1" cap="none" dirty="0">
                <a:solidFill>
                  <a:schemeClr val="tx1"/>
                </a:solidFill>
                <a:latin typeface="Calibri" panose="020F0502020204030204" pitchFamily="34" charset="0"/>
                <a:cs typeface="Calibri" panose="020F0502020204030204" pitchFamily="34" charset="0"/>
              </a:rPr>
              <a:t> -</a:t>
            </a:r>
            <a:r>
              <a:rPr lang="ar-001" sz="1800" cap="none" dirty="0">
                <a:solidFill>
                  <a:schemeClr val="tx1"/>
                </a:solidFill>
                <a:latin typeface="Calibri" panose="020F0502020204030204" pitchFamily="34" charset="0"/>
                <a:cs typeface="Calibri" panose="020F0502020204030204" pitchFamily="34" charset="0"/>
              </a:rPr>
              <a:t> </a:t>
            </a:r>
            <a:r>
              <a:rPr lang="ar-SA" sz="1800" cap="none" dirty="0">
                <a:solidFill>
                  <a:schemeClr val="tx1"/>
                </a:solidFill>
                <a:latin typeface="Calibri" panose="020F0502020204030204" pitchFamily="34" charset="0"/>
                <a:cs typeface="Calibri" panose="020F0502020204030204" pitchFamily="34" charset="0"/>
              </a:rPr>
              <a:t>يحق لجميع الضحايا الحصول على معلومات م</a:t>
            </a:r>
            <a:r>
              <a:rPr lang="ar-EG" sz="1800" cap="none" dirty="0">
                <a:solidFill>
                  <a:schemeClr val="tx1"/>
                </a:solidFill>
                <a:latin typeface="Calibri" panose="020F0502020204030204" pitchFamily="34" charset="0"/>
                <a:cs typeface="Calibri" panose="020F0502020204030204" pitchFamily="34" charset="0"/>
              </a:rPr>
              <a:t>حدثة</a:t>
            </a:r>
            <a:r>
              <a:rPr lang="ar-SA" sz="1800" cap="none" dirty="0">
                <a:solidFill>
                  <a:schemeClr val="tx1"/>
                </a:solidFill>
                <a:latin typeface="Calibri" panose="020F0502020204030204" pitchFamily="34" charset="0"/>
                <a:cs typeface="Calibri" panose="020F0502020204030204" pitchFamily="34" charset="0"/>
              </a:rPr>
              <a:t> بانتظام من </a:t>
            </a:r>
            <a:r>
              <a:rPr lang="ar-EG" sz="1800" cap="none" dirty="0">
                <a:solidFill>
                  <a:schemeClr val="tx1"/>
                </a:solidFill>
                <a:latin typeface="Calibri" panose="020F0502020204030204" pitchFamily="34" charset="0"/>
                <a:cs typeface="Calibri" panose="020F0502020204030204" pitchFamily="34" charset="0"/>
              </a:rPr>
              <a:t>أخصائي</a:t>
            </a:r>
            <a:r>
              <a:rPr lang="ar-SA" sz="1800" cap="none" dirty="0">
                <a:solidFill>
                  <a:schemeClr val="tx1"/>
                </a:solidFill>
                <a:latin typeface="Calibri" panose="020F0502020204030204" pitchFamily="34" charset="0"/>
                <a:cs typeface="Calibri" panose="020F0502020204030204" pitchFamily="34" charset="0"/>
              </a:rPr>
              <a:t> الحالة أو من </a:t>
            </a:r>
            <a:r>
              <a:rPr lang="ar-EG" sz="1800" cap="none" dirty="0">
                <a:solidFill>
                  <a:schemeClr val="tx1"/>
                </a:solidFill>
                <a:latin typeface="Calibri" panose="020F0502020204030204" pitchFamily="34" charset="0"/>
                <a:cs typeface="Calibri" panose="020F0502020204030204" pitchFamily="34" charset="0"/>
              </a:rPr>
              <a:t>مسؤول</a:t>
            </a:r>
            <a:r>
              <a:rPr lang="ar-SA" sz="1800" cap="none" dirty="0">
                <a:solidFill>
                  <a:schemeClr val="tx1"/>
                </a:solidFill>
                <a:latin typeface="Calibri" panose="020F0502020204030204" pitchFamily="34" charset="0"/>
                <a:cs typeface="Calibri" panose="020F0502020204030204" pitchFamily="34" charset="0"/>
              </a:rPr>
              <a:t> الاتصال؛</a:t>
            </a:r>
          </a:p>
          <a:p>
            <a:pPr marL="171450" indent="-171450" algn="r" rtl="1">
              <a:buClr>
                <a:schemeClr val="tx1"/>
              </a:buClr>
              <a:buFont typeface="Wingdings" pitchFamily="2" charset="2"/>
              <a:buChar char="§"/>
            </a:pPr>
            <a:r>
              <a:rPr lang="ar-EG" sz="1800" cap="none" dirty="0">
                <a:solidFill>
                  <a:schemeClr val="tx1"/>
                </a:solidFill>
                <a:latin typeface="Calibri" panose="020F0502020204030204" pitchFamily="34" charset="0"/>
                <a:cs typeface="Calibri" panose="020F0502020204030204" pitchFamily="34" charset="0"/>
              </a:rPr>
              <a:t>يقع على عاتق </a:t>
            </a:r>
            <a:r>
              <a:rPr lang="ar-SA" sz="1800" cap="none" dirty="0">
                <a:solidFill>
                  <a:schemeClr val="tx1"/>
                </a:solidFill>
                <a:latin typeface="Calibri" panose="020F0502020204030204" pitchFamily="34" charset="0"/>
                <a:cs typeface="Calibri" panose="020F0502020204030204" pitchFamily="34" charset="0"/>
              </a:rPr>
              <a:t>الأمم المتحدة المسؤولية </a:t>
            </a:r>
            <a:r>
              <a:rPr lang="ar-EG" sz="1800" cap="none" dirty="0">
                <a:solidFill>
                  <a:schemeClr val="tx1"/>
                </a:solidFill>
                <a:latin typeface="Calibri" panose="020F0502020204030204" pitchFamily="34" charset="0"/>
                <a:cs typeface="Calibri" panose="020F0502020204030204" pitchFamily="34" charset="0"/>
              </a:rPr>
              <a:t>النهائية</a:t>
            </a:r>
            <a:r>
              <a:rPr lang="ar-SA" sz="1800" cap="none" dirty="0">
                <a:solidFill>
                  <a:schemeClr val="tx1"/>
                </a:solidFill>
                <a:latin typeface="Calibri" panose="020F0502020204030204" pitchFamily="34" charset="0"/>
                <a:cs typeface="Calibri" panose="020F0502020204030204" pitchFamily="34" charset="0"/>
              </a:rPr>
              <a:t> لضمان </a:t>
            </a:r>
            <a:r>
              <a:rPr lang="ar-SA" sz="1800" b="1" cap="none" dirty="0">
                <a:solidFill>
                  <a:schemeClr val="tx1"/>
                </a:solidFill>
                <a:latin typeface="Calibri" panose="020F0502020204030204" pitchFamily="34" charset="0"/>
                <a:cs typeface="Calibri" panose="020F0502020204030204" pitchFamily="34" charset="0"/>
              </a:rPr>
              <a:t>حصول الضحية على مساعدة قانونية نزيهة </a:t>
            </a:r>
            <a:r>
              <a:rPr lang="ar-SA" sz="1800" cap="none" dirty="0">
                <a:solidFill>
                  <a:schemeClr val="tx1"/>
                </a:solidFill>
                <a:latin typeface="Calibri" panose="020F0502020204030204" pitchFamily="34" charset="0"/>
                <a:cs typeface="Calibri" panose="020F0502020204030204" pitchFamily="34" charset="0"/>
              </a:rPr>
              <a:t>إذا وافق الضحية </a:t>
            </a:r>
            <a:r>
              <a:rPr lang="ar-EG" sz="1800" cap="none" dirty="0">
                <a:solidFill>
                  <a:schemeClr val="tx1"/>
                </a:solidFill>
                <a:latin typeface="Calibri" panose="020F0502020204030204" pitchFamily="34" charset="0"/>
                <a:cs typeface="Calibri" panose="020F0502020204030204" pitchFamily="34" charset="0"/>
              </a:rPr>
              <a:t>موافقة مستنيرة.</a:t>
            </a:r>
            <a:endParaRPr lang="ar-001" sz="1800" cap="none" dirty="0">
              <a:solidFill>
                <a:schemeClr val="tx1"/>
              </a:solidFill>
              <a:latin typeface="Calibri" panose="020F0502020204030204" pitchFamily="34" charset="0"/>
              <a:cs typeface="Calibri" panose="020F0502020204030204" pitchFamily="34" charset="0"/>
            </a:endParaRPr>
          </a:p>
        </p:txBody>
      </p:sp>
      <p:sp>
        <p:nvSpPr>
          <p:cNvPr id="10" name="Content Placeholder 2">
            <a:extLst>
              <a:ext uri="{FF2B5EF4-FFF2-40B4-BE49-F238E27FC236}">
                <a16:creationId xmlns:a16="http://schemas.microsoft.com/office/drawing/2014/main" id="{29148754-E8E7-9C46-91A5-F7152CBB61E5}"/>
              </a:ext>
            </a:extLst>
          </p:cNvPr>
          <p:cNvSpPr txBox="1">
            <a:spLocks/>
          </p:cNvSpPr>
          <p:nvPr/>
        </p:nvSpPr>
        <p:spPr>
          <a:xfrm>
            <a:off x="6174954" y="1869660"/>
            <a:ext cx="5604163" cy="234164"/>
          </a:xfrm>
          <a:prstGeom prst="rect">
            <a:avLst/>
          </a:prstGeom>
        </p:spPr>
        <p:txBody>
          <a:bodyPr vert="horz" lIns="91440" tIns="45720" rIns="91440" bIns="45720" rtlCol="0" anchor="ctr">
            <a:normAutofit lnSpcReduction="100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001" sz="1000" dirty="0">
                <a:solidFill>
                  <a:schemeClr val="tx1">
                    <a:lumMod val="50000"/>
                    <a:lumOff val="50000"/>
                  </a:schemeClr>
                </a:solidFill>
                <a:latin typeface="Calibri" panose="020F0502020204030204" pitchFamily="34" charset="0"/>
                <a:cs typeface="Calibri" panose="020F0502020204030204" pitchFamily="34" charset="0"/>
              </a:rPr>
              <a:t>© UNICEF/UN0207365/Sibiloni</a:t>
            </a:r>
          </a:p>
        </p:txBody>
      </p:sp>
      <p:sp>
        <p:nvSpPr>
          <p:cNvPr id="13" name="Title 1">
            <a:extLst>
              <a:ext uri="{FF2B5EF4-FFF2-40B4-BE49-F238E27FC236}">
                <a16:creationId xmlns:a16="http://schemas.microsoft.com/office/drawing/2014/main" id="{978E9618-D39A-8246-B678-EFAEDD2F3959}"/>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rgbClr val="19193B"/>
                </a:solidFill>
                <a:latin typeface="Calibri" panose="020F0502020204030204" pitchFamily="34" charset="0"/>
                <a:cs typeface="Calibri" panose="020F0502020204030204" pitchFamily="34" charset="0"/>
              </a:rPr>
              <a:t>الوحدة الثالثة</a:t>
            </a:r>
            <a:endParaRPr lang="ar-001" sz="1400" b="1" cap="none" dirty="0">
              <a:solidFill>
                <a:srgbClr val="19193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285371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0A3FDED4-BE90-144D-8DAD-2E9B1BCA0E98}"/>
              </a:ext>
            </a:extLst>
          </p:cNvPr>
          <p:cNvSpPr/>
          <p:nvPr/>
        </p:nvSpPr>
        <p:spPr>
          <a:xfrm>
            <a:off x="500375" y="2835877"/>
            <a:ext cx="4846320" cy="137160"/>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lumMod val="75000"/>
                </a:schemeClr>
              </a:solidFill>
              <a:latin typeface="Calibri" panose="020F0502020204030204" pitchFamily="34" charset="0"/>
              <a:cs typeface="Calibri" panose="020F0502020204030204" pitchFamily="34" charset="0"/>
            </a:endParaRPr>
          </a:p>
        </p:txBody>
      </p:sp>
      <p:sp>
        <p:nvSpPr>
          <p:cNvPr id="28" name="Content Placeholder 2">
            <a:extLst>
              <a:ext uri="{FF2B5EF4-FFF2-40B4-BE49-F238E27FC236}">
                <a16:creationId xmlns:a16="http://schemas.microsoft.com/office/drawing/2014/main" id="{EE3D1555-7C81-BE4F-B296-E78F28C8FCE2}"/>
              </a:ext>
            </a:extLst>
          </p:cNvPr>
          <p:cNvSpPr>
            <a:spLocks noGrp="1"/>
          </p:cNvSpPr>
          <p:nvPr>
            <p:ph idx="1"/>
          </p:nvPr>
        </p:nvSpPr>
        <p:spPr>
          <a:xfrm>
            <a:off x="1089388" y="2213963"/>
            <a:ext cx="3639775" cy="591933"/>
          </a:xfrm>
        </p:spPr>
        <p:txBody>
          <a:bodyPr>
            <a:normAutofit/>
          </a:bodyPr>
          <a:lstStyle/>
          <a:p>
            <a:pPr marL="0" indent="0" algn="r" rtl="1">
              <a:buNone/>
            </a:pPr>
            <a:r>
              <a:rPr lang="ar-SA" b="1" dirty="0">
                <a:solidFill>
                  <a:schemeClr val="accent1"/>
                </a:solidFill>
                <a:latin typeface="Calibri" panose="020F0502020204030204" pitchFamily="34" charset="0"/>
                <a:cs typeface="Calibri" panose="020F0502020204030204" pitchFamily="34" charset="0"/>
              </a:rPr>
              <a:t>دعم الضحايا لممارسة حقهم في</a:t>
            </a:r>
            <a:r>
              <a:rPr lang="ar-001" b="1" dirty="0">
                <a:solidFill>
                  <a:schemeClr val="accent1"/>
                </a:solidFill>
                <a:latin typeface="Calibri" panose="020F0502020204030204" pitchFamily="34" charset="0"/>
                <a:cs typeface="Calibri" panose="020F0502020204030204" pitchFamily="34" charset="0"/>
              </a:rPr>
              <a:t>...</a:t>
            </a:r>
            <a:r>
              <a:rPr lang="ar-EG" b="1" dirty="0">
                <a:solidFill>
                  <a:schemeClr val="accent1"/>
                </a:solidFill>
                <a:latin typeface="Calibri" panose="020F0502020204030204" pitchFamily="34" charset="0"/>
                <a:cs typeface="Calibri" panose="020F0502020204030204" pitchFamily="34" charset="0"/>
              </a:rPr>
              <a:t> </a:t>
            </a:r>
            <a:endParaRPr lang="ar-001" b="1" dirty="0">
              <a:solidFill>
                <a:schemeClr val="accent1"/>
              </a:solidFill>
              <a:latin typeface="Calibri" panose="020F0502020204030204" pitchFamily="34" charset="0"/>
              <a:cs typeface="Calibri" panose="020F0502020204030204" pitchFamily="34" charset="0"/>
            </a:endParaRPr>
          </a:p>
        </p:txBody>
      </p:sp>
      <p:sp>
        <p:nvSpPr>
          <p:cNvPr id="21" name="Rectangle 20">
            <a:extLst>
              <a:ext uri="{FF2B5EF4-FFF2-40B4-BE49-F238E27FC236}">
                <a16:creationId xmlns:a16="http://schemas.microsoft.com/office/drawing/2014/main" id="{7C84ED3F-7430-1D4B-96EA-B4E63D860E1B}"/>
              </a:ext>
            </a:extLst>
          </p:cNvPr>
          <p:cNvSpPr/>
          <p:nvPr/>
        </p:nvSpPr>
        <p:spPr>
          <a:xfrm>
            <a:off x="6781800" y="2835877"/>
            <a:ext cx="4846320" cy="137160"/>
          </a:xfrm>
          <a:prstGeom prst="rect">
            <a:avLst/>
          </a:prstGeom>
          <a:solidFill>
            <a:schemeClr val="tx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lumMod val="75000"/>
                </a:schemeClr>
              </a:solidFill>
              <a:latin typeface="Calibri" panose="020F0502020204030204" pitchFamily="34" charset="0"/>
              <a:cs typeface="Calibri" panose="020F0502020204030204" pitchFamily="34" charset="0"/>
            </a:endParaRPr>
          </a:p>
        </p:txBody>
      </p:sp>
      <p:sp>
        <p:nvSpPr>
          <p:cNvPr id="22" name="Content Placeholder 2">
            <a:extLst>
              <a:ext uri="{FF2B5EF4-FFF2-40B4-BE49-F238E27FC236}">
                <a16:creationId xmlns:a16="http://schemas.microsoft.com/office/drawing/2014/main" id="{F8ABED6D-55D7-5C41-9081-8FD98632AF66}"/>
              </a:ext>
            </a:extLst>
          </p:cNvPr>
          <p:cNvSpPr txBox="1">
            <a:spLocks/>
          </p:cNvSpPr>
          <p:nvPr/>
        </p:nvSpPr>
        <p:spPr>
          <a:xfrm>
            <a:off x="7370814" y="2297406"/>
            <a:ext cx="2588110" cy="461996"/>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b="1" dirty="0">
                <a:solidFill>
                  <a:schemeClr val="tx1"/>
                </a:solidFill>
                <a:latin typeface="Calibri" panose="020F0502020204030204" pitchFamily="34" charset="0"/>
                <a:cs typeface="Calibri" panose="020F0502020204030204" pitchFamily="34" charset="0"/>
              </a:rPr>
              <a:t>يجب عدم تشجيع</a:t>
            </a:r>
            <a:endParaRPr lang="ar-001" sz="1600" dirty="0">
              <a:solidFill>
                <a:schemeClr val="tx1"/>
              </a:solidFill>
              <a:latin typeface="Calibri" panose="020F0502020204030204" pitchFamily="34" charset="0"/>
              <a:cs typeface="Calibri" panose="020F0502020204030204" pitchFamily="34" charset="0"/>
            </a:endParaRPr>
          </a:p>
        </p:txBody>
      </p:sp>
      <p:sp>
        <p:nvSpPr>
          <p:cNvPr id="23" name="Content Placeholder 2">
            <a:extLst>
              <a:ext uri="{FF2B5EF4-FFF2-40B4-BE49-F238E27FC236}">
                <a16:creationId xmlns:a16="http://schemas.microsoft.com/office/drawing/2014/main" id="{BA88AA1B-2F85-5E46-91E8-E3AAAE87B652}"/>
              </a:ext>
            </a:extLst>
          </p:cNvPr>
          <p:cNvSpPr txBox="1">
            <a:spLocks/>
          </p:cNvSpPr>
          <p:nvPr/>
        </p:nvSpPr>
        <p:spPr>
          <a:xfrm>
            <a:off x="533683" y="3258782"/>
            <a:ext cx="4876517" cy="3441275"/>
          </a:xfrm>
          <a:prstGeom prst="rect">
            <a:avLst/>
          </a:prstGeom>
        </p:spPr>
        <p:txBody>
          <a:bodyPr vert="horz" lIns="91440" tIns="45720" rIns="91440" bIns="45720" rtlCol="0" anchor="t" anchorCtr="0">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lgn="r" rtl="1"/>
            <a:r>
              <a:rPr lang="ar-SA" dirty="0">
                <a:solidFill>
                  <a:schemeClr val="tx1"/>
                </a:solidFill>
                <a:latin typeface="Calibri" panose="020F0502020204030204" pitchFamily="34" charset="0"/>
                <a:cs typeface="Calibri" panose="020F0502020204030204" pitchFamily="34" charset="0"/>
              </a:rPr>
              <a:t>إخفاء الهوية وحجب معلومات التعريف </a:t>
            </a:r>
            <a:r>
              <a:rPr lang="ar-EG" dirty="0">
                <a:solidFill>
                  <a:schemeClr val="tx1"/>
                </a:solidFill>
                <a:latin typeface="Calibri" panose="020F0502020204030204" pitchFamily="34" charset="0"/>
                <a:cs typeface="Calibri" panose="020F0502020204030204" pitchFamily="34" charset="0"/>
              </a:rPr>
              <a:t>ي</a:t>
            </a:r>
            <a:r>
              <a:rPr lang="ar-SA" dirty="0">
                <a:solidFill>
                  <a:schemeClr val="tx1"/>
                </a:solidFill>
                <a:latin typeface="Calibri" panose="020F0502020204030204" pitchFamily="34" charset="0"/>
                <a:cs typeface="Calibri" panose="020F0502020204030204" pitchFamily="34" charset="0"/>
              </a:rPr>
              <a:t>شخص</a:t>
            </a:r>
            <a:r>
              <a:rPr lang="ar-EG" dirty="0">
                <a:solidFill>
                  <a:schemeClr val="tx1"/>
                </a:solidFill>
                <a:latin typeface="Calibri" panose="020F0502020204030204" pitchFamily="34" charset="0"/>
                <a:cs typeface="Calibri" panose="020F0502020204030204" pitchFamily="34" charset="0"/>
              </a:rPr>
              <a:t>يت</a:t>
            </a:r>
            <a:r>
              <a:rPr lang="ar-SA" dirty="0">
                <a:solidFill>
                  <a:schemeClr val="tx1"/>
                </a:solidFill>
                <a:latin typeface="Calibri" panose="020F0502020204030204" pitchFamily="34" charset="0"/>
                <a:cs typeface="Calibri" panose="020F0502020204030204" pitchFamily="34" charset="0"/>
              </a:rPr>
              <a:t>هم</a:t>
            </a:r>
          </a:p>
          <a:p>
            <a:pPr algn="r" rtl="1"/>
            <a:r>
              <a:rPr lang="ar-SA" dirty="0">
                <a:solidFill>
                  <a:schemeClr val="tx1"/>
                </a:solidFill>
                <a:latin typeface="Calibri" panose="020F0502020204030204" pitchFamily="34" charset="0"/>
                <a:cs typeface="Calibri" panose="020F0502020204030204" pitchFamily="34" charset="0"/>
              </a:rPr>
              <a:t>اختيار عدم المشاركة في عملية تحقيق؛</a:t>
            </a:r>
          </a:p>
          <a:p>
            <a:pPr algn="r" rtl="1"/>
            <a:r>
              <a:rPr lang="ar-EG" dirty="0">
                <a:solidFill>
                  <a:schemeClr val="tx1"/>
                </a:solidFill>
                <a:latin typeface="Calibri" panose="020F0502020204030204" pitchFamily="34" charset="0"/>
                <a:cs typeface="Calibri" panose="020F0502020204030204" pitchFamily="34" charset="0"/>
              </a:rPr>
              <a:t>وجود أخصائي </a:t>
            </a:r>
            <a:r>
              <a:rPr lang="ar-SA" dirty="0">
                <a:solidFill>
                  <a:schemeClr val="tx1"/>
                </a:solidFill>
                <a:latin typeface="Calibri" panose="020F0502020204030204" pitchFamily="34" charset="0"/>
                <a:cs typeface="Calibri" panose="020F0502020204030204" pitchFamily="34" charset="0"/>
              </a:rPr>
              <a:t>حالة</a:t>
            </a:r>
            <a:r>
              <a:rPr lang="ar-001" dirty="0">
                <a:solidFill>
                  <a:schemeClr val="tx1"/>
                </a:solidFill>
                <a:latin typeface="Calibri" panose="020F0502020204030204" pitchFamily="34" charset="0"/>
                <a:cs typeface="Calibri" panose="020F0502020204030204" pitchFamily="34" charset="0"/>
              </a:rPr>
              <a:t>/</a:t>
            </a:r>
            <a:r>
              <a:rPr lang="ar-SA" dirty="0">
                <a:solidFill>
                  <a:schemeClr val="tx1"/>
                </a:solidFill>
                <a:latin typeface="Calibri" panose="020F0502020204030204" pitchFamily="34" charset="0"/>
                <a:cs typeface="Calibri" panose="020F0502020204030204" pitchFamily="34" charset="0"/>
              </a:rPr>
              <a:t>شخص موثوق به لمرافقته</a:t>
            </a:r>
            <a:r>
              <a:rPr lang="ar-EG" dirty="0">
                <a:solidFill>
                  <a:schemeClr val="tx1"/>
                </a:solidFill>
                <a:latin typeface="Calibri" panose="020F0502020204030204" pitchFamily="34" charset="0"/>
                <a:cs typeface="Calibri" panose="020F0502020204030204" pitchFamily="34" charset="0"/>
              </a:rPr>
              <a:t>م</a:t>
            </a:r>
            <a:r>
              <a:rPr lang="ar-SA" dirty="0">
                <a:solidFill>
                  <a:schemeClr val="tx1"/>
                </a:solidFill>
                <a:latin typeface="Calibri" panose="020F0502020204030204" pitchFamily="34" charset="0"/>
                <a:cs typeface="Calibri" panose="020F0502020204030204" pitchFamily="34" charset="0"/>
              </a:rPr>
              <a:t> إلى المقابلات</a:t>
            </a:r>
            <a:r>
              <a:rPr lang="ar-001" dirty="0">
                <a:solidFill>
                  <a:schemeClr val="tx1"/>
                </a:solidFill>
                <a:latin typeface="Calibri" panose="020F0502020204030204" pitchFamily="34" charset="0"/>
                <a:cs typeface="Calibri" panose="020F0502020204030204" pitchFamily="34" charset="0"/>
              </a:rPr>
              <a:t>.</a:t>
            </a:r>
            <a:r>
              <a:rPr lang="ar-EG" dirty="0">
                <a:solidFill>
                  <a:schemeClr val="tx1"/>
                </a:solidFill>
                <a:latin typeface="Calibri" panose="020F0502020204030204" pitchFamily="34" charset="0"/>
                <a:cs typeface="Calibri" panose="020F0502020204030204" pitchFamily="34" charset="0"/>
              </a:rPr>
              <a:t> يج</a:t>
            </a:r>
            <a:r>
              <a:rPr lang="ar-SA" dirty="0">
                <a:solidFill>
                  <a:schemeClr val="tx1"/>
                </a:solidFill>
                <a:latin typeface="Calibri" panose="020F0502020204030204" pitchFamily="34" charset="0"/>
                <a:cs typeface="Calibri" panose="020F0502020204030204" pitchFamily="34" charset="0"/>
              </a:rPr>
              <a:t>ب أن يكون لدى الأطفال الضحايا دائماً </a:t>
            </a:r>
            <a:r>
              <a:rPr lang="ar-EG" dirty="0">
                <a:solidFill>
                  <a:schemeClr val="tx1"/>
                </a:solidFill>
                <a:latin typeface="Calibri" panose="020F0502020204030204" pitchFamily="34" charset="0"/>
                <a:cs typeface="Calibri" panose="020F0502020204030204" pitchFamily="34" charset="0"/>
              </a:rPr>
              <a:t>شخص </a:t>
            </a:r>
            <a:r>
              <a:rPr lang="ar-SA" dirty="0">
                <a:solidFill>
                  <a:schemeClr val="tx1"/>
                </a:solidFill>
                <a:latin typeface="Calibri" panose="020F0502020204030204" pitchFamily="34" charset="0"/>
                <a:cs typeface="Calibri" panose="020F0502020204030204" pitchFamily="34" charset="0"/>
              </a:rPr>
              <a:t>بالغ موثوق به يعرفونه حاضر</a:t>
            </a:r>
            <a:r>
              <a:rPr lang="ar-EG" dirty="0">
                <a:solidFill>
                  <a:schemeClr val="tx1"/>
                </a:solidFill>
                <a:latin typeface="Calibri" panose="020F0502020204030204" pitchFamily="34" charset="0"/>
                <a:cs typeface="Calibri" panose="020F0502020204030204" pitchFamily="34" charset="0"/>
              </a:rPr>
              <a:t>ًا</a:t>
            </a:r>
            <a:r>
              <a:rPr lang="ar-SA" dirty="0">
                <a:solidFill>
                  <a:schemeClr val="tx1"/>
                </a:solidFill>
                <a:latin typeface="Calibri" panose="020F0502020204030204" pitchFamily="34" charset="0"/>
                <a:cs typeface="Calibri" panose="020F0502020204030204" pitchFamily="34" charset="0"/>
              </a:rPr>
              <a:t> أثناء الجلسات</a:t>
            </a:r>
            <a:r>
              <a:rPr lang="ar-001" dirty="0">
                <a:solidFill>
                  <a:schemeClr val="tx1"/>
                </a:solidFill>
                <a:latin typeface="Calibri" panose="020F0502020204030204" pitchFamily="34" charset="0"/>
                <a:cs typeface="Calibri" panose="020F0502020204030204" pitchFamily="34" charset="0"/>
              </a:rPr>
              <a:t>.</a:t>
            </a:r>
          </a:p>
        </p:txBody>
      </p:sp>
      <p:sp>
        <p:nvSpPr>
          <p:cNvPr id="24" name="Content Placeholder 2">
            <a:extLst>
              <a:ext uri="{FF2B5EF4-FFF2-40B4-BE49-F238E27FC236}">
                <a16:creationId xmlns:a16="http://schemas.microsoft.com/office/drawing/2014/main" id="{211C76C5-0363-3C42-A1FD-5EF58B342C66}"/>
              </a:ext>
            </a:extLst>
          </p:cNvPr>
          <p:cNvSpPr txBox="1">
            <a:spLocks/>
          </p:cNvSpPr>
          <p:nvPr/>
        </p:nvSpPr>
        <p:spPr>
          <a:xfrm>
            <a:off x="6742044" y="3318416"/>
            <a:ext cx="4687956" cy="3182135"/>
          </a:xfrm>
          <a:prstGeom prst="rect">
            <a:avLst/>
          </a:prstGeom>
        </p:spPr>
        <p:txBody>
          <a:bodyPr vert="horz" lIns="91440" tIns="45720" rIns="91440" bIns="45720" rtlCol="0" anchor="t" anchorCtr="0">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lgn="r" rtl="1">
              <a:buClr>
                <a:schemeClr val="tx1"/>
              </a:buClr>
            </a:pPr>
            <a:r>
              <a:rPr lang="ar-SA" dirty="0">
                <a:solidFill>
                  <a:schemeClr val="tx1"/>
                </a:solidFill>
                <a:latin typeface="Calibri" panose="020F0502020204030204" pitchFamily="34" charset="0"/>
                <a:cs typeface="Calibri" panose="020F0502020204030204" pitchFamily="34" charset="0"/>
              </a:rPr>
              <a:t>البحث عن الضحية في أي وقت، إذا اختار </a:t>
            </a:r>
            <a:r>
              <a:rPr lang="ar-EG" dirty="0">
                <a:solidFill>
                  <a:schemeClr val="tx1"/>
                </a:solidFill>
                <a:latin typeface="Calibri" panose="020F0502020204030204" pitchFamily="34" charset="0"/>
                <a:cs typeface="Calibri" panose="020F0502020204030204" pitchFamily="34" charset="0"/>
              </a:rPr>
              <a:t>الضحية </a:t>
            </a:r>
            <a:r>
              <a:rPr lang="ar-SA" dirty="0">
                <a:solidFill>
                  <a:schemeClr val="tx1"/>
                </a:solidFill>
                <a:latin typeface="Calibri" panose="020F0502020204030204" pitchFamily="34" charset="0"/>
                <a:cs typeface="Calibri" panose="020F0502020204030204" pitchFamily="34" charset="0"/>
              </a:rPr>
              <a:t>عدم المشاركة في التحقيق؛</a:t>
            </a:r>
          </a:p>
          <a:p>
            <a:pPr algn="r" rtl="1">
              <a:buClr>
                <a:schemeClr val="tx1"/>
              </a:buClr>
            </a:pPr>
            <a:r>
              <a:rPr lang="ar-SA" dirty="0">
                <a:solidFill>
                  <a:schemeClr val="tx1"/>
                </a:solidFill>
                <a:latin typeface="Calibri" panose="020F0502020204030204" pitchFamily="34" charset="0"/>
                <a:cs typeface="Calibri" panose="020F0502020204030204" pitchFamily="34" charset="0"/>
              </a:rPr>
              <a:t>مقابلة الضحية أكثر من مرتين؛</a:t>
            </a:r>
          </a:p>
          <a:p>
            <a:pPr algn="r" rtl="1">
              <a:buClr>
                <a:schemeClr val="tx1"/>
              </a:buClr>
            </a:pPr>
            <a:r>
              <a:rPr lang="ar-SA" dirty="0">
                <a:solidFill>
                  <a:schemeClr val="tx1"/>
                </a:solidFill>
                <a:latin typeface="Calibri" panose="020F0502020204030204" pitchFamily="34" charset="0"/>
                <a:cs typeface="Calibri" panose="020F0502020204030204" pitchFamily="34" charset="0"/>
              </a:rPr>
              <a:t>تنفيذ مهام تقصي الحقائق، أو المقابلات، أو إجراء أي نوع من المتابعة التي قد تعرض الضحية للخطر</a:t>
            </a:r>
            <a:r>
              <a:rPr lang="ar-001" dirty="0">
                <a:solidFill>
                  <a:schemeClr val="tx1"/>
                </a:solidFill>
                <a:latin typeface="Calibri" panose="020F0502020204030204" pitchFamily="34" charset="0"/>
                <a:cs typeface="Calibri" panose="020F0502020204030204" pitchFamily="34" charset="0"/>
              </a:rPr>
              <a:t>.</a:t>
            </a:r>
          </a:p>
        </p:txBody>
      </p:sp>
      <p:pic>
        <p:nvPicPr>
          <p:cNvPr id="8" name="Graphic 7" descr="Thumbs Down with solid fill">
            <a:extLst>
              <a:ext uri="{FF2B5EF4-FFF2-40B4-BE49-F238E27FC236}">
                <a16:creationId xmlns:a16="http://schemas.microsoft.com/office/drawing/2014/main" id="{F01EB608-83F7-0943-8EE5-0EDC0F6A8799}"/>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753790" y="2310485"/>
            <a:ext cx="506895" cy="506895"/>
          </a:xfrm>
          <a:prstGeom prst="rect">
            <a:avLst/>
          </a:prstGeom>
        </p:spPr>
      </p:pic>
      <p:pic>
        <p:nvPicPr>
          <p:cNvPr id="10" name="Graphic 9" descr="Thumbs up sign with solid fill">
            <a:extLst>
              <a:ext uri="{FF2B5EF4-FFF2-40B4-BE49-F238E27FC236}">
                <a16:creationId xmlns:a16="http://schemas.microsoft.com/office/drawing/2014/main" id="{FF251931-FCE7-E141-9F97-DCF3C3B782A5}"/>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482138" y="2235438"/>
            <a:ext cx="506895" cy="506895"/>
          </a:xfrm>
          <a:prstGeom prst="rect">
            <a:avLst/>
          </a:prstGeom>
        </p:spPr>
      </p:pic>
      <p:sp>
        <p:nvSpPr>
          <p:cNvPr id="13" name="Title 1">
            <a:extLst>
              <a:ext uri="{FF2B5EF4-FFF2-40B4-BE49-F238E27FC236}">
                <a16:creationId xmlns:a16="http://schemas.microsoft.com/office/drawing/2014/main" id="{A6D2B1F1-40FC-394F-8BB0-B2DCFB530A5B}"/>
              </a:ext>
            </a:extLst>
          </p:cNvPr>
          <p:cNvSpPr>
            <a:spLocks noGrp="1"/>
          </p:cNvSpPr>
          <p:nvPr>
            <p:ph type="title"/>
          </p:nvPr>
        </p:nvSpPr>
        <p:spPr>
          <a:xfrm>
            <a:off x="546467" y="505387"/>
            <a:ext cx="11029616" cy="1013800"/>
          </a:xfrm>
        </p:spPr>
        <p:txBody>
          <a:bodyPr>
            <a:normAutofit/>
          </a:bodyPr>
          <a:lstStyle/>
          <a:p>
            <a:pPr algn="r" rtl="1"/>
            <a:r>
              <a:rPr lang="ar-SA" sz="3200" dirty="0">
                <a:latin typeface="Calibri" panose="020F0502020204030204" pitchFamily="34" charset="0"/>
                <a:cs typeface="Calibri" panose="020F0502020204030204" pitchFamily="34" charset="0"/>
              </a:rPr>
              <a:t>عمليات أخرى</a:t>
            </a:r>
            <a:br>
              <a:rPr dirty="0">
                <a:latin typeface="Calibri" panose="020F0502020204030204" pitchFamily="34" charset="0"/>
                <a:cs typeface="Calibri" panose="020F0502020204030204" pitchFamily="34" charset="0"/>
              </a:rPr>
            </a:br>
            <a:r>
              <a:rPr lang="ar-SA" sz="1600" b="1" dirty="0">
                <a:solidFill>
                  <a:schemeClr val="tx1"/>
                </a:solidFill>
                <a:latin typeface="Calibri" panose="020F0502020204030204" pitchFamily="34" charset="0"/>
                <a:cs typeface="Calibri" panose="020F0502020204030204" pitchFamily="34" charset="0"/>
              </a:rPr>
              <a:t>حماية الضحايا من الأطفال والبا</a:t>
            </a:r>
            <a:r>
              <a:rPr lang="ar-EG" sz="1600" b="1" dirty="0">
                <a:solidFill>
                  <a:schemeClr val="tx1"/>
                </a:solidFill>
                <a:latin typeface="Calibri" panose="020F0502020204030204" pitchFamily="34" charset="0"/>
                <a:cs typeface="Calibri" panose="020F0502020204030204" pitchFamily="34" charset="0"/>
              </a:rPr>
              <a:t>لغين</a:t>
            </a:r>
            <a:endParaRPr lang="ar-001" sz="1800" b="1" dirty="0">
              <a:solidFill>
                <a:schemeClr val="tx1"/>
              </a:solidFill>
              <a:latin typeface="Calibri" panose="020F0502020204030204" pitchFamily="34" charset="0"/>
              <a:cs typeface="Calibri" panose="020F0502020204030204" pitchFamily="34" charset="0"/>
            </a:endParaRPr>
          </a:p>
        </p:txBody>
      </p:sp>
      <p:grpSp>
        <p:nvGrpSpPr>
          <p:cNvPr id="14" name="Group 13">
            <a:extLst>
              <a:ext uri="{FF2B5EF4-FFF2-40B4-BE49-F238E27FC236}">
                <a16:creationId xmlns:a16="http://schemas.microsoft.com/office/drawing/2014/main" id="{1491DE70-6D66-A740-AB9B-19C2C8DB0A59}"/>
              </a:ext>
            </a:extLst>
          </p:cNvPr>
          <p:cNvGrpSpPr/>
          <p:nvPr/>
        </p:nvGrpSpPr>
        <p:grpSpPr>
          <a:xfrm>
            <a:off x="352307" y="473683"/>
            <a:ext cx="1080287" cy="1339162"/>
            <a:chOff x="10526210" y="473683"/>
            <a:chExt cx="1080287" cy="1339162"/>
          </a:xfrm>
        </p:grpSpPr>
        <p:pic>
          <p:nvPicPr>
            <p:cNvPr id="15" name="Graphic 14" descr="Open hand with solid fill">
              <a:extLst>
                <a:ext uri="{FF2B5EF4-FFF2-40B4-BE49-F238E27FC236}">
                  <a16:creationId xmlns:a16="http://schemas.microsoft.com/office/drawing/2014/main" id="{1F59476E-6018-0142-86F9-1466A4F75AA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788398">
              <a:off x="10526210" y="732558"/>
              <a:ext cx="1080287" cy="1080287"/>
            </a:xfrm>
            <a:prstGeom prst="rect">
              <a:avLst/>
            </a:prstGeom>
          </p:spPr>
        </p:pic>
        <p:pic>
          <p:nvPicPr>
            <p:cNvPr id="16" name="Graphic 15" descr="Children with solid fill">
              <a:extLst>
                <a:ext uri="{FF2B5EF4-FFF2-40B4-BE49-F238E27FC236}">
                  <a16:creationId xmlns:a16="http://schemas.microsoft.com/office/drawing/2014/main" id="{B831E1DE-9C48-1842-9065-7A844AFA289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691279" y="473683"/>
              <a:ext cx="795229" cy="795229"/>
            </a:xfrm>
            <a:prstGeom prst="rect">
              <a:avLst/>
            </a:prstGeom>
          </p:spPr>
        </p:pic>
      </p:grpSp>
      <p:sp>
        <p:nvSpPr>
          <p:cNvPr id="18" name="Title 1">
            <a:extLst>
              <a:ext uri="{FF2B5EF4-FFF2-40B4-BE49-F238E27FC236}">
                <a16:creationId xmlns:a16="http://schemas.microsoft.com/office/drawing/2014/main" id="{98EEF3F0-A6FD-7A47-A05B-89390B5C8FF5}"/>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rgbClr val="19193B"/>
                </a:solidFill>
                <a:latin typeface="Calibri" panose="020F0502020204030204" pitchFamily="34" charset="0"/>
                <a:cs typeface="Calibri" panose="020F0502020204030204" pitchFamily="34" charset="0"/>
              </a:rPr>
              <a:t>الوحدة الثالثة</a:t>
            </a:r>
            <a:endParaRPr lang="ar-001" sz="1400" b="1" cap="none" dirty="0">
              <a:solidFill>
                <a:srgbClr val="19193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2540446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E77B66B-7F49-2547-990B-5DB596DD600D}"/>
              </a:ext>
            </a:extLst>
          </p:cNvPr>
          <p:cNvSpPr>
            <a:spLocks noGrp="1"/>
          </p:cNvSpPr>
          <p:nvPr>
            <p:ph type="title"/>
          </p:nvPr>
        </p:nvSpPr>
        <p:spPr>
          <a:xfrm>
            <a:off x="546467" y="436807"/>
            <a:ext cx="11029616" cy="1013800"/>
          </a:xfrm>
        </p:spPr>
        <p:txBody>
          <a:bodyPr anchor="b">
            <a:normAutofit/>
          </a:bodyPr>
          <a:lstStyle/>
          <a:p>
            <a:pPr algn="r" rtl="1"/>
            <a:r>
              <a:rPr lang="ar-SA" sz="3200" dirty="0">
                <a:latin typeface="Calibri" panose="020F0502020204030204" pitchFamily="34" charset="0"/>
                <a:cs typeface="Calibri" panose="020F0502020204030204" pitchFamily="34" charset="0"/>
              </a:rPr>
              <a:t>العمليات الأخرى</a:t>
            </a:r>
            <a:br>
              <a:rPr dirty="0">
                <a:latin typeface="Calibri" panose="020F0502020204030204" pitchFamily="34" charset="0"/>
                <a:cs typeface="Calibri" panose="020F0502020204030204" pitchFamily="34" charset="0"/>
              </a:rPr>
            </a:br>
            <a:r>
              <a:rPr lang="ar-SA" sz="1600" b="1" spc="20" dirty="0">
                <a:solidFill>
                  <a:schemeClr val="tx1"/>
                </a:solidFill>
                <a:latin typeface="Calibri" panose="020F0502020204030204" pitchFamily="34" charset="0"/>
                <a:cs typeface="Calibri" panose="020F0502020204030204" pitchFamily="34" charset="0"/>
              </a:rPr>
              <a:t>مساعدة الأطفال المولودين نتيجة الاستغلال والانتهاك الجنسيين</a:t>
            </a:r>
            <a:endParaRPr lang="ar-001" sz="1800" spc="20" dirty="0">
              <a:solidFill>
                <a:schemeClr val="tx1"/>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4BE3A628-1FEC-0D46-A7CA-52C1383F7C58}"/>
              </a:ext>
            </a:extLst>
          </p:cNvPr>
          <p:cNvSpPr/>
          <p:nvPr/>
        </p:nvSpPr>
        <p:spPr>
          <a:xfrm>
            <a:off x="6523759" y="2202874"/>
            <a:ext cx="5153891" cy="3878949"/>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9" name="Content Placeholder 2">
            <a:extLst>
              <a:ext uri="{FF2B5EF4-FFF2-40B4-BE49-F238E27FC236}">
                <a16:creationId xmlns:a16="http://schemas.microsoft.com/office/drawing/2014/main" id="{FA961F97-9E0A-9C41-BC03-2100AB14E6F1}"/>
              </a:ext>
            </a:extLst>
          </p:cNvPr>
          <p:cNvSpPr txBox="1">
            <a:spLocks/>
          </p:cNvSpPr>
          <p:nvPr/>
        </p:nvSpPr>
        <p:spPr>
          <a:xfrm>
            <a:off x="521152" y="2335313"/>
            <a:ext cx="5646892" cy="3849356"/>
          </a:xfrm>
          <a:prstGeom prst="rect">
            <a:avLst/>
          </a:prstGeom>
        </p:spPr>
        <p:txBody>
          <a:bodyPr vert="horz" lIns="91440" tIns="45720" rIns="91440" bIns="45720" rtlCol="0" anchor="t">
            <a:normAutofit/>
          </a:bodyPr>
          <a:lstStyle>
            <a:lvl1pPr marL="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600" b="0" i="0" kern="1200" cap="all">
                <a:solidFill>
                  <a:schemeClr val="accent2"/>
                </a:solidFill>
                <a:latin typeface="Univers LT Pro 45 Light" panose="020B0403020202020204" pitchFamily="34" charset="77"/>
                <a:ea typeface="+mn-ea"/>
                <a:cs typeface="+mn-cs"/>
              </a:defRPr>
            </a:lvl1pPr>
            <a:lvl2pPr marL="457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600" b="0" i="0" kern="1200">
                <a:solidFill>
                  <a:schemeClr val="tx1">
                    <a:tint val="75000"/>
                  </a:schemeClr>
                </a:solidFill>
                <a:latin typeface="Univers LT Pro 45 Light" panose="020B0403020202020204" pitchFamily="34" charset="77"/>
                <a:ea typeface="+mn-ea"/>
                <a:cs typeface="+mn-cs"/>
              </a:defRPr>
            </a:lvl2pPr>
            <a:lvl3pPr marL="914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400" b="0" i="0" kern="1200">
                <a:solidFill>
                  <a:schemeClr val="tx1">
                    <a:tint val="75000"/>
                  </a:schemeClr>
                </a:solidFill>
                <a:latin typeface="Univers LT Pro 45 Light" panose="020B0403020202020204" pitchFamily="34" charset="77"/>
                <a:ea typeface="+mn-ea"/>
                <a:cs typeface="+mn-cs"/>
              </a:defRPr>
            </a:lvl3pPr>
            <a:lvl4pPr marL="1371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b="0" i="0" kern="1200">
                <a:solidFill>
                  <a:schemeClr val="tx1">
                    <a:tint val="75000"/>
                  </a:schemeClr>
                </a:solidFill>
                <a:latin typeface="Univers LT Pro 45 Light" panose="020B0403020202020204" pitchFamily="34" charset="77"/>
                <a:ea typeface="+mn-ea"/>
                <a:cs typeface="+mn-cs"/>
              </a:defRPr>
            </a:lvl4pPr>
            <a:lvl5pPr marL="18288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b="0" i="0" kern="1200">
                <a:solidFill>
                  <a:schemeClr val="tx1">
                    <a:tint val="75000"/>
                  </a:schemeClr>
                </a:solidFill>
                <a:latin typeface="Univers LT Pro 45 Light" panose="020B0403020202020204" pitchFamily="34" charset="77"/>
                <a:ea typeface="+mn-ea"/>
                <a:cs typeface="+mn-cs"/>
              </a:defRPr>
            </a:lvl5pPr>
            <a:lvl6pPr marL="22860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9pPr>
          </a:lstStyle>
          <a:p>
            <a:pPr marL="285750" indent="-285750" algn="r" rtl="1">
              <a:buClr>
                <a:schemeClr val="accent1"/>
              </a:buClr>
              <a:buFont typeface="Wingdings" pitchFamily="2" charset="2"/>
              <a:buChar char="§"/>
            </a:pPr>
            <a:r>
              <a:rPr lang="ar-SA" sz="2000" cap="none" dirty="0">
                <a:solidFill>
                  <a:schemeClr val="tx1"/>
                </a:solidFill>
                <a:latin typeface="Calibri" panose="020F0502020204030204" pitchFamily="34" charset="0"/>
                <a:cs typeface="Calibri" panose="020F0502020204030204" pitchFamily="34" charset="0"/>
              </a:rPr>
              <a:t>تنطبق نفس الخدمات المتخصصة على الضحايا ال</a:t>
            </a:r>
            <a:r>
              <a:rPr lang="ar-EG" sz="2000" cap="none" dirty="0">
                <a:solidFill>
                  <a:schemeClr val="tx1"/>
                </a:solidFill>
                <a:latin typeface="Calibri" panose="020F0502020204030204" pitchFamily="34" charset="0"/>
                <a:cs typeface="Calibri" panose="020F0502020204030204" pitchFamily="34" charset="0"/>
              </a:rPr>
              <a:t>لائي </a:t>
            </a:r>
            <a:r>
              <a:rPr lang="ar-SA" sz="2000" cap="none" dirty="0">
                <a:solidFill>
                  <a:schemeClr val="tx1"/>
                </a:solidFill>
                <a:latin typeface="Calibri" panose="020F0502020204030204" pitchFamily="34" charset="0"/>
                <a:cs typeface="Calibri" panose="020F0502020204030204" pitchFamily="34" charset="0"/>
              </a:rPr>
              <a:t>يحملن ويلدن أطفال</a:t>
            </a:r>
            <a:r>
              <a:rPr lang="ar-EG" sz="2000" cap="none" dirty="0">
                <a:solidFill>
                  <a:schemeClr val="tx1"/>
                </a:solidFill>
                <a:latin typeface="Calibri" panose="020F0502020204030204" pitchFamily="34" charset="0"/>
                <a:cs typeface="Calibri" panose="020F0502020204030204" pitchFamily="34" charset="0"/>
              </a:rPr>
              <a:t>اً</a:t>
            </a:r>
            <a:r>
              <a:rPr lang="ar-SA" sz="2000" cap="none" dirty="0">
                <a:solidFill>
                  <a:schemeClr val="tx1"/>
                </a:solidFill>
                <a:latin typeface="Calibri" panose="020F0502020204030204" pitchFamily="34" charset="0"/>
                <a:cs typeface="Calibri" panose="020F0502020204030204" pitchFamily="34" charset="0"/>
              </a:rPr>
              <a:t> نتيجة الاستغلال والانتهاك الجنسيين</a:t>
            </a:r>
            <a:r>
              <a:rPr lang="ar-001" sz="2000" cap="none" dirty="0">
                <a:solidFill>
                  <a:schemeClr val="tx1"/>
                </a:solidFill>
                <a:latin typeface="Calibri" panose="020F0502020204030204" pitchFamily="34" charset="0"/>
                <a:cs typeface="Calibri" panose="020F0502020204030204" pitchFamily="34" charset="0"/>
              </a:rPr>
              <a:t>.</a:t>
            </a:r>
            <a:endParaRPr lang="ar-001" sz="2000" cap="none" dirty="0">
              <a:solidFill>
                <a:schemeClr val="tx1"/>
              </a:solidFill>
              <a:latin typeface="Calibri" panose="020F0502020204030204" pitchFamily="34" charset="0"/>
              <a:ea typeface="Times New Roman" panose="02020603050405020304" pitchFamily="18" charset="0"/>
              <a:cs typeface="Calibri" panose="020F0502020204030204" pitchFamily="34" charset="0"/>
            </a:endParaRPr>
          </a:p>
          <a:p>
            <a:pPr marL="285750" indent="-285750" algn="r" rtl="1">
              <a:buClr>
                <a:schemeClr val="accent1"/>
              </a:buClr>
              <a:buFont typeface="Wingdings" pitchFamily="2" charset="2"/>
              <a:buChar char="§"/>
            </a:pPr>
            <a:r>
              <a:rPr lang="ar-SA" sz="2000" cap="none" dirty="0">
                <a:solidFill>
                  <a:schemeClr val="tx1"/>
                </a:solidFill>
                <a:latin typeface="Calibri" panose="020F0502020204030204" pitchFamily="34" charset="0"/>
                <a:cs typeface="Calibri" panose="020F0502020204030204" pitchFamily="34" charset="0"/>
              </a:rPr>
              <a:t>تمشياً مع رغباتهم، يتعين على الأمم المتحدة أن </a:t>
            </a:r>
            <a:r>
              <a:rPr lang="ar-EG" sz="2000" cap="none" dirty="0">
                <a:solidFill>
                  <a:schemeClr val="tx1"/>
                </a:solidFill>
                <a:latin typeface="Calibri" panose="020F0502020204030204" pitchFamily="34" charset="0"/>
                <a:cs typeface="Calibri" panose="020F0502020204030204" pitchFamily="34" charset="0"/>
              </a:rPr>
              <a:t>تسهل</a:t>
            </a:r>
            <a:r>
              <a:rPr lang="ar-SA" sz="2000" cap="none" dirty="0">
                <a:solidFill>
                  <a:schemeClr val="tx1"/>
                </a:solidFill>
                <a:latin typeface="Calibri" panose="020F0502020204030204" pitchFamily="34" charset="0"/>
                <a:cs typeface="Calibri" panose="020F0502020204030204" pitchFamily="34" charset="0"/>
              </a:rPr>
              <a:t> </a:t>
            </a:r>
            <a:r>
              <a:rPr lang="ar-EG" sz="2000" cap="none" dirty="0">
                <a:solidFill>
                  <a:schemeClr val="tx1"/>
                </a:solidFill>
                <a:latin typeface="Calibri" panose="020F0502020204030204" pitchFamily="34" charset="0"/>
                <a:cs typeface="Calibri" panose="020F0502020204030204" pitchFamily="34" charset="0"/>
              </a:rPr>
              <a:t>متابعة </a:t>
            </a:r>
            <a:r>
              <a:rPr lang="ar-SA" sz="2000" cap="none" dirty="0">
                <a:solidFill>
                  <a:schemeClr val="tx1"/>
                </a:solidFill>
                <a:latin typeface="Calibri" panose="020F0502020204030204" pitchFamily="34" charset="0"/>
                <a:cs typeface="Calibri" panose="020F0502020204030204" pitchFamily="34" charset="0"/>
              </a:rPr>
              <a:t>مطالبات الأبوة ودعم الأطفال و</a:t>
            </a:r>
            <a:r>
              <a:rPr lang="ar-EG" sz="2000" cap="none" dirty="0">
                <a:solidFill>
                  <a:schemeClr val="tx1"/>
                </a:solidFill>
                <a:latin typeface="Calibri" panose="020F0502020204030204" pitchFamily="34" charset="0"/>
                <a:cs typeface="Calibri" panose="020F0502020204030204" pitchFamily="34" charset="0"/>
              </a:rPr>
              <a:t>ال</a:t>
            </a:r>
            <a:r>
              <a:rPr lang="ar-SA" sz="2000" cap="none" dirty="0">
                <a:solidFill>
                  <a:schemeClr val="tx1"/>
                </a:solidFill>
                <a:latin typeface="Calibri" panose="020F0502020204030204" pitchFamily="34" charset="0"/>
                <a:cs typeface="Calibri" panose="020F0502020204030204" pitchFamily="34" charset="0"/>
              </a:rPr>
              <a:t>استحقاقات </a:t>
            </a:r>
            <a:r>
              <a:rPr lang="ar-EG" sz="2000" cap="none" dirty="0">
                <a:solidFill>
                  <a:schemeClr val="tx1"/>
                </a:solidFill>
                <a:latin typeface="Calibri" panose="020F0502020204030204" pitchFamily="34" charset="0"/>
                <a:cs typeface="Calibri" panose="020F0502020204030204" pitchFamily="34" charset="0"/>
              </a:rPr>
              <a:t>المترتبة عليها</a:t>
            </a:r>
            <a:r>
              <a:rPr lang="ar-SA" sz="2000" cap="none" dirty="0">
                <a:solidFill>
                  <a:schemeClr val="tx1"/>
                </a:solidFill>
                <a:latin typeface="Calibri" panose="020F0502020204030204" pitchFamily="34" charset="0"/>
                <a:cs typeface="Calibri" panose="020F0502020204030204" pitchFamily="34" charset="0"/>
              </a:rPr>
              <a:t>، مثل الجنسية أو </a:t>
            </a:r>
            <a:r>
              <a:rPr lang="ar-EG" sz="2000" cap="none" dirty="0">
                <a:solidFill>
                  <a:schemeClr val="tx1"/>
                </a:solidFill>
                <a:latin typeface="Calibri" panose="020F0502020204030204" pitchFamily="34" charset="0"/>
                <a:cs typeface="Calibri" panose="020F0502020204030204" pitchFamily="34" charset="0"/>
              </a:rPr>
              <a:t>المواطنة.</a:t>
            </a:r>
            <a:r>
              <a:rPr lang="ar-001" sz="2000" cap="none" dirty="0">
                <a:solidFill>
                  <a:schemeClr val="tx1"/>
                </a:solidFill>
                <a:latin typeface="Calibri" panose="020F0502020204030204" pitchFamily="34" charset="0"/>
                <a:cs typeface="Calibri" panose="020F0502020204030204" pitchFamily="34" charset="0"/>
              </a:rPr>
              <a:t> </a:t>
            </a:r>
          </a:p>
          <a:p>
            <a:pPr marL="285750" indent="-285750" algn="r" rtl="1">
              <a:buClr>
                <a:schemeClr val="accent1"/>
              </a:buClr>
              <a:buFont typeface="Wingdings" pitchFamily="2" charset="2"/>
              <a:buChar char="§"/>
            </a:pPr>
            <a:r>
              <a:rPr lang="ar-SA" sz="2000" cap="none" dirty="0">
                <a:solidFill>
                  <a:schemeClr val="tx1"/>
                </a:solidFill>
                <a:latin typeface="Calibri" panose="020F0502020204030204" pitchFamily="34" charset="0"/>
                <a:cs typeface="Calibri" panose="020F0502020204030204" pitchFamily="34" charset="0"/>
              </a:rPr>
              <a:t>يتعين على الأمم المتحدة أن تحيل الضحايا إلى المساعدة القانونية وأن تربط بينهم وبين المسؤولين المناسبين في البلاد حيث يرغبون في رفع مطالبهم</a:t>
            </a:r>
            <a:r>
              <a:rPr lang="ar-EG" sz="2000" cap="none" dirty="0">
                <a:solidFill>
                  <a:schemeClr val="tx1"/>
                </a:solidFill>
                <a:latin typeface="Calibri" panose="020F0502020204030204" pitchFamily="34" charset="0"/>
                <a:cs typeface="Calibri" panose="020F0502020204030204" pitchFamily="34" charset="0"/>
              </a:rPr>
              <a:t>.</a:t>
            </a:r>
            <a:endParaRPr lang="ar-001" sz="2000" cap="none" dirty="0">
              <a:solidFill>
                <a:schemeClr val="tx1"/>
              </a:solidFill>
              <a:latin typeface="Calibri" panose="020F0502020204030204" pitchFamily="34" charset="0"/>
              <a:ea typeface="Times New Roman" panose="02020603050405020304" pitchFamily="18" charset="0"/>
              <a:cs typeface="Calibri" panose="020F0502020204030204" pitchFamily="34" charset="0"/>
            </a:endParaRPr>
          </a:p>
        </p:txBody>
      </p:sp>
      <p:pic>
        <p:nvPicPr>
          <p:cNvPr id="10" name="Picture 9">
            <a:extLst>
              <a:ext uri="{FF2B5EF4-FFF2-40B4-BE49-F238E27FC236}">
                <a16:creationId xmlns:a16="http://schemas.microsoft.com/office/drawing/2014/main" id="{C3590EFA-6C94-FD49-B6D1-F6347E1F8DB0}"/>
              </a:ext>
            </a:extLst>
          </p:cNvPr>
          <p:cNvPicPr>
            <a:picLocks noChangeAspect="1"/>
          </p:cNvPicPr>
          <p:nvPr/>
        </p:nvPicPr>
        <p:blipFill>
          <a:blip r:embed="rId3"/>
          <a:srcRect l="7030" r="7030"/>
          <a:stretch/>
        </p:blipFill>
        <p:spPr>
          <a:xfrm>
            <a:off x="6727370" y="2388908"/>
            <a:ext cx="4776107" cy="3494314"/>
          </a:xfrm>
          <a:prstGeom prst="rect">
            <a:avLst/>
          </a:prstGeom>
        </p:spPr>
      </p:pic>
      <p:sp>
        <p:nvSpPr>
          <p:cNvPr id="6" name="Content Placeholder 2">
            <a:extLst>
              <a:ext uri="{FF2B5EF4-FFF2-40B4-BE49-F238E27FC236}">
                <a16:creationId xmlns:a16="http://schemas.microsoft.com/office/drawing/2014/main" id="{584F6440-7BB9-A144-A780-FB73FE7481D2}"/>
              </a:ext>
            </a:extLst>
          </p:cNvPr>
          <p:cNvSpPr txBox="1">
            <a:spLocks/>
          </p:cNvSpPr>
          <p:nvPr/>
        </p:nvSpPr>
        <p:spPr>
          <a:xfrm>
            <a:off x="6153689" y="1889035"/>
            <a:ext cx="5604163" cy="234164"/>
          </a:xfrm>
          <a:prstGeom prst="rect">
            <a:avLst/>
          </a:prstGeom>
        </p:spPr>
        <p:txBody>
          <a:bodyPr vert="horz" lIns="91440" tIns="45720" rIns="91440" bIns="45720" rtlCol="0" anchor="ctr">
            <a:normAutofit lnSpcReduction="100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001" sz="1000" dirty="0">
                <a:solidFill>
                  <a:schemeClr val="tx1">
                    <a:lumMod val="50000"/>
                    <a:lumOff val="50000"/>
                  </a:schemeClr>
                </a:solidFill>
                <a:latin typeface="Calibri" panose="020F0502020204030204" pitchFamily="34" charset="0"/>
                <a:cs typeface="Calibri" panose="020F0502020204030204" pitchFamily="34" charset="0"/>
              </a:rPr>
              <a:t>© UNICEF/NIGB2010-00503/Pirozzi</a:t>
            </a:r>
          </a:p>
        </p:txBody>
      </p:sp>
      <p:sp>
        <p:nvSpPr>
          <p:cNvPr id="12" name="Title 1">
            <a:extLst>
              <a:ext uri="{FF2B5EF4-FFF2-40B4-BE49-F238E27FC236}">
                <a16:creationId xmlns:a16="http://schemas.microsoft.com/office/drawing/2014/main" id="{A181A7F2-7D6B-0849-97BF-B600B91D7C3D}"/>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rgbClr val="19193B"/>
                </a:solidFill>
                <a:latin typeface="Calibri" panose="020F0502020204030204" pitchFamily="34" charset="0"/>
                <a:cs typeface="Calibri" panose="020F0502020204030204" pitchFamily="34" charset="0"/>
              </a:rPr>
              <a:t>الوحدة الثالثة</a:t>
            </a:r>
            <a:endParaRPr lang="ar-001" sz="1400" b="1" cap="none" dirty="0">
              <a:solidFill>
                <a:srgbClr val="19193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48953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1B52B5-1A20-4447-9A36-55CDB4C6C270}"/>
              </a:ext>
            </a:extLst>
          </p:cNvPr>
          <p:cNvSpPr>
            <a:spLocks noGrp="1"/>
          </p:cNvSpPr>
          <p:nvPr>
            <p:ph type="title"/>
          </p:nvPr>
        </p:nvSpPr>
        <p:spPr/>
        <p:txBody>
          <a:bodyPr/>
          <a:lstStyle/>
          <a:p>
            <a:pPr algn="r" rtl="1"/>
            <a:r>
              <a:rPr lang="ar-SA">
                <a:latin typeface="Calibri" panose="020F0502020204030204" pitchFamily="34" charset="0"/>
                <a:cs typeface="Calibri" panose="020F0502020204030204" pitchFamily="34" charset="0"/>
              </a:rPr>
              <a:t>مراجعة أهداف التعلم</a:t>
            </a:r>
          </a:p>
        </p:txBody>
      </p:sp>
      <p:sp>
        <p:nvSpPr>
          <p:cNvPr id="3" name="Content Placeholder 2">
            <a:extLst>
              <a:ext uri="{FF2B5EF4-FFF2-40B4-BE49-F238E27FC236}">
                <a16:creationId xmlns:a16="http://schemas.microsoft.com/office/drawing/2014/main" id="{1A2D3068-7F2D-488F-8C80-6EB088401E64}"/>
              </a:ext>
            </a:extLst>
          </p:cNvPr>
          <p:cNvSpPr>
            <a:spLocks noGrp="1"/>
          </p:cNvSpPr>
          <p:nvPr>
            <p:ph idx="1"/>
          </p:nvPr>
        </p:nvSpPr>
        <p:spPr/>
        <p:txBody>
          <a:bodyPr anchor="ctr"/>
          <a:lstStyle/>
          <a:p>
            <a:pPr algn="r" rtl="1"/>
            <a:r>
              <a:rPr lang="ar-SA" sz="2800" dirty="0">
                <a:solidFill>
                  <a:schemeClr val="tx1"/>
                </a:solidFill>
                <a:latin typeface="Calibri" panose="020F0502020204030204" pitchFamily="34" charset="0"/>
                <a:cs typeface="Calibri" panose="020F0502020204030204" pitchFamily="34" charset="0"/>
              </a:rPr>
              <a:t>فهم الاعتبارات الخاصة لضحايا الاستغلال والانتهاك الجنسيين</a:t>
            </a:r>
            <a:r>
              <a:rPr lang="ar-EG" sz="2800" dirty="0">
                <a:solidFill>
                  <a:schemeClr val="tx1"/>
                </a:solidFill>
                <a:latin typeface="Calibri" panose="020F0502020204030204" pitchFamily="34" charset="0"/>
                <a:cs typeface="Calibri" panose="020F0502020204030204" pitchFamily="34" charset="0"/>
              </a:rPr>
              <a:t> (</a:t>
            </a:r>
            <a:r>
              <a:rPr lang="ar-SA" sz="2800" dirty="0">
                <a:solidFill>
                  <a:schemeClr val="tx1"/>
                </a:solidFill>
                <a:latin typeface="Calibri" panose="020F0502020204030204" pitchFamily="34" charset="0"/>
                <a:cs typeface="Calibri" panose="020F0502020204030204" pitchFamily="34" charset="0"/>
              </a:rPr>
              <a:t>في سياق عمليات المساءلة مثلاً</a:t>
            </a:r>
            <a:r>
              <a:rPr lang="ar-EG" sz="2800" dirty="0">
                <a:solidFill>
                  <a:schemeClr val="tx1"/>
                </a:solidFill>
                <a:latin typeface="Calibri" panose="020F0502020204030204" pitchFamily="34" charset="0"/>
                <a:cs typeface="Calibri" panose="020F0502020204030204" pitchFamily="34" charset="0"/>
              </a:rPr>
              <a:t>)</a:t>
            </a:r>
            <a:endParaRPr lang="ar-001" sz="2800" dirty="0">
              <a:solidFill>
                <a:schemeClr val="tx1"/>
              </a:solidFill>
              <a:latin typeface="Calibri" panose="020F0502020204030204" pitchFamily="34" charset="0"/>
              <a:cs typeface="Calibri" panose="020F0502020204030204" pitchFamily="34" charset="0"/>
            </a:endParaRPr>
          </a:p>
          <a:p>
            <a:pPr algn="r" rtl="1"/>
            <a:r>
              <a:rPr lang="ar-SA" sz="2800" dirty="0">
                <a:solidFill>
                  <a:schemeClr val="tx1"/>
                </a:solidFill>
                <a:latin typeface="Calibri" panose="020F0502020204030204" pitchFamily="34" charset="0"/>
                <a:cs typeface="Calibri" panose="020F0502020204030204" pitchFamily="34" charset="0"/>
              </a:rPr>
              <a:t>توسيع نطاق المعرفة باستراتيجيات حماية ضحايا الاستغلال والانتهاك الجنسيين</a:t>
            </a:r>
            <a:r>
              <a:rPr lang="ar-EG" sz="2800" dirty="0">
                <a:solidFill>
                  <a:schemeClr val="tx1"/>
                </a:solidFill>
                <a:latin typeface="Calibri" panose="020F0502020204030204" pitchFamily="34" charset="0"/>
                <a:cs typeface="Calibri" panose="020F0502020204030204" pitchFamily="34" charset="0"/>
              </a:rPr>
              <a:t> من </a:t>
            </a:r>
            <a:r>
              <a:rPr lang="ar-SA" sz="2800" dirty="0">
                <a:solidFill>
                  <a:schemeClr val="tx1"/>
                </a:solidFill>
                <a:latin typeface="Calibri" panose="020F0502020204030204" pitchFamily="34" charset="0"/>
                <a:cs typeface="Calibri" panose="020F0502020204030204" pitchFamily="34" charset="0"/>
              </a:rPr>
              <a:t>الأطفال</a:t>
            </a:r>
            <a:r>
              <a:rPr lang="ar-EG" sz="2800" dirty="0">
                <a:solidFill>
                  <a:schemeClr val="tx1"/>
                </a:solidFill>
                <a:latin typeface="Calibri" panose="020F0502020204030204" pitchFamily="34" charset="0"/>
                <a:cs typeface="Calibri" panose="020F0502020204030204" pitchFamily="34" charset="0"/>
              </a:rPr>
              <a:t> وا</a:t>
            </a:r>
            <a:r>
              <a:rPr lang="ar-SA" sz="2800" dirty="0">
                <a:solidFill>
                  <a:schemeClr val="tx1"/>
                </a:solidFill>
                <a:latin typeface="Calibri" panose="020F0502020204030204" pitchFamily="34" charset="0"/>
                <a:cs typeface="Calibri" panose="020F0502020204030204" pitchFamily="34" charset="0"/>
              </a:rPr>
              <a:t>لبالغين</a:t>
            </a:r>
          </a:p>
          <a:p>
            <a:pPr rtl="1"/>
            <a:endParaRPr lang="ar-001" dirty="0">
              <a:latin typeface="Calibri" panose="020F0502020204030204" pitchFamily="34" charset="0"/>
              <a:cs typeface="Calibri" panose="020F0502020204030204" pitchFamily="34" charset="0"/>
            </a:endParaRPr>
          </a:p>
        </p:txBody>
      </p:sp>
      <p:sp>
        <p:nvSpPr>
          <p:cNvPr id="4" name="Title 1">
            <a:extLst>
              <a:ext uri="{FF2B5EF4-FFF2-40B4-BE49-F238E27FC236}">
                <a16:creationId xmlns:a16="http://schemas.microsoft.com/office/drawing/2014/main" id="{16894194-5A7E-4493-A99B-061436BE55FA}"/>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rgbClr val="19193B"/>
                </a:solidFill>
                <a:latin typeface="Calibri" panose="020F0502020204030204" pitchFamily="34" charset="0"/>
                <a:cs typeface="Calibri" panose="020F0502020204030204" pitchFamily="34" charset="0"/>
              </a:rPr>
              <a:t>الوحدة الثالثة</a:t>
            </a:r>
            <a:endParaRPr lang="ar-001" sz="1400" b="1" cap="none" dirty="0">
              <a:solidFill>
                <a:srgbClr val="19193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0516756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22C05E3-62EB-394F-9F3F-FDFAD22D665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CA4B5825-B13F-9B49-9E4E-4988773CE1FB}"/>
              </a:ext>
            </a:extLst>
          </p:cNvPr>
          <p:cNvSpPr/>
          <p:nvPr/>
        </p:nvSpPr>
        <p:spPr>
          <a:xfrm>
            <a:off x="379448" y="356320"/>
            <a:ext cx="4023824" cy="1913352"/>
          </a:xfrm>
          <a:prstGeom prst="rect">
            <a:avLst/>
          </a:prstGeom>
          <a:solidFill>
            <a:schemeClr val="accent1"/>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6" name="Title 1">
            <a:extLst>
              <a:ext uri="{FF2B5EF4-FFF2-40B4-BE49-F238E27FC236}">
                <a16:creationId xmlns:a16="http://schemas.microsoft.com/office/drawing/2014/main" id="{520FCBFF-3DBC-C94A-987B-EB6D7490AD0B}"/>
              </a:ext>
            </a:extLst>
          </p:cNvPr>
          <p:cNvSpPr txBox="1">
            <a:spLocks/>
          </p:cNvSpPr>
          <p:nvPr/>
        </p:nvSpPr>
        <p:spPr>
          <a:xfrm>
            <a:off x="-864482" y="449493"/>
            <a:ext cx="4086154" cy="1462822"/>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4000" b="1" cap="none" spc="130" dirty="0">
                <a:solidFill>
                  <a:schemeClr val="bg1"/>
                </a:solidFill>
                <a:latin typeface="Calibri" panose="020F0502020204030204" pitchFamily="34" charset="0"/>
                <a:cs typeface="Calibri" panose="020F0502020204030204" pitchFamily="34" charset="0"/>
              </a:rPr>
              <a:t>الثغرات </a:t>
            </a:r>
            <a:endParaRPr lang="ar-EG" sz="4000" b="1" cap="none" spc="130" dirty="0">
              <a:solidFill>
                <a:schemeClr val="bg1"/>
              </a:solidFill>
              <a:latin typeface="Calibri" panose="020F0502020204030204" pitchFamily="34" charset="0"/>
              <a:cs typeface="Calibri" panose="020F0502020204030204" pitchFamily="34" charset="0"/>
            </a:endParaRPr>
          </a:p>
          <a:p>
            <a:pPr algn="r" rtl="1"/>
            <a:r>
              <a:rPr lang="ar-SA" sz="4000" b="1" cap="none" spc="130" dirty="0">
                <a:solidFill>
                  <a:schemeClr val="bg1"/>
                </a:solidFill>
                <a:latin typeface="Calibri" panose="020F0502020204030204" pitchFamily="34" charset="0"/>
                <a:cs typeface="Calibri" panose="020F0502020204030204" pitchFamily="34" charset="0"/>
              </a:rPr>
              <a:t>في الخدمات</a:t>
            </a:r>
          </a:p>
        </p:txBody>
      </p:sp>
      <p:sp>
        <p:nvSpPr>
          <p:cNvPr id="8" name="Title 1">
            <a:extLst>
              <a:ext uri="{FF2B5EF4-FFF2-40B4-BE49-F238E27FC236}">
                <a16:creationId xmlns:a16="http://schemas.microsoft.com/office/drawing/2014/main" id="{3B3B1711-CB19-3A49-BA49-3B8879339E3B}"/>
              </a:ext>
            </a:extLst>
          </p:cNvPr>
          <p:cNvSpPr txBox="1">
            <a:spLocks/>
          </p:cNvSpPr>
          <p:nvPr/>
        </p:nvSpPr>
        <p:spPr>
          <a:xfrm>
            <a:off x="3731811" y="779422"/>
            <a:ext cx="750591" cy="1462822"/>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001" sz="11500" b="1" cap="none" spc="130" dirty="0">
                <a:solidFill>
                  <a:srgbClr val="19193B"/>
                </a:solidFill>
                <a:latin typeface="Calibri" panose="020F0502020204030204" pitchFamily="34" charset="0"/>
                <a:cs typeface="Calibri" panose="020F0502020204030204" pitchFamily="34" charset="0"/>
              </a:rPr>
              <a:t>4</a:t>
            </a:r>
            <a:endParaRPr lang="ar-001" sz="8800" b="1" cap="none" dirty="0">
              <a:solidFill>
                <a:srgbClr val="19193B"/>
              </a:solidFill>
              <a:latin typeface="Calibri" panose="020F0502020204030204" pitchFamily="34" charset="0"/>
              <a:cs typeface="Calibri" panose="020F0502020204030204" pitchFamily="34" charset="0"/>
            </a:endParaRPr>
          </a:p>
        </p:txBody>
      </p:sp>
      <p:sp>
        <p:nvSpPr>
          <p:cNvPr id="9" name="Content Placeholder 2">
            <a:extLst>
              <a:ext uri="{FF2B5EF4-FFF2-40B4-BE49-F238E27FC236}">
                <a16:creationId xmlns:a16="http://schemas.microsoft.com/office/drawing/2014/main" id="{9B59D361-3260-C743-A32A-08DCCB4E4CFC}"/>
              </a:ext>
            </a:extLst>
          </p:cNvPr>
          <p:cNvSpPr txBox="1">
            <a:spLocks/>
          </p:cNvSpPr>
          <p:nvPr/>
        </p:nvSpPr>
        <p:spPr>
          <a:xfrm>
            <a:off x="77820" y="6565470"/>
            <a:ext cx="5604163" cy="234164"/>
          </a:xfrm>
          <a:prstGeom prst="rect">
            <a:avLst/>
          </a:prstGeom>
        </p:spPr>
        <p:txBody>
          <a:bodyPr vert="horz" lIns="91440" tIns="45720" rIns="91440" bIns="45720" rtlCol="0" anchor="ctr">
            <a:normAutofit lnSpcReduction="100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001" sz="1000" dirty="0">
                <a:solidFill>
                  <a:schemeClr val="bg1"/>
                </a:solidFill>
                <a:latin typeface="Calibri" panose="020F0502020204030204" pitchFamily="34" charset="0"/>
                <a:cs typeface="Calibri" panose="020F0502020204030204" pitchFamily="34" charset="0"/>
              </a:rPr>
              <a:t>© UNICEF/UN061998/Vishwanathan</a:t>
            </a:r>
          </a:p>
        </p:txBody>
      </p:sp>
    </p:spTree>
    <p:extLst>
      <p:ext uri="{BB962C8B-B14F-4D97-AF65-F5344CB8AC3E}">
        <p14:creationId xmlns:p14="http://schemas.microsoft.com/office/powerpoint/2010/main" val="115709718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ctangle 59">
            <a:extLst>
              <a:ext uri="{FF2B5EF4-FFF2-40B4-BE49-F238E27FC236}">
                <a16:creationId xmlns:a16="http://schemas.microsoft.com/office/drawing/2014/main" id="{E4724A2F-CE84-2B4B-BC2E-A77F93A1707C}"/>
              </a:ext>
            </a:extLst>
          </p:cNvPr>
          <p:cNvSpPr/>
          <p:nvPr/>
        </p:nvSpPr>
        <p:spPr>
          <a:xfrm>
            <a:off x="4419599" y="2633877"/>
            <a:ext cx="3396343" cy="2591266"/>
          </a:xfrm>
          <a:prstGeom prst="rect">
            <a:avLst/>
          </a:prstGeom>
          <a:solidFill>
            <a:schemeClr val="bg1"/>
          </a:solidFill>
          <a:ln w="127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61" name="Rectangle 60">
            <a:extLst>
              <a:ext uri="{FF2B5EF4-FFF2-40B4-BE49-F238E27FC236}">
                <a16:creationId xmlns:a16="http://schemas.microsoft.com/office/drawing/2014/main" id="{6E6C5F72-8945-9E40-BFF4-FB37FEC8E1B2}"/>
              </a:ext>
            </a:extLst>
          </p:cNvPr>
          <p:cNvSpPr/>
          <p:nvPr/>
        </p:nvSpPr>
        <p:spPr>
          <a:xfrm>
            <a:off x="8000999" y="2633877"/>
            <a:ext cx="3396343" cy="2591266"/>
          </a:xfrm>
          <a:prstGeom prst="rect">
            <a:avLst/>
          </a:prstGeom>
          <a:solidFill>
            <a:schemeClr val="bg1"/>
          </a:solidFill>
          <a:ln w="127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C555DF3C-E982-4740-84FB-FA3DBF5B3906}"/>
              </a:ext>
            </a:extLst>
          </p:cNvPr>
          <p:cNvSpPr>
            <a:spLocks noGrp="1"/>
          </p:cNvSpPr>
          <p:nvPr>
            <p:ph type="title"/>
          </p:nvPr>
        </p:nvSpPr>
        <p:spPr>
          <a:xfrm>
            <a:off x="546467" y="523316"/>
            <a:ext cx="11029616" cy="1013800"/>
          </a:xfrm>
        </p:spPr>
        <p:txBody>
          <a:bodyPr>
            <a:normAutofit/>
          </a:bodyPr>
          <a:lstStyle/>
          <a:p>
            <a:pPr algn="r" rtl="1"/>
            <a:r>
              <a:rPr lang="ar-SA" sz="3200" dirty="0">
                <a:latin typeface="Calibri" panose="020F0502020204030204" pitchFamily="34" charset="0"/>
                <a:cs typeface="Calibri" panose="020F0502020204030204" pitchFamily="34" charset="0"/>
              </a:rPr>
              <a:t>الثغرات في الخدمات</a:t>
            </a:r>
          </a:p>
        </p:txBody>
      </p:sp>
      <p:sp>
        <p:nvSpPr>
          <p:cNvPr id="25" name="Content Placeholder 2">
            <a:extLst>
              <a:ext uri="{FF2B5EF4-FFF2-40B4-BE49-F238E27FC236}">
                <a16:creationId xmlns:a16="http://schemas.microsoft.com/office/drawing/2014/main" id="{CA310758-107B-7442-AB1B-98D9671C03BA}"/>
              </a:ext>
            </a:extLst>
          </p:cNvPr>
          <p:cNvSpPr txBox="1">
            <a:spLocks/>
          </p:cNvSpPr>
          <p:nvPr/>
        </p:nvSpPr>
        <p:spPr>
          <a:xfrm>
            <a:off x="686700" y="1473130"/>
            <a:ext cx="10596342" cy="1321829"/>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Font typeface="Wingdings 2" panose="05020102010507070707" pitchFamily="18" charset="2"/>
              <a:buNone/>
            </a:pPr>
            <a:r>
              <a:rPr lang="ar-SA" sz="1600" dirty="0">
                <a:latin typeface="Calibri" panose="020F0502020204030204" pitchFamily="34" charset="0"/>
                <a:cs typeface="Calibri" panose="020F0502020204030204" pitchFamily="34" charset="0"/>
              </a:rPr>
              <a:t>حين لا تتوفر الخدمات المتخصصة</a:t>
            </a:r>
            <a:r>
              <a:rPr lang="ar-EG" sz="1600" dirty="0">
                <a:latin typeface="Calibri" panose="020F0502020204030204" pitchFamily="34" charset="0"/>
                <a:cs typeface="Calibri" panose="020F0502020204030204" pitchFamily="34" charset="0"/>
              </a:rPr>
              <a:t>، يظل </a:t>
            </a:r>
            <a:r>
              <a:rPr lang="ar-SA" sz="1600" dirty="0">
                <a:latin typeface="Calibri" panose="020F0502020204030204" pitchFamily="34" charset="0"/>
                <a:cs typeface="Calibri" panose="020F0502020204030204" pitchFamily="34" charset="0"/>
              </a:rPr>
              <a:t>من </a:t>
            </a:r>
            <a:r>
              <a:rPr lang="ar-EG" sz="1600" dirty="0">
                <a:latin typeface="Calibri" panose="020F0502020204030204" pitchFamily="34" charset="0"/>
                <a:cs typeface="Calibri" panose="020F0502020204030204" pitchFamily="34" charset="0"/>
              </a:rPr>
              <a:t>المهم </a:t>
            </a:r>
            <a:r>
              <a:rPr lang="ar-SA" sz="1600" dirty="0">
                <a:latin typeface="Calibri" panose="020F0502020204030204" pitchFamily="34" charset="0"/>
                <a:cs typeface="Calibri" panose="020F0502020204030204" pitchFamily="34" charset="0"/>
              </a:rPr>
              <a:t>تزويد الضحية بالإحالات إلى الخدمات الأخرى</a:t>
            </a:r>
            <a:r>
              <a:rPr lang="ar-EG" sz="1600" dirty="0">
                <a:latin typeface="Calibri" panose="020F0502020204030204" pitchFamily="34" charset="0"/>
                <a:cs typeface="Calibri" panose="020F0502020204030204" pitchFamily="34" charset="0"/>
              </a:rPr>
              <a:t> (</a:t>
            </a:r>
            <a:r>
              <a:rPr lang="ar-SA" sz="1600" dirty="0">
                <a:latin typeface="Calibri" panose="020F0502020204030204" pitchFamily="34" charset="0"/>
                <a:cs typeface="Calibri" panose="020F0502020204030204" pitchFamily="34" charset="0"/>
              </a:rPr>
              <a:t>غير المتخصصة</a:t>
            </a:r>
            <a:r>
              <a:rPr lang="ar-EG" sz="1600" dirty="0">
                <a:latin typeface="Calibri" panose="020F0502020204030204" pitchFamily="34" charset="0"/>
                <a:cs typeface="Calibri" panose="020F0502020204030204" pitchFamily="34" charset="0"/>
              </a:rPr>
              <a:t>) </a:t>
            </a:r>
            <a:r>
              <a:rPr lang="ar-SA" sz="1600" dirty="0">
                <a:latin typeface="Calibri" panose="020F0502020204030204" pitchFamily="34" charset="0"/>
                <a:cs typeface="Calibri" panose="020F0502020204030204" pitchFamily="34" charset="0"/>
              </a:rPr>
              <a:t>المتاحة في م</a:t>
            </a:r>
            <a:r>
              <a:rPr lang="ar-EG" sz="1600" dirty="0">
                <a:latin typeface="Calibri" panose="020F0502020204030204" pitchFamily="34" charset="0"/>
                <a:cs typeface="Calibri" panose="020F0502020204030204" pitchFamily="34" charset="0"/>
              </a:rPr>
              <a:t>نطقت</a:t>
            </a:r>
            <a:r>
              <a:rPr lang="ar-SA" sz="1600" dirty="0">
                <a:latin typeface="Calibri" panose="020F0502020204030204" pitchFamily="34" charset="0"/>
                <a:cs typeface="Calibri" panose="020F0502020204030204" pitchFamily="34" charset="0"/>
              </a:rPr>
              <a:t>ه</a:t>
            </a:r>
            <a:r>
              <a:rPr lang="ar-EG" sz="1600" dirty="0">
                <a:latin typeface="Calibri" panose="020F0502020204030204" pitchFamily="34" charset="0"/>
                <a:cs typeface="Calibri" panose="020F0502020204030204" pitchFamily="34" charset="0"/>
              </a:rPr>
              <a:t> المحلية</a:t>
            </a:r>
            <a:r>
              <a:rPr lang="ar-SA" sz="1600" dirty="0">
                <a:latin typeface="Calibri" panose="020F0502020204030204" pitchFamily="34" charset="0"/>
                <a:cs typeface="Calibri" panose="020F0502020204030204" pitchFamily="34" charset="0"/>
              </a:rPr>
              <a:t>، </a:t>
            </a:r>
            <a:r>
              <a:rPr lang="ar-EG" sz="1600" dirty="0">
                <a:latin typeface="Calibri" panose="020F0502020204030204" pitchFamily="34" charset="0"/>
                <a:cs typeface="Calibri" panose="020F0502020204030204" pitchFamily="34" charset="0"/>
              </a:rPr>
              <a:t>بحسب </a:t>
            </a:r>
            <a:r>
              <a:rPr lang="ar-SA" sz="1600" dirty="0">
                <a:latin typeface="Calibri" panose="020F0502020204030204" pitchFamily="34" charset="0"/>
                <a:cs typeface="Calibri" panose="020F0502020204030204" pitchFamily="34" charset="0"/>
              </a:rPr>
              <a:t>تفضيلاته</a:t>
            </a:r>
            <a:r>
              <a:rPr lang="ar-001" sz="1600" dirty="0">
                <a:latin typeface="Calibri" panose="020F0502020204030204" pitchFamily="34" charset="0"/>
                <a:cs typeface="Calibri" panose="020F0502020204030204" pitchFamily="34" charset="0"/>
              </a:rPr>
              <a:t>.</a:t>
            </a:r>
            <a:r>
              <a:rPr lang="ar-EG" sz="1600" dirty="0">
                <a:latin typeface="Calibri" panose="020F0502020204030204" pitchFamily="34" charset="0"/>
                <a:cs typeface="Calibri" panose="020F0502020204030204" pitchFamily="34" charset="0"/>
              </a:rPr>
              <a:t> </a:t>
            </a:r>
            <a:r>
              <a:rPr lang="ar-SA" sz="1600" dirty="0">
                <a:latin typeface="Calibri" panose="020F0502020204030204" pitchFamily="34" charset="0"/>
                <a:cs typeface="Calibri" panose="020F0502020204030204" pitchFamily="34" charset="0"/>
              </a:rPr>
              <a:t>وقد تشمل هذه التدابير ما يلي</a:t>
            </a:r>
            <a:r>
              <a:rPr lang="ar-001" sz="1600" dirty="0">
                <a:latin typeface="Calibri" panose="020F0502020204030204" pitchFamily="34" charset="0"/>
                <a:cs typeface="Calibri" panose="020F0502020204030204" pitchFamily="34" charset="0"/>
              </a:rPr>
              <a:t>:</a:t>
            </a:r>
          </a:p>
        </p:txBody>
      </p:sp>
      <p:sp>
        <p:nvSpPr>
          <p:cNvPr id="26" name="Rectangle 25">
            <a:extLst>
              <a:ext uri="{FF2B5EF4-FFF2-40B4-BE49-F238E27FC236}">
                <a16:creationId xmlns:a16="http://schemas.microsoft.com/office/drawing/2014/main" id="{881A43F6-9CF3-4849-8010-9821D62417A4}"/>
              </a:ext>
            </a:extLst>
          </p:cNvPr>
          <p:cNvSpPr/>
          <p:nvPr/>
        </p:nvSpPr>
        <p:spPr>
          <a:xfrm>
            <a:off x="789864" y="2633877"/>
            <a:ext cx="3396343" cy="2591266"/>
          </a:xfrm>
          <a:prstGeom prst="rect">
            <a:avLst/>
          </a:prstGeom>
          <a:solidFill>
            <a:schemeClr val="bg1"/>
          </a:solidFill>
          <a:ln w="127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27" name="Content Placeholder 2">
            <a:extLst>
              <a:ext uri="{FF2B5EF4-FFF2-40B4-BE49-F238E27FC236}">
                <a16:creationId xmlns:a16="http://schemas.microsoft.com/office/drawing/2014/main" id="{B1DA3378-FC7C-614B-8469-8840C130BCF8}"/>
              </a:ext>
            </a:extLst>
          </p:cNvPr>
          <p:cNvSpPr txBox="1">
            <a:spLocks/>
          </p:cNvSpPr>
          <p:nvPr/>
        </p:nvSpPr>
        <p:spPr>
          <a:xfrm>
            <a:off x="976060" y="3456153"/>
            <a:ext cx="2779513" cy="2012661"/>
          </a:xfrm>
          <a:prstGeom prst="rect">
            <a:avLst/>
          </a:prstGeom>
        </p:spPr>
        <p:txBody>
          <a:bodyPr vert="horz" lIns="91440" tIns="45720" rIns="91440" bIns="45720" rtlCol="0" anchor="t" anchorCtr="0">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sz="1600" b="1" dirty="0">
                <a:solidFill>
                  <a:schemeClr val="tx1"/>
                </a:solidFill>
                <a:latin typeface="Calibri" panose="020F0502020204030204" pitchFamily="34" charset="0"/>
                <a:cs typeface="Calibri" panose="020F0502020204030204" pitchFamily="34" charset="0"/>
              </a:rPr>
              <a:t>السلامة</a:t>
            </a:r>
            <a:r>
              <a:rPr lang="ar-001" dirty="0">
                <a:latin typeface="Calibri" panose="020F0502020204030204" pitchFamily="34" charset="0"/>
                <a:cs typeface="Calibri" panose="020F0502020204030204" pitchFamily="34" charset="0"/>
              </a:rPr>
              <a:t> </a:t>
            </a:r>
          </a:p>
          <a:p>
            <a:pPr marL="0" indent="0" algn="r" rtl="1">
              <a:buNone/>
            </a:pPr>
            <a:r>
              <a:rPr lang="ar-SA" sz="1400" dirty="0">
                <a:solidFill>
                  <a:schemeClr val="tx1"/>
                </a:solidFill>
                <a:latin typeface="Calibri" panose="020F0502020204030204" pitchFamily="34" charset="0"/>
                <a:cs typeface="Calibri" panose="020F0502020204030204" pitchFamily="34" charset="0"/>
              </a:rPr>
              <a:t>بناءً على خطة السلامة التي تم وضعها مع الضحية؛ يمكن أن تشمل النقل</a:t>
            </a:r>
            <a:r>
              <a:rPr lang="ar-001" sz="1400" dirty="0">
                <a:solidFill>
                  <a:schemeClr val="tx1"/>
                </a:solidFill>
                <a:latin typeface="Calibri" panose="020F0502020204030204" pitchFamily="34" charset="0"/>
                <a:cs typeface="Calibri" panose="020F0502020204030204" pitchFamily="34" charset="0"/>
              </a:rPr>
              <a:t>/</a:t>
            </a:r>
            <a:r>
              <a:rPr lang="ar-EG" sz="1400" dirty="0">
                <a:solidFill>
                  <a:schemeClr val="tx1"/>
                </a:solidFill>
                <a:latin typeface="Calibri" panose="020F0502020204030204" pitchFamily="34" charset="0"/>
                <a:cs typeface="Calibri" panose="020F0502020204030204" pitchFamily="34" charset="0"/>
              </a:rPr>
              <a:t>الانتقال</a:t>
            </a:r>
            <a:r>
              <a:rPr lang="ar-SA" sz="1400" dirty="0">
                <a:solidFill>
                  <a:schemeClr val="tx1"/>
                </a:solidFill>
                <a:latin typeface="Calibri" panose="020F0502020204030204" pitchFamily="34" charset="0"/>
                <a:cs typeface="Calibri" panose="020F0502020204030204" pitchFamily="34" charset="0"/>
              </a:rPr>
              <a:t> إلى مكان آمن</a:t>
            </a:r>
            <a:r>
              <a:rPr lang="ar-001" sz="1400" dirty="0">
                <a:solidFill>
                  <a:schemeClr val="tx1"/>
                </a:solidFill>
                <a:latin typeface="Calibri" panose="020F0502020204030204" pitchFamily="34" charset="0"/>
                <a:cs typeface="Calibri" panose="020F0502020204030204" pitchFamily="34" charset="0"/>
              </a:rPr>
              <a:t>.</a:t>
            </a:r>
          </a:p>
        </p:txBody>
      </p:sp>
      <p:pic>
        <p:nvPicPr>
          <p:cNvPr id="28" name="Graphic 27" descr="Shield Tick with solid fill">
            <a:extLst>
              <a:ext uri="{FF2B5EF4-FFF2-40B4-BE49-F238E27FC236}">
                <a16:creationId xmlns:a16="http://schemas.microsoft.com/office/drawing/2014/main" id="{033FBFE3-BBBB-BE4C-BBC8-432E6650CC1F}"/>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79195" y="2751298"/>
            <a:ext cx="644265" cy="644265"/>
          </a:xfrm>
          <a:prstGeom prst="rect">
            <a:avLst/>
          </a:prstGeom>
        </p:spPr>
      </p:pic>
      <p:sp>
        <p:nvSpPr>
          <p:cNvPr id="39" name="Content Placeholder 2">
            <a:extLst>
              <a:ext uri="{FF2B5EF4-FFF2-40B4-BE49-F238E27FC236}">
                <a16:creationId xmlns:a16="http://schemas.microsoft.com/office/drawing/2014/main" id="{AA5339D2-9584-0949-9F80-09A23FCFEDBF}"/>
              </a:ext>
            </a:extLst>
          </p:cNvPr>
          <p:cNvSpPr txBox="1">
            <a:spLocks/>
          </p:cNvSpPr>
          <p:nvPr/>
        </p:nvSpPr>
        <p:spPr>
          <a:xfrm>
            <a:off x="4659804" y="3456153"/>
            <a:ext cx="2949312" cy="2012661"/>
          </a:xfrm>
          <a:prstGeom prst="rect">
            <a:avLst/>
          </a:prstGeom>
        </p:spPr>
        <p:txBody>
          <a:bodyPr vert="horz" lIns="91440" tIns="45720" rIns="91440" bIns="45720" rtlCol="0" anchor="t" anchorCtr="0">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sz="1600" b="1" dirty="0">
                <a:solidFill>
                  <a:schemeClr val="tx1"/>
                </a:solidFill>
                <a:latin typeface="Calibri" panose="020F0502020204030204" pitchFamily="34" charset="0"/>
                <a:cs typeface="Calibri" panose="020F0502020204030204" pitchFamily="34" charset="0"/>
              </a:rPr>
              <a:t>الرعاية الطبية</a:t>
            </a:r>
            <a:r>
              <a:rPr lang="ar-001" dirty="0">
                <a:latin typeface="Calibri" panose="020F0502020204030204" pitchFamily="34" charset="0"/>
                <a:cs typeface="Calibri" panose="020F0502020204030204" pitchFamily="34" charset="0"/>
              </a:rPr>
              <a:t> </a:t>
            </a:r>
          </a:p>
          <a:p>
            <a:pPr marL="0" indent="0" algn="r" rtl="1">
              <a:buNone/>
            </a:pPr>
            <a:r>
              <a:rPr lang="ar-EG" sz="1400" dirty="0">
                <a:solidFill>
                  <a:schemeClr val="tx1"/>
                </a:solidFill>
                <a:latin typeface="Calibri" panose="020F0502020204030204" pitchFamily="34" charset="0"/>
                <a:cs typeface="Calibri" panose="020F0502020204030204" pitchFamily="34" charset="0"/>
              </a:rPr>
              <a:t>الإحالة إلى</a:t>
            </a:r>
            <a:r>
              <a:rPr lang="ar-SA" sz="1400" dirty="0">
                <a:solidFill>
                  <a:schemeClr val="tx1"/>
                </a:solidFill>
                <a:latin typeface="Calibri" panose="020F0502020204030204" pitchFamily="34" charset="0"/>
                <a:cs typeface="Calibri" panose="020F0502020204030204" pitchFamily="34" charset="0"/>
              </a:rPr>
              <a:t> أي</a:t>
            </a:r>
            <a:r>
              <a:rPr lang="ar-EG" sz="1400" dirty="0">
                <a:solidFill>
                  <a:schemeClr val="tx1"/>
                </a:solidFill>
                <a:latin typeface="Calibri" panose="020F0502020204030204" pitchFamily="34" charset="0"/>
                <a:cs typeface="Calibri" panose="020F0502020204030204" pitchFamily="34" charset="0"/>
              </a:rPr>
              <a:t>ة</a:t>
            </a:r>
            <a:r>
              <a:rPr lang="ar-SA" sz="1400" dirty="0">
                <a:solidFill>
                  <a:schemeClr val="tx1"/>
                </a:solidFill>
                <a:latin typeface="Calibri" panose="020F0502020204030204" pitchFamily="34" charset="0"/>
                <a:cs typeface="Calibri" panose="020F0502020204030204" pitchFamily="34" charset="0"/>
              </a:rPr>
              <a:t> منشأة صحية</a:t>
            </a:r>
            <a:r>
              <a:rPr lang="ar-EG" sz="1400" dirty="0">
                <a:solidFill>
                  <a:schemeClr val="tx1"/>
                </a:solidFill>
                <a:latin typeface="Calibri" panose="020F0502020204030204" pitchFamily="34" charset="0"/>
                <a:cs typeface="Calibri" panose="020F0502020204030204" pitchFamily="34" charset="0"/>
              </a:rPr>
              <a:t> </a:t>
            </a:r>
            <a:r>
              <a:rPr lang="ar-SA" sz="1400" dirty="0">
                <a:solidFill>
                  <a:schemeClr val="tx1"/>
                </a:solidFill>
                <a:latin typeface="Calibri" panose="020F0502020204030204" pitchFamily="34" charset="0"/>
                <a:cs typeface="Calibri" panose="020F0502020204030204" pitchFamily="34" charset="0"/>
              </a:rPr>
              <a:t>متوفر</a:t>
            </a:r>
            <a:r>
              <a:rPr lang="ar-EG" sz="1400" dirty="0">
                <a:solidFill>
                  <a:schemeClr val="tx1"/>
                </a:solidFill>
                <a:latin typeface="Calibri" panose="020F0502020204030204" pitchFamily="34" charset="0"/>
                <a:cs typeface="Calibri" panose="020F0502020204030204" pitchFamily="34" charset="0"/>
              </a:rPr>
              <a:t>ة</a:t>
            </a:r>
            <a:r>
              <a:rPr lang="ar-SA" sz="1400" dirty="0">
                <a:solidFill>
                  <a:schemeClr val="tx1"/>
                </a:solidFill>
                <a:latin typeface="Calibri" panose="020F0502020204030204" pitchFamily="34" charset="0"/>
                <a:cs typeface="Calibri" panose="020F0502020204030204" pitchFamily="34" charset="0"/>
              </a:rPr>
              <a:t> في المنطقة للحصول على العلاج أو الدواء</a:t>
            </a:r>
            <a:r>
              <a:rPr lang="ar-001" sz="1400" dirty="0">
                <a:solidFill>
                  <a:schemeClr val="tx1"/>
                </a:solidFill>
                <a:latin typeface="Calibri" panose="020F0502020204030204" pitchFamily="34" charset="0"/>
                <a:cs typeface="Calibri" panose="020F0502020204030204" pitchFamily="34" charset="0"/>
              </a:rPr>
              <a:t>.</a:t>
            </a:r>
          </a:p>
        </p:txBody>
      </p:sp>
      <p:sp>
        <p:nvSpPr>
          <p:cNvPr id="42" name="Content Placeholder 2">
            <a:extLst>
              <a:ext uri="{FF2B5EF4-FFF2-40B4-BE49-F238E27FC236}">
                <a16:creationId xmlns:a16="http://schemas.microsoft.com/office/drawing/2014/main" id="{BD1DF7F6-C616-4B46-A3A2-1E7D01D23FC6}"/>
              </a:ext>
            </a:extLst>
          </p:cNvPr>
          <p:cNvSpPr txBox="1">
            <a:spLocks/>
          </p:cNvSpPr>
          <p:nvPr/>
        </p:nvSpPr>
        <p:spPr>
          <a:xfrm>
            <a:off x="8219431" y="3456153"/>
            <a:ext cx="3063611" cy="1638361"/>
          </a:xfrm>
          <a:prstGeom prst="rect">
            <a:avLst/>
          </a:prstGeom>
        </p:spPr>
        <p:txBody>
          <a:bodyPr vert="horz" lIns="91440" tIns="45720" rIns="91440" bIns="45720" rtlCol="0" anchor="t" anchorCtr="0">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EG" sz="1600" b="1" dirty="0">
                <a:solidFill>
                  <a:schemeClr val="tx1"/>
                </a:solidFill>
                <a:latin typeface="Calibri" panose="020F0502020204030204" pitchFamily="34" charset="0"/>
                <a:cs typeface="Calibri" panose="020F0502020204030204" pitchFamily="34" charset="0"/>
              </a:rPr>
              <a:t>دعم </a:t>
            </a:r>
            <a:r>
              <a:rPr lang="ar-SA" sz="1600" b="1" dirty="0">
                <a:solidFill>
                  <a:schemeClr val="tx1"/>
                </a:solidFill>
                <a:latin typeface="Calibri" panose="020F0502020204030204" pitchFamily="34" charset="0"/>
                <a:cs typeface="Calibri" panose="020F0502020204030204" pitchFamily="34" charset="0"/>
              </a:rPr>
              <a:t>الصحة العقلية والدعم النفسي </a:t>
            </a:r>
            <a:r>
              <a:rPr lang="ar-EG" sz="1600" b="1" dirty="0">
                <a:solidFill>
                  <a:schemeClr val="tx1"/>
                </a:solidFill>
                <a:latin typeface="Calibri" panose="020F0502020204030204" pitchFamily="34" charset="0"/>
                <a:cs typeface="Calibri" panose="020F0502020204030204" pitchFamily="34" charset="0"/>
              </a:rPr>
              <a:t>و</a:t>
            </a:r>
            <a:r>
              <a:rPr lang="ar-SA" sz="1600" b="1" dirty="0">
                <a:solidFill>
                  <a:schemeClr val="tx1"/>
                </a:solidFill>
                <a:latin typeface="Calibri" panose="020F0502020204030204" pitchFamily="34" charset="0"/>
                <a:cs typeface="Calibri" panose="020F0502020204030204" pitchFamily="34" charset="0"/>
              </a:rPr>
              <a:t>الاجتماعي</a:t>
            </a:r>
            <a:r>
              <a:rPr lang="ar-001" dirty="0">
                <a:latin typeface="Calibri" panose="020F0502020204030204" pitchFamily="34" charset="0"/>
                <a:cs typeface="Calibri" panose="020F0502020204030204" pitchFamily="34" charset="0"/>
              </a:rPr>
              <a:t> </a:t>
            </a:r>
          </a:p>
          <a:p>
            <a:pPr marL="0" indent="0" algn="r" rtl="1">
              <a:buNone/>
            </a:pPr>
            <a:r>
              <a:rPr lang="ar-SA" sz="1400" dirty="0">
                <a:solidFill>
                  <a:schemeClr val="tx1"/>
                </a:solidFill>
                <a:latin typeface="Calibri" panose="020F0502020204030204" pitchFamily="34" charset="0"/>
                <a:cs typeface="Calibri" panose="020F0502020204030204" pitchFamily="34" charset="0"/>
              </a:rPr>
              <a:t>قد تشتمل الخيارات هياكل</a:t>
            </a:r>
            <a:r>
              <a:rPr lang="ar-001" sz="1400" dirty="0">
                <a:solidFill>
                  <a:schemeClr val="tx1"/>
                </a:solidFill>
                <a:latin typeface="Calibri" panose="020F0502020204030204" pitchFamily="34" charset="0"/>
                <a:cs typeface="Calibri" panose="020F0502020204030204" pitchFamily="34" charset="0"/>
              </a:rPr>
              <a:t>/</a:t>
            </a:r>
            <a:r>
              <a:rPr lang="ar-SA" sz="1400" dirty="0">
                <a:solidFill>
                  <a:schemeClr val="tx1"/>
                </a:solidFill>
                <a:latin typeface="Calibri" panose="020F0502020204030204" pitchFamily="34" charset="0"/>
                <a:cs typeface="Calibri" panose="020F0502020204030204" pitchFamily="34" charset="0"/>
              </a:rPr>
              <a:t>خدمات مجتمعية قادرة على توفير بعض الدعم العاطفي مثل مجموعا</a:t>
            </a:r>
            <a:r>
              <a:rPr lang="ar-EG" sz="1400" dirty="0">
                <a:solidFill>
                  <a:schemeClr val="tx1"/>
                </a:solidFill>
                <a:latin typeface="Calibri" panose="020F0502020204030204" pitchFamily="34" charset="0"/>
                <a:cs typeface="Calibri" panose="020F0502020204030204" pitchFamily="34" charset="0"/>
              </a:rPr>
              <a:t>ت</a:t>
            </a:r>
            <a:r>
              <a:rPr lang="ar-SA" sz="1400" dirty="0">
                <a:solidFill>
                  <a:schemeClr val="tx1"/>
                </a:solidFill>
                <a:latin typeface="Calibri" panose="020F0502020204030204" pitchFamily="34" charset="0"/>
                <a:cs typeface="Calibri" panose="020F0502020204030204" pitchFamily="34" charset="0"/>
              </a:rPr>
              <a:t> النساء</a:t>
            </a:r>
            <a:r>
              <a:rPr lang="ar-001" sz="1400" dirty="0">
                <a:solidFill>
                  <a:schemeClr val="tx1"/>
                </a:solidFill>
                <a:latin typeface="Calibri" panose="020F0502020204030204" pitchFamily="34" charset="0"/>
                <a:cs typeface="Calibri" panose="020F0502020204030204" pitchFamily="34" charset="0"/>
              </a:rPr>
              <a:t>/</a:t>
            </a:r>
            <a:r>
              <a:rPr lang="ar-SA" sz="1400" dirty="0">
                <a:solidFill>
                  <a:schemeClr val="tx1"/>
                </a:solidFill>
                <a:latin typeface="Calibri" panose="020F0502020204030204" pitchFamily="34" charset="0"/>
                <a:cs typeface="Calibri" panose="020F0502020204030204" pitchFamily="34" charset="0"/>
              </a:rPr>
              <a:t>الأطفال</a:t>
            </a:r>
            <a:r>
              <a:rPr lang="ar-001" sz="1400" dirty="0">
                <a:solidFill>
                  <a:schemeClr val="tx1"/>
                </a:solidFill>
                <a:latin typeface="Calibri" panose="020F0502020204030204" pitchFamily="34" charset="0"/>
                <a:cs typeface="Calibri" panose="020F0502020204030204" pitchFamily="34" charset="0"/>
              </a:rPr>
              <a:t>/</a:t>
            </a:r>
            <a:r>
              <a:rPr lang="ar-SA" sz="1400" dirty="0">
                <a:solidFill>
                  <a:schemeClr val="tx1"/>
                </a:solidFill>
                <a:latin typeface="Calibri" panose="020F0502020204030204" pitchFamily="34" charset="0"/>
                <a:cs typeface="Calibri" panose="020F0502020204030204" pitchFamily="34" charset="0"/>
              </a:rPr>
              <a:t> الشباب</a:t>
            </a:r>
            <a:r>
              <a:rPr lang="ar-001" sz="1400" dirty="0">
                <a:solidFill>
                  <a:schemeClr val="tx1"/>
                </a:solidFill>
                <a:latin typeface="Calibri" panose="020F0502020204030204" pitchFamily="34" charset="0"/>
                <a:cs typeface="Calibri" panose="020F0502020204030204" pitchFamily="34" charset="0"/>
              </a:rPr>
              <a:t>.</a:t>
            </a:r>
            <a:r>
              <a:rPr lang="ar-SA" sz="1400" dirty="0">
                <a:solidFill>
                  <a:schemeClr val="tx1"/>
                </a:solidFill>
                <a:latin typeface="Calibri" panose="020F0502020204030204" pitchFamily="34" charset="0"/>
                <a:cs typeface="Calibri" panose="020F0502020204030204" pitchFamily="34" charset="0"/>
              </a:rPr>
              <a:t> </a:t>
            </a:r>
            <a:endParaRPr lang="ar-001" sz="1400" dirty="0">
              <a:solidFill>
                <a:schemeClr val="tx1"/>
              </a:solidFill>
              <a:latin typeface="Calibri" panose="020F0502020204030204" pitchFamily="34" charset="0"/>
              <a:cs typeface="Calibri" panose="020F0502020204030204" pitchFamily="34" charset="0"/>
            </a:endParaRPr>
          </a:p>
        </p:txBody>
      </p:sp>
      <p:sp>
        <p:nvSpPr>
          <p:cNvPr id="14" name="Title 1">
            <a:extLst>
              <a:ext uri="{FF2B5EF4-FFF2-40B4-BE49-F238E27FC236}">
                <a16:creationId xmlns:a16="http://schemas.microsoft.com/office/drawing/2014/main" id="{B842EAD0-8344-A84C-88BB-33A69623CF42}"/>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rgbClr val="19193B"/>
                </a:solidFill>
                <a:latin typeface="Calibri" panose="020F0502020204030204" pitchFamily="34" charset="0"/>
                <a:cs typeface="Calibri" panose="020F0502020204030204" pitchFamily="34" charset="0"/>
              </a:rPr>
              <a:t>الوحدة الرابعة</a:t>
            </a:r>
            <a:endParaRPr lang="ar-001" sz="1400" b="1" cap="none" dirty="0">
              <a:solidFill>
                <a:srgbClr val="19193B"/>
              </a:solidFill>
              <a:latin typeface="Calibri" panose="020F0502020204030204" pitchFamily="34" charset="0"/>
              <a:cs typeface="Calibri" panose="020F0502020204030204" pitchFamily="34" charset="0"/>
            </a:endParaRPr>
          </a:p>
        </p:txBody>
      </p:sp>
      <p:pic>
        <p:nvPicPr>
          <p:cNvPr id="15" name="Picture 14">
            <a:extLst>
              <a:ext uri="{FF2B5EF4-FFF2-40B4-BE49-F238E27FC236}">
                <a16:creationId xmlns:a16="http://schemas.microsoft.com/office/drawing/2014/main" id="{C99DDB29-DE42-344B-9225-2C6282FBFF7D}"/>
              </a:ext>
            </a:extLst>
          </p:cNvPr>
          <p:cNvPicPr>
            <a:picLocks noChangeAspect="1"/>
          </p:cNvPicPr>
          <p:nvPr/>
        </p:nvPicPr>
        <p:blipFill>
          <a:blip r:embed="rId5"/>
          <a:stretch>
            <a:fillRect/>
          </a:stretch>
        </p:blipFill>
        <p:spPr>
          <a:xfrm>
            <a:off x="4564698" y="2628718"/>
            <a:ext cx="930275" cy="877116"/>
          </a:xfrm>
          <a:prstGeom prst="rect">
            <a:avLst/>
          </a:prstGeom>
        </p:spPr>
      </p:pic>
      <p:pic>
        <p:nvPicPr>
          <p:cNvPr id="16" name="Picture 15" descr="A picture containing text, handwear&#10;&#10;Description automatically generated">
            <a:extLst>
              <a:ext uri="{FF2B5EF4-FFF2-40B4-BE49-F238E27FC236}">
                <a16:creationId xmlns:a16="http://schemas.microsoft.com/office/drawing/2014/main" id="{9629442B-3382-F44D-B151-FC4BB24113C0}"/>
              </a:ext>
            </a:extLst>
          </p:cNvPr>
          <p:cNvPicPr>
            <a:picLocks noChangeAspect="1"/>
          </p:cNvPicPr>
          <p:nvPr/>
        </p:nvPicPr>
        <p:blipFill>
          <a:blip r:embed="rId6"/>
          <a:stretch>
            <a:fillRect/>
          </a:stretch>
        </p:blipFill>
        <p:spPr>
          <a:xfrm>
            <a:off x="8227622" y="2742687"/>
            <a:ext cx="771473" cy="727389"/>
          </a:xfrm>
          <a:prstGeom prst="rect">
            <a:avLst/>
          </a:prstGeom>
        </p:spPr>
      </p:pic>
    </p:spTree>
    <p:extLst>
      <p:ext uri="{BB962C8B-B14F-4D97-AF65-F5344CB8AC3E}">
        <p14:creationId xmlns:p14="http://schemas.microsoft.com/office/powerpoint/2010/main" val="36351229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ctangle 59">
            <a:extLst>
              <a:ext uri="{FF2B5EF4-FFF2-40B4-BE49-F238E27FC236}">
                <a16:creationId xmlns:a16="http://schemas.microsoft.com/office/drawing/2014/main" id="{E4724A2F-CE84-2B4B-BC2E-A77F93A1707C}"/>
              </a:ext>
            </a:extLst>
          </p:cNvPr>
          <p:cNvSpPr/>
          <p:nvPr/>
        </p:nvSpPr>
        <p:spPr>
          <a:xfrm>
            <a:off x="4419599" y="2633876"/>
            <a:ext cx="3396343" cy="2966823"/>
          </a:xfrm>
          <a:prstGeom prst="rect">
            <a:avLst/>
          </a:prstGeom>
          <a:solidFill>
            <a:schemeClr val="bg1"/>
          </a:solidFill>
          <a:ln w="127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61" name="Rectangle 60">
            <a:extLst>
              <a:ext uri="{FF2B5EF4-FFF2-40B4-BE49-F238E27FC236}">
                <a16:creationId xmlns:a16="http://schemas.microsoft.com/office/drawing/2014/main" id="{6E6C5F72-8945-9E40-BFF4-FB37FEC8E1B2}"/>
              </a:ext>
            </a:extLst>
          </p:cNvPr>
          <p:cNvSpPr/>
          <p:nvPr/>
        </p:nvSpPr>
        <p:spPr>
          <a:xfrm>
            <a:off x="8000999" y="2633876"/>
            <a:ext cx="3396343" cy="2966823"/>
          </a:xfrm>
          <a:prstGeom prst="rect">
            <a:avLst/>
          </a:prstGeom>
          <a:solidFill>
            <a:schemeClr val="bg1"/>
          </a:solidFill>
          <a:ln w="127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C555DF3C-E982-4740-84FB-FA3DBF5B3906}"/>
              </a:ext>
            </a:extLst>
          </p:cNvPr>
          <p:cNvSpPr>
            <a:spLocks noGrp="1"/>
          </p:cNvSpPr>
          <p:nvPr>
            <p:ph type="title"/>
          </p:nvPr>
        </p:nvSpPr>
        <p:spPr>
          <a:xfrm>
            <a:off x="546467" y="523316"/>
            <a:ext cx="11029616" cy="1013800"/>
          </a:xfrm>
        </p:spPr>
        <p:txBody>
          <a:bodyPr>
            <a:normAutofit/>
          </a:bodyPr>
          <a:lstStyle/>
          <a:p>
            <a:pPr algn="r" rtl="1"/>
            <a:r>
              <a:rPr lang="ar-SA" sz="3200" dirty="0">
                <a:latin typeface="Calibri" panose="020F0502020204030204" pitchFamily="34" charset="0"/>
                <a:cs typeface="Calibri" panose="020F0502020204030204" pitchFamily="34" charset="0"/>
              </a:rPr>
              <a:t>الثغرات في الخدمات</a:t>
            </a:r>
          </a:p>
        </p:txBody>
      </p:sp>
      <p:sp>
        <p:nvSpPr>
          <p:cNvPr id="25" name="Content Placeholder 2">
            <a:extLst>
              <a:ext uri="{FF2B5EF4-FFF2-40B4-BE49-F238E27FC236}">
                <a16:creationId xmlns:a16="http://schemas.microsoft.com/office/drawing/2014/main" id="{CA310758-107B-7442-AB1B-98D9671C03BA}"/>
              </a:ext>
            </a:extLst>
          </p:cNvPr>
          <p:cNvSpPr txBox="1">
            <a:spLocks/>
          </p:cNvSpPr>
          <p:nvPr/>
        </p:nvSpPr>
        <p:spPr>
          <a:xfrm>
            <a:off x="686700" y="1473130"/>
            <a:ext cx="10710642" cy="1321829"/>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Font typeface="Wingdings 2" panose="05020102010507070707" pitchFamily="18" charset="2"/>
              <a:buNone/>
            </a:pPr>
            <a:r>
              <a:rPr lang="ar-SA" sz="1600" dirty="0">
                <a:latin typeface="Calibri" panose="020F0502020204030204" pitchFamily="34" charset="0"/>
                <a:cs typeface="Calibri" panose="020F0502020204030204" pitchFamily="34" charset="0"/>
              </a:rPr>
              <a:t>حين لا تتوفر الخدمات المتخصصة</a:t>
            </a:r>
            <a:r>
              <a:rPr lang="ar-EG" sz="1600" dirty="0">
                <a:latin typeface="Calibri" panose="020F0502020204030204" pitchFamily="34" charset="0"/>
                <a:cs typeface="Calibri" panose="020F0502020204030204" pitchFamily="34" charset="0"/>
              </a:rPr>
              <a:t>، يظل </a:t>
            </a:r>
            <a:r>
              <a:rPr lang="ar-SA" sz="1600" dirty="0">
                <a:latin typeface="Calibri" panose="020F0502020204030204" pitchFamily="34" charset="0"/>
                <a:cs typeface="Calibri" panose="020F0502020204030204" pitchFamily="34" charset="0"/>
              </a:rPr>
              <a:t>من </a:t>
            </a:r>
            <a:r>
              <a:rPr lang="ar-EG" sz="1600" dirty="0">
                <a:latin typeface="Calibri" panose="020F0502020204030204" pitchFamily="34" charset="0"/>
                <a:cs typeface="Calibri" panose="020F0502020204030204" pitchFamily="34" charset="0"/>
              </a:rPr>
              <a:t>المهم </a:t>
            </a:r>
            <a:r>
              <a:rPr lang="ar-SA" sz="1600" dirty="0">
                <a:latin typeface="Calibri" panose="020F0502020204030204" pitchFamily="34" charset="0"/>
                <a:cs typeface="Calibri" panose="020F0502020204030204" pitchFamily="34" charset="0"/>
              </a:rPr>
              <a:t>تزويد الضحية بالإحالات إلى الخدمات الأخرى</a:t>
            </a:r>
            <a:r>
              <a:rPr lang="ar-EG" sz="1600" dirty="0">
                <a:latin typeface="Calibri" panose="020F0502020204030204" pitchFamily="34" charset="0"/>
                <a:cs typeface="Calibri" panose="020F0502020204030204" pitchFamily="34" charset="0"/>
              </a:rPr>
              <a:t> (</a:t>
            </a:r>
            <a:r>
              <a:rPr lang="ar-SA" sz="1600" dirty="0">
                <a:latin typeface="Calibri" panose="020F0502020204030204" pitchFamily="34" charset="0"/>
                <a:cs typeface="Calibri" panose="020F0502020204030204" pitchFamily="34" charset="0"/>
              </a:rPr>
              <a:t>غير المتخصصة</a:t>
            </a:r>
            <a:r>
              <a:rPr lang="ar-EG" sz="1600" dirty="0">
                <a:latin typeface="Calibri" panose="020F0502020204030204" pitchFamily="34" charset="0"/>
                <a:cs typeface="Calibri" panose="020F0502020204030204" pitchFamily="34" charset="0"/>
              </a:rPr>
              <a:t>) </a:t>
            </a:r>
            <a:r>
              <a:rPr lang="ar-SA" sz="1600" dirty="0">
                <a:latin typeface="Calibri" panose="020F0502020204030204" pitchFamily="34" charset="0"/>
                <a:cs typeface="Calibri" panose="020F0502020204030204" pitchFamily="34" charset="0"/>
              </a:rPr>
              <a:t>المتاحة في م</a:t>
            </a:r>
            <a:r>
              <a:rPr lang="ar-EG" sz="1600" dirty="0">
                <a:latin typeface="Calibri" panose="020F0502020204030204" pitchFamily="34" charset="0"/>
                <a:cs typeface="Calibri" panose="020F0502020204030204" pitchFamily="34" charset="0"/>
              </a:rPr>
              <a:t>نطقت</a:t>
            </a:r>
            <a:r>
              <a:rPr lang="ar-SA" sz="1600" dirty="0">
                <a:latin typeface="Calibri" panose="020F0502020204030204" pitchFamily="34" charset="0"/>
                <a:cs typeface="Calibri" panose="020F0502020204030204" pitchFamily="34" charset="0"/>
              </a:rPr>
              <a:t>ه</a:t>
            </a:r>
            <a:r>
              <a:rPr lang="ar-EG" sz="1600" dirty="0">
                <a:latin typeface="Calibri" panose="020F0502020204030204" pitchFamily="34" charset="0"/>
                <a:cs typeface="Calibri" panose="020F0502020204030204" pitchFamily="34" charset="0"/>
              </a:rPr>
              <a:t> المحلية</a:t>
            </a:r>
            <a:r>
              <a:rPr lang="ar-SA" sz="1600" dirty="0">
                <a:latin typeface="Calibri" panose="020F0502020204030204" pitchFamily="34" charset="0"/>
                <a:cs typeface="Calibri" panose="020F0502020204030204" pitchFamily="34" charset="0"/>
              </a:rPr>
              <a:t>، </a:t>
            </a:r>
            <a:r>
              <a:rPr lang="ar-EG" sz="1600" dirty="0">
                <a:latin typeface="Calibri" panose="020F0502020204030204" pitchFamily="34" charset="0"/>
                <a:cs typeface="Calibri" panose="020F0502020204030204" pitchFamily="34" charset="0"/>
              </a:rPr>
              <a:t>بحسب </a:t>
            </a:r>
            <a:r>
              <a:rPr lang="ar-SA" sz="1600" dirty="0">
                <a:latin typeface="Calibri" panose="020F0502020204030204" pitchFamily="34" charset="0"/>
                <a:cs typeface="Calibri" panose="020F0502020204030204" pitchFamily="34" charset="0"/>
              </a:rPr>
              <a:t>تفضيلاته</a:t>
            </a:r>
            <a:r>
              <a:rPr lang="ar-EG" sz="1600" dirty="0">
                <a:latin typeface="Calibri" panose="020F0502020204030204" pitchFamily="34" charset="0"/>
                <a:cs typeface="Calibri" panose="020F0502020204030204" pitchFamily="34" charset="0"/>
              </a:rPr>
              <a:t>. </a:t>
            </a:r>
            <a:r>
              <a:rPr lang="ar-SA" sz="1600" dirty="0">
                <a:latin typeface="Calibri" panose="020F0502020204030204" pitchFamily="34" charset="0"/>
                <a:cs typeface="Calibri" panose="020F0502020204030204" pitchFamily="34" charset="0"/>
              </a:rPr>
              <a:t>وقد تشمل هذه التدابير ما يلي</a:t>
            </a:r>
            <a:r>
              <a:rPr lang="ar-001" sz="1600" dirty="0">
                <a:latin typeface="Calibri" panose="020F0502020204030204" pitchFamily="34" charset="0"/>
                <a:cs typeface="Calibri" panose="020F0502020204030204" pitchFamily="34" charset="0"/>
              </a:rPr>
              <a:t>:</a:t>
            </a:r>
          </a:p>
        </p:txBody>
      </p:sp>
      <p:sp>
        <p:nvSpPr>
          <p:cNvPr id="26" name="Rectangle 25">
            <a:extLst>
              <a:ext uri="{FF2B5EF4-FFF2-40B4-BE49-F238E27FC236}">
                <a16:creationId xmlns:a16="http://schemas.microsoft.com/office/drawing/2014/main" id="{881A43F6-9CF3-4849-8010-9821D62417A4}"/>
              </a:ext>
            </a:extLst>
          </p:cNvPr>
          <p:cNvSpPr/>
          <p:nvPr/>
        </p:nvSpPr>
        <p:spPr>
          <a:xfrm>
            <a:off x="789864" y="2633876"/>
            <a:ext cx="3396343" cy="2966823"/>
          </a:xfrm>
          <a:prstGeom prst="rect">
            <a:avLst/>
          </a:prstGeom>
          <a:solidFill>
            <a:schemeClr val="bg1"/>
          </a:solidFill>
          <a:ln w="127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27" name="Content Placeholder 2">
            <a:extLst>
              <a:ext uri="{FF2B5EF4-FFF2-40B4-BE49-F238E27FC236}">
                <a16:creationId xmlns:a16="http://schemas.microsoft.com/office/drawing/2014/main" id="{B1DA3378-FC7C-614B-8469-8840C130BCF8}"/>
              </a:ext>
            </a:extLst>
          </p:cNvPr>
          <p:cNvSpPr txBox="1">
            <a:spLocks/>
          </p:cNvSpPr>
          <p:nvPr/>
        </p:nvSpPr>
        <p:spPr>
          <a:xfrm>
            <a:off x="927073" y="3456153"/>
            <a:ext cx="3008111" cy="2012661"/>
          </a:xfrm>
          <a:prstGeom prst="rect">
            <a:avLst/>
          </a:prstGeom>
        </p:spPr>
        <p:txBody>
          <a:bodyPr vert="horz" lIns="91440" tIns="45720" rIns="91440" bIns="45720" rtlCol="0" anchor="t" anchorCtr="0">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sz="1600" b="1" dirty="0">
                <a:solidFill>
                  <a:schemeClr val="tx1"/>
                </a:solidFill>
                <a:latin typeface="Calibri" panose="020F0502020204030204" pitchFamily="34" charset="0"/>
                <a:cs typeface="Calibri" panose="020F0502020204030204" pitchFamily="34" charset="0"/>
              </a:rPr>
              <a:t>الخدمات القانونية </a:t>
            </a:r>
          </a:p>
          <a:p>
            <a:pPr marL="0" indent="0" algn="r" rtl="1">
              <a:buNone/>
            </a:pPr>
            <a:r>
              <a:rPr lang="ar-SA" sz="1400" dirty="0">
                <a:solidFill>
                  <a:schemeClr val="tx1"/>
                </a:solidFill>
                <a:latin typeface="Calibri" panose="020F0502020204030204" pitchFamily="34" charset="0"/>
                <a:cs typeface="Calibri" panose="020F0502020204030204" pitchFamily="34" charset="0"/>
              </a:rPr>
              <a:t>العمل مع </a:t>
            </a:r>
            <a:r>
              <a:rPr lang="ar-EG" sz="1400" dirty="0">
                <a:solidFill>
                  <a:schemeClr val="tx1"/>
                </a:solidFill>
                <a:latin typeface="Calibri" panose="020F0502020204030204" pitchFamily="34" charset="0"/>
                <a:cs typeface="Calibri" panose="020F0502020204030204" pitchFamily="34" charset="0"/>
              </a:rPr>
              <a:t>جه</a:t>
            </a:r>
            <a:r>
              <a:rPr lang="ar-SA" sz="1400" dirty="0">
                <a:solidFill>
                  <a:schemeClr val="tx1"/>
                </a:solidFill>
                <a:latin typeface="Calibri" panose="020F0502020204030204" pitchFamily="34" charset="0"/>
                <a:cs typeface="Calibri" panose="020F0502020204030204" pitchFamily="34" charset="0"/>
              </a:rPr>
              <a:t>ات مثل برنامج الأمم المتحدة الإنمائي لتحديد مقدمي المساعدة القانونية أو الاتصال بالهياكل الحكومية التي تقدم الدعم القانوني</a:t>
            </a:r>
            <a:r>
              <a:rPr lang="ar-001" sz="1400" dirty="0">
                <a:solidFill>
                  <a:schemeClr val="tx1"/>
                </a:solidFill>
                <a:latin typeface="Calibri" panose="020F0502020204030204" pitchFamily="34" charset="0"/>
                <a:cs typeface="Calibri" panose="020F0502020204030204" pitchFamily="34" charset="0"/>
              </a:rPr>
              <a:t>.</a:t>
            </a:r>
          </a:p>
        </p:txBody>
      </p:sp>
      <p:sp>
        <p:nvSpPr>
          <p:cNvPr id="39" name="Content Placeholder 2">
            <a:extLst>
              <a:ext uri="{FF2B5EF4-FFF2-40B4-BE49-F238E27FC236}">
                <a16:creationId xmlns:a16="http://schemas.microsoft.com/office/drawing/2014/main" id="{AA5339D2-9584-0949-9F80-09A23FCFEDBF}"/>
              </a:ext>
            </a:extLst>
          </p:cNvPr>
          <p:cNvSpPr txBox="1">
            <a:spLocks/>
          </p:cNvSpPr>
          <p:nvPr/>
        </p:nvSpPr>
        <p:spPr>
          <a:xfrm>
            <a:off x="4610817" y="3456153"/>
            <a:ext cx="2949312" cy="2012661"/>
          </a:xfrm>
          <a:prstGeom prst="rect">
            <a:avLst/>
          </a:prstGeom>
        </p:spPr>
        <p:txBody>
          <a:bodyPr vert="horz" lIns="91440" tIns="45720" rIns="91440" bIns="45720" rtlCol="0" anchor="t" anchorCtr="0">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sz="1600" b="1" dirty="0">
                <a:solidFill>
                  <a:schemeClr val="tx1"/>
                </a:solidFill>
                <a:latin typeface="Calibri" panose="020F0502020204030204" pitchFamily="34" charset="0"/>
                <a:cs typeface="Calibri" panose="020F0502020204030204" pitchFamily="34" charset="0"/>
              </a:rPr>
              <a:t>المساعدة ال</a:t>
            </a:r>
            <a:r>
              <a:rPr lang="ar-EG" sz="1600" b="1" dirty="0">
                <a:solidFill>
                  <a:schemeClr val="tx1"/>
                </a:solidFill>
                <a:latin typeface="Calibri" panose="020F0502020204030204" pitchFamily="34" charset="0"/>
                <a:cs typeface="Calibri" panose="020F0502020204030204" pitchFamily="34" charset="0"/>
              </a:rPr>
              <a:t>عين</a:t>
            </a:r>
            <a:r>
              <a:rPr lang="ar-SA" sz="1600" b="1" dirty="0">
                <a:solidFill>
                  <a:schemeClr val="tx1"/>
                </a:solidFill>
                <a:latin typeface="Calibri" panose="020F0502020204030204" pitchFamily="34" charset="0"/>
                <a:cs typeface="Calibri" panose="020F0502020204030204" pitchFamily="34" charset="0"/>
              </a:rPr>
              <a:t>ية الأساسية</a:t>
            </a:r>
          </a:p>
          <a:p>
            <a:pPr marL="0" indent="0" algn="r" rtl="1">
              <a:buNone/>
            </a:pPr>
            <a:r>
              <a:rPr lang="ar-SA" sz="1400" dirty="0">
                <a:solidFill>
                  <a:schemeClr val="tx1"/>
                </a:solidFill>
                <a:latin typeface="Calibri" panose="020F0502020204030204" pitchFamily="34" charset="0"/>
                <a:cs typeface="Calibri" panose="020F0502020204030204" pitchFamily="34" charset="0"/>
              </a:rPr>
              <a:t>إذا لم تكن الوكالات </a:t>
            </a:r>
            <a:r>
              <a:rPr lang="ar-EG" sz="1400" dirty="0">
                <a:solidFill>
                  <a:schemeClr val="tx1"/>
                </a:solidFill>
                <a:latin typeface="Calibri" panose="020F0502020204030204" pitchFamily="34" charset="0"/>
                <a:cs typeface="Calibri" panose="020F0502020204030204" pitchFamily="34" charset="0"/>
              </a:rPr>
              <a:t>المعنية </a:t>
            </a:r>
            <a:r>
              <a:rPr lang="ar-SA" sz="1400" dirty="0">
                <a:solidFill>
                  <a:schemeClr val="tx1"/>
                </a:solidFill>
                <a:latin typeface="Calibri" panose="020F0502020204030204" pitchFamily="34" charset="0"/>
                <a:cs typeface="Calibri" panose="020F0502020204030204" pitchFamily="34" charset="0"/>
              </a:rPr>
              <a:t>موجودة، ينبغي </a:t>
            </a:r>
            <a:r>
              <a:rPr lang="ar-EG" sz="1400" dirty="0">
                <a:solidFill>
                  <a:schemeClr val="tx1"/>
                </a:solidFill>
                <a:latin typeface="Calibri" panose="020F0502020204030204" pitchFamily="34" charset="0"/>
                <a:cs typeface="Calibri" panose="020F0502020204030204" pitchFamily="34" charset="0"/>
              </a:rPr>
              <a:t>على ا</a:t>
            </a:r>
            <a:r>
              <a:rPr lang="ar-SA" sz="1400" dirty="0">
                <a:solidFill>
                  <a:schemeClr val="tx1"/>
                </a:solidFill>
                <a:latin typeface="Calibri" panose="020F0502020204030204" pitchFamily="34" charset="0"/>
                <a:cs typeface="Calibri" panose="020F0502020204030204" pitchFamily="34" charset="0"/>
              </a:rPr>
              <a:t>لمنظمة المسؤولة عن الادعاء أن تشتري </a:t>
            </a:r>
            <a:r>
              <a:rPr lang="ar-EG" sz="1400" dirty="0">
                <a:solidFill>
                  <a:schemeClr val="tx1"/>
                </a:solidFill>
                <a:latin typeface="Calibri" panose="020F0502020204030204" pitchFamily="34" charset="0"/>
                <a:cs typeface="Calibri" panose="020F0502020204030204" pitchFamily="34" charset="0"/>
              </a:rPr>
              <a:t>الأغراض</a:t>
            </a:r>
            <a:r>
              <a:rPr lang="ar-SA" sz="1400" dirty="0">
                <a:solidFill>
                  <a:schemeClr val="tx1"/>
                </a:solidFill>
                <a:latin typeface="Calibri" panose="020F0502020204030204" pitchFamily="34" charset="0"/>
                <a:cs typeface="Calibri" panose="020F0502020204030204" pitchFamily="34" charset="0"/>
              </a:rPr>
              <a:t> </a:t>
            </a:r>
            <a:r>
              <a:rPr lang="ar-EG" sz="1400" dirty="0">
                <a:solidFill>
                  <a:schemeClr val="tx1"/>
                </a:solidFill>
                <a:latin typeface="Calibri" panose="020F0502020204030204" pitchFamily="34" charset="0"/>
                <a:cs typeface="Calibri" panose="020F0502020204030204" pitchFamily="34" charset="0"/>
              </a:rPr>
              <a:t>التي </a:t>
            </a:r>
            <a:r>
              <a:rPr lang="ar-SA" sz="1400" dirty="0">
                <a:solidFill>
                  <a:schemeClr val="tx1"/>
                </a:solidFill>
                <a:latin typeface="Calibri" panose="020F0502020204030204" pitchFamily="34" charset="0"/>
                <a:cs typeface="Calibri" panose="020F0502020204030204" pitchFamily="34" charset="0"/>
              </a:rPr>
              <a:t>قد </a:t>
            </a:r>
            <a:r>
              <a:rPr lang="ar-EG" sz="1400" dirty="0">
                <a:solidFill>
                  <a:schemeClr val="tx1"/>
                </a:solidFill>
                <a:latin typeface="Calibri" panose="020F0502020204030204" pitchFamily="34" charset="0"/>
                <a:cs typeface="Calibri" panose="020F0502020204030204" pitchFamily="34" charset="0"/>
              </a:rPr>
              <a:t>ي</a:t>
            </a:r>
            <a:r>
              <a:rPr lang="ar-SA" sz="1400" dirty="0">
                <a:solidFill>
                  <a:schemeClr val="tx1"/>
                </a:solidFill>
                <a:latin typeface="Calibri" panose="020F0502020204030204" pitchFamily="34" charset="0"/>
                <a:cs typeface="Calibri" panose="020F0502020204030204" pitchFamily="34" charset="0"/>
              </a:rPr>
              <a:t>حتاج </a:t>
            </a:r>
            <a:r>
              <a:rPr lang="ar-EG" sz="1400" dirty="0">
                <a:solidFill>
                  <a:schemeClr val="tx1"/>
                </a:solidFill>
                <a:latin typeface="Calibri" panose="020F0502020204030204" pitchFamily="34" charset="0"/>
                <a:cs typeface="Calibri" panose="020F0502020204030204" pitchFamily="34" charset="0"/>
              </a:rPr>
              <a:t>ا</a:t>
            </a:r>
            <a:r>
              <a:rPr lang="ar-SA" sz="1400" dirty="0">
                <a:solidFill>
                  <a:schemeClr val="tx1"/>
                </a:solidFill>
                <a:latin typeface="Calibri" panose="020F0502020204030204" pitchFamily="34" charset="0"/>
                <a:cs typeface="Calibri" panose="020F0502020204030204" pitchFamily="34" charset="0"/>
              </a:rPr>
              <a:t>لضحية إليها على الفور مثل الغذاء، والملابس، والأدوية</a:t>
            </a:r>
            <a:r>
              <a:rPr lang="ar-001" sz="1400" dirty="0">
                <a:solidFill>
                  <a:schemeClr val="tx1"/>
                </a:solidFill>
                <a:latin typeface="Calibri" panose="020F0502020204030204" pitchFamily="34" charset="0"/>
                <a:cs typeface="Calibri" panose="020F0502020204030204" pitchFamily="34" charset="0"/>
              </a:rPr>
              <a:t>.</a:t>
            </a:r>
          </a:p>
        </p:txBody>
      </p:sp>
      <p:sp>
        <p:nvSpPr>
          <p:cNvPr id="42" name="Content Placeholder 2">
            <a:extLst>
              <a:ext uri="{FF2B5EF4-FFF2-40B4-BE49-F238E27FC236}">
                <a16:creationId xmlns:a16="http://schemas.microsoft.com/office/drawing/2014/main" id="{BD1DF7F6-C616-4B46-A3A2-1E7D01D23FC6}"/>
              </a:ext>
            </a:extLst>
          </p:cNvPr>
          <p:cNvSpPr txBox="1">
            <a:spLocks/>
          </p:cNvSpPr>
          <p:nvPr/>
        </p:nvSpPr>
        <p:spPr>
          <a:xfrm>
            <a:off x="8219432" y="3456153"/>
            <a:ext cx="2883998" cy="2013918"/>
          </a:xfrm>
          <a:prstGeom prst="rect">
            <a:avLst/>
          </a:prstGeom>
        </p:spPr>
        <p:txBody>
          <a:bodyPr vert="horz" lIns="91440" tIns="45720" rIns="91440" bIns="45720" rtlCol="0" anchor="t" anchorCtr="0">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sz="1600" b="1" dirty="0">
                <a:solidFill>
                  <a:schemeClr val="tx1"/>
                </a:solidFill>
                <a:latin typeface="Calibri" panose="020F0502020204030204" pitchFamily="34" charset="0"/>
                <a:cs typeface="Calibri" panose="020F0502020204030204" pitchFamily="34" charset="0"/>
              </a:rPr>
              <a:t>التعاون</a:t>
            </a:r>
          </a:p>
          <a:p>
            <a:pPr marL="0" indent="0" algn="r" rtl="1">
              <a:buNone/>
            </a:pPr>
            <a:r>
              <a:rPr lang="ar-SA" sz="1400" dirty="0">
                <a:solidFill>
                  <a:schemeClr val="tx1"/>
                </a:solidFill>
                <a:latin typeface="Calibri" panose="020F0502020204030204" pitchFamily="34" charset="0"/>
                <a:cs typeface="Calibri" panose="020F0502020204030204" pitchFamily="34" charset="0"/>
              </a:rPr>
              <a:t>التعاون مع المجتمعات المحلية لتحديد خدمات الدعم مثل المساجد</a:t>
            </a:r>
            <a:r>
              <a:rPr lang="ar-EG" sz="1400" dirty="0">
                <a:solidFill>
                  <a:schemeClr val="tx1"/>
                </a:solidFill>
                <a:latin typeface="Calibri" panose="020F0502020204030204" pitchFamily="34" charset="0"/>
                <a:cs typeface="Calibri" panose="020F0502020204030204" pitchFamily="34" charset="0"/>
              </a:rPr>
              <a:t>/</a:t>
            </a:r>
            <a:r>
              <a:rPr lang="ar-SA" sz="1400" dirty="0">
                <a:solidFill>
                  <a:schemeClr val="tx1"/>
                </a:solidFill>
                <a:latin typeface="Calibri" panose="020F0502020204030204" pitchFamily="34" charset="0"/>
                <a:cs typeface="Calibri" panose="020F0502020204030204" pitchFamily="34" charset="0"/>
              </a:rPr>
              <a:t>الكنائس والجماعات النسائية ومنظمات خدمات</a:t>
            </a:r>
            <a:r>
              <a:rPr lang="ar-EG" sz="1400" dirty="0">
                <a:solidFill>
                  <a:schemeClr val="tx1"/>
                </a:solidFill>
                <a:latin typeface="Calibri" panose="020F0502020204030204" pitchFamily="34" charset="0"/>
                <a:cs typeface="Calibri" panose="020F0502020204030204" pitchFamily="34" charset="0"/>
              </a:rPr>
              <a:t> ذوي</a:t>
            </a:r>
            <a:r>
              <a:rPr lang="ar-SA" sz="1400" dirty="0">
                <a:solidFill>
                  <a:schemeClr val="tx1"/>
                </a:solidFill>
                <a:latin typeface="Calibri" panose="020F0502020204030204" pitchFamily="34" charset="0"/>
                <a:cs typeface="Calibri" panose="020F0502020204030204" pitchFamily="34" charset="0"/>
              </a:rPr>
              <a:t> الإعاقة التي يمكنها تقديم بعض الدعم</a:t>
            </a:r>
            <a:br>
              <a:rPr dirty="0">
                <a:latin typeface="Calibri" panose="020F0502020204030204" pitchFamily="34" charset="0"/>
                <a:cs typeface="Calibri" panose="020F0502020204030204" pitchFamily="34" charset="0"/>
              </a:rPr>
            </a:br>
            <a:r>
              <a:rPr lang="ar-SA" sz="1400" dirty="0">
                <a:solidFill>
                  <a:schemeClr val="tx1"/>
                </a:solidFill>
                <a:latin typeface="Calibri" panose="020F0502020204030204" pitchFamily="34" charset="0"/>
                <a:cs typeface="Calibri" panose="020F0502020204030204" pitchFamily="34" charset="0"/>
              </a:rPr>
              <a:t> للضحايا</a:t>
            </a:r>
            <a:r>
              <a:rPr lang="ar-001" sz="1400" dirty="0">
                <a:solidFill>
                  <a:schemeClr val="tx1"/>
                </a:solidFill>
                <a:latin typeface="Calibri" panose="020F0502020204030204" pitchFamily="34" charset="0"/>
                <a:cs typeface="Calibri" panose="020F0502020204030204" pitchFamily="34" charset="0"/>
              </a:rPr>
              <a:t>.</a:t>
            </a:r>
          </a:p>
        </p:txBody>
      </p:sp>
      <p:pic>
        <p:nvPicPr>
          <p:cNvPr id="13" name="Graphic 12" descr="Gavel with solid fill">
            <a:extLst>
              <a:ext uri="{FF2B5EF4-FFF2-40B4-BE49-F238E27FC236}">
                <a16:creationId xmlns:a16="http://schemas.microsoft.com/office/drawing/2014/main" id="{00838EFA-F64C-5348-BB43-C5BF4EA7D2AB}"/>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04152" y="2764546"/>
            <a:ext cx="621537" cy="621537"/>
          </a:xfrm>
          <a:prstGeom prst="rect">
            <a:avLst/>
          </a:prstGeom>
        </p:spPr>
      </p:pic>
      <p:pic>
        <p:nvPicPr>
          <p:cNvPr id="4" name="Graphic 3" descr="Cheers with solid fill">
            <a:extLst>
              <a:ext uri="{FF2B5EF4-FFF2-40B4-BE49-F238E27FC236}">
                <a16:creationId xmlns:a16="http://schemas.microsoft.com/office/drawing/2014/main" id="{BF54DE6A-8F3E-B84E-B4C4-70EBCF4CA7F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284027" y="2764971"/>
            <a:ext cx="713015" cy="713015"/>
          </a:xfrm>
          <a:prstGeom prst="rect">
            <a:avLst/>
          </a:prstGeom>
        </p:spPr>
      </p:pic>
      <p:sp>
        <p:nvSpPr>
          <p:cNvPr id="16" name="Title 1">
            <a:extLst>
              <a:ext uri="{FF2B5EF4-FFF2-40B4-BE49-F238E27FC236}">
                <a16:creationId xmlns:a16="http://schemas.microsoft.com/office/drawing/2014/main" id="{92CE2DB1-A5FA-544C-8187-3FAC17DFF53E}"/>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a:solidFill>
                  <a:srgbClr val="19193B"/>
                </a:solidFill>
                <a:latin typeface="Calibri" panose="020F0502020204030204" pitchFamily="34" charset="0"/>
                <a:cs typeface="Calibri" panose="020F0502020204030204" pitchFamily="34" charset="0"/>
              </a:rPr>
              <a:t>الوحدة الرابعة</a:t>
            </a:r>
            <a:endParaRPr lang="ar-001" sz="1400" b="1" cap="none" dirty="0">
              <a:solidFill>
                <a:srgbClr val="19193B"/>
              </a:solidFill>
              <a:latin typeface="Calibri" panose="020F0502020204030204" pitchFamily="34" charset="0"/>
              <a:cs typeface="Calibri" panose="020F0502020204030204" pitchFamily="34" charset="0"/>
            </a:endParaRPr>
          </a:p>
        </p:txBody>
      </p:sp>
      <p:pic>
        <p:nvPicPr>
          <p:cNvPr id="17" name="Picture 16" descr="Icon&#10;&#10;Description automatically generated">
            <a:extLst>
              <a:ext uri="{FF2B5EF4-FFF2-40B4-BE49-F238E27FC236}">
                <a16:creationId xmlns:a16="http://schemas.microsoft.com/office/drawing/2014/main" id="{946FC6AF-FEFF-9747-823B-EC38F023351E}"/>
              </a:ext>
            </a:extLst>
          </p:cNvPr>
          <p:cNvPicPr>
            <a:picLocks noChangeAspect="1"/>
          </p:cNvPicPr>
          <p:nvPr/>
        </p:nvPicPr>
        <p:blipFill>
          <a:blip r:embed="rId7"/>
          <a:stretch>
            <a:fillRect/>
          </a:stretch>
        </p:blipFill>
        <p:spPr>
          <a:xfrm>
            <a:off x="4560290" y="2622493"/>
            <a:ext cx="955600" cy="900994"/>
          </a:xfrm>
          <a:prstGeom prst="rect">
            <a:avLst/>
          </a:prstGeom>
        </p:spPr>
      </p:pic>
    </p:spTree>
    <p:extLst>
      <p:ext uri="{BB962C8B-B14F-4D97-AF65-F5344CB8AC3E}">
        <p14:creationId xmlns:p14="http://schemas.microsoft.com/office/powerpoint/2010/main" val="33573950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22C05E3-62EB-394F-9F3F-FDFAD22D665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6" name="Rectangle 5">
            <a:extLst>
              <a:ext uri="{FF2B5EF4-FFF2-40B4-BE49-F238E27FC236}">
                <a16:creationId xmlns:a16="http://schemas.microsoft.com/office/drawing/2014/main" id="{DE855E34-166C-0844-9006-57E99C8E12CF}"/>
              </a:ext>
            </a:extLst>
          </p:cNvPr>
          <p:cNvSpPr/>
          <p:nvPr/>
        </p:nvSpPr>
        <p:spPr>
          <a:xfrm>
            <a:off x="6935554" y="4520619"/>
            <a:ext cx="4872129" cy="1830651"/>
          </a:xfrm>
          <a:prstGeom prst="rect">
            <a:avLst/>
          </a:prstGeom>
          <a:solidFill>
            <a:schemeClr val="accent1"/>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8" name="Title 1">
            <a:extLst>
              <a:ext uri="{FF2B5EF4-FFF2-40B4-BE49-F238E27FC236}">
                <a16:creationId xmlns:a16="http://schemas.microsoft.com/office/drawing/2014/main" id="{D8DBA8DA-F794-FE4A-8E7D-C639507FDAFA}"/>
              </a:ext>
            </a:extLst>
          </p:cNvPr>
          <p:cNvSpPr txBox="1">
            <a:spLocks/>
          </p:cNvSpPr>
          <p:nvPr/>
        </p:nvSpPr>
        <p:spPr>
          <a:xfrm>
            <a:off x="7349422" y="4680948"/>
            <a:ext cx="2708978" cy="1399594"/>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4400" b="1" cap="none" spc="130" dirty="0">
                <a:solidFill>
                  <a:schemeClr val="bg1"/>
                </a:solidFill>
                <a:latin typeface="Calibri" panose="020F0502020204030204" pitchFamily="34" charset="0"/>
                <a:cs typeface="Calibri" panose="020F0502020204030204" pitchFamily="34" charset="0"/>
              </a:rPr>
              <a:t>الخلفية</a:t>
            </a:r>
            <a:br>
              <a:rPr sz="4000" b="1" dirty="0">
                <a:latin typeface="Calibri" panose="020F0502020204030204" pitchFamily="34" charset="0"/>
                <a:cs typeface="Calibri" panose="020F0502020204030204" pitchFamily="34" charset="0"/>
              </a:rPr>
            </a:br>
            <a:r>
              <a:rPr lang="ar-SA" sz="4400" b="1" cap="none" spc="130" dirty="0">
                <a:solidFill>
                  <a:schemeClr val="bg1"/>
                </a:solidFill>
                <a:latin typeface="Calibri" panose="020F0502020204030204" pitchFamily="34" charset="0"/>
                <a:cs typeface="Calibri" panose="020F0502020204030204" pitchFamily="34" charset="0"/>
              </a:rPr>
              <a:t> والغرض</a:t>
            </a:r>
          </a:p>
        </p:txBody>
      </p:sp>
      <p:sp>
        <p:nvSpPr>
          <p:cNvPr id="11" name="Title 1">
            <a:extLst>
              <a:ext uri="{FF2B5EF4-FFF2-40B4-BE49-F238E27FC236}">
                <a16:creationId xmlns:a16="http://schemas.microsoft.com/office/drawing/2014/main" id="{38FAD40D-1483-3043-9B78-AC4F74381621}"/>
              </a:ext>
            </a:extLst>
          </p:cNvPr>
          <p:cNvSpPr txBox="1">
            <a:spLocks/>
          </p:cNvSpPr>
          <p:nvPr/>
        </p:nvSpPr>
        <p:spPr>
          <a:xfrm>
            <a:off x="10796622" y="4736147"/>
            <a:ext cx="750591" cy="1399594"/>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001" sz="11500" b="1" cap="none" spc="130" dirty="0">
                <a:solidFill>
                  <a:srgbClr val="19193B"/>
                </a:solidFill>
                <a:latin typeface="Calibri" panose="020F0502020204030204" pitchFamily="34" charset="0"/>
                <a:cs typeface="Calibri" panose="020F0502020204030204" pitchFamily="34" charset="0"/>
              </a:rPr>
              <a:t>1</a:t>
            </a:r>
            <a:endParaRPr lang="ar-001" sz="8800" b="1" cap="none" dirty="0">
              <a:solidFill>
                <a:srgbClr val="19193B"/>
              </a:solidFill>
              <a:latin typeface="Calibri" panose="020F0502020204030204" pitchFamily="34" charset="0"/>
              <a:cs typeface="Calibri" panose="020F0502020204030204" pitchFamily="34" charset="0"/>
            </a:endParaRPr>
          </a:p>
        </p:txBody>
      </p:sp>
      <p:sp>
        <p:nvSpPr>
          <p:cNvPr id="9" name="Content Placeholder 2">
            <a:extLst>
              <a:ext uri="{FF2B5EF4-FFF2-40B4-BE49-F238E27FC236}">
                <a16:creationId xmlns:a16="http://schemas.microsoft.com/office/drawing/2014/main" id="{78F8B0F0-AC4D-334D-93D6-96BA583836B6}"/>
              </a:ext>
            </a:extLst>
          </p:cNvPr>
          <p:cNvSpPr txBox="1">
            <a:spLocks/>
          </p:cNvSpPr>
          <p:nvPr/>
        </p:nvSpPr>
        <p:spPr>
          <a:xfrm>
            <a:off x="6587837" y="84113"/>
            <a:ext cx="5604163" cy="234164"/>
          </a:xfrm>
          <a:prstGeom prst="rect">
            <a:avLst/>
          </a:prstGeom>
        </p:spPr>
        <p:txBody>
          <a:bodyPr vert="horz" lIns="91440" tIns="45720" rIns="91440" bIns="45720" rtlCol="0" anchor="ctr">
            <a:normAutofit lnSpcReduction="100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001" sz="1000" dirty="0">
                <a:solidFill>
                  <a:schemeClr val="bg1"/>
                </a:solidFill>
                <a:latin typeface="Calibri" panose="020F0502020204030204" pitchFamily="34" charset="0"/>
                <a:cs typeface="Calibri" panose="020F0502020204030204" pitchFamily="34" charset="0"/>
              </a:rPr>
              <a:t>© UNICEF/UN183064/Nesbitt</a:t>
            </a:r>
          </a:p>
        </p:txBody>
      </p:sp>
    </p:spTree>
    <p:extLst>
      <p:ext uri="{BB962C8B-B14F-4D97-AF65-F5344CB8AC3E}">
        <p14:creationId xmlns:p14="http://schemas.microsoft.com/office/powerpoint/2010/main" val="208170491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E77B66B-7F49-2547-990B-5DB596DD600D}"/>
              </a:ext>
            </a:extLst>
          </p:cNvPr>
          <p:cNvSpPr>
            <a:spLocks noGrp="1"/>
          </p:cNvSpPr>
          <p:nvPr>
            <p:ph type="title"/>
          </p:nvPr>
        </p:nvSpPr>
        <p:spPr>
          <a:xfrm>
            <a:off x="546467" y="634030"/>
            <a:ext cx="11029616" cy="851666"/>
          </a:xfrm>
        </p:spPr>
        <p:txBody>
          <a:bodyPr anchor="b">
            <a:normAutofit fontScale="90000"/>
          </a:bodyPr>
          <a:lstStyle/>
          <a:p>
            <a:pPr algn="r" rtl="1"/>
            <a:r>
              <a:rPr lang="ar-SA" sz="3600" dirty="0">
                <a:latin typeface="Calibri" panose="020F0502020204030204" pitchFamily="34" charset="0"/>
                <a:cs typeface="Calibri" panose="020F0502020204030204" pitchFamily="34" charset="0"/>
              </a:rPr>
              <a:t>الثغرات</a:t>
            </a:r>
            <a:r>
              <a:rPr lang="ar-EG" sz="3600" dirty="0">
                <a:latin typeface="Calibri" panose="020F0502020204030204" pitchFamily="34" charset="0"/>
                <a:cs typeface="Calibri" panose="020F0502020204030204" pitchFamily="34" charset="0"/>
              </a:rPr>
              <a:t> في</a:t>
            </a:r>
            <a:r>
              <a:rPr lang="ar-SA" sz="3600" dirty="0">
                <a:latin typeface="Calibri" panose="020F0502020204030204" pitchFamily="34" charset="0"/>
                <a:cs typeface="Calibri" panose="020F0502020204030204" pitchFamily="34" charset="0"/>
              </a:rPr>
              <a:t> </a:t>
            </a:r>
            <a:r>
              <a:rPr lang="ar-SA" dirty="0">
                <a:latin typeface="Calibri" panose="020F0502020204030204" pitchFamily="34" charset="0"/>
                <a:cs typeface="Calibri" panose="020F0502020204030204" pitchFamily="34" charset="0"/>
              </a:rPr>
              <a:t>الخدمات</a:t>
            </a:r>
            <a:br>
              <a:rPr dirty="0">
                <a:latin typeface="Calibri" panose="020F0502020204030204" pitchFamily="34" charset="0"/>
                <a:cs typeface="Calibri" panose="020F0502020204030204" pitchFamily="34" charset="0"/>
              </a:rPr>
            </a:br>
            <a:r>
              <a:rPr lang="ar-EG" sz="1800" b="1" spc="50" dirty="0">
                <a:solidFill>
                  <a:schemeClr val="tx1"/>
                </a:solidFill>
                <a:latin typeface="Calibri" panose="020F0502020204030204" pitchFamily="34" charset="0"/>
                <a:cs typeface="Calibri" panose="020F0502020204030204" pitchFamily="34" charset="0"/>
              </a:rPr>
              <a:t>من المهم تذكّر</a:t>
            </a:r>
            <a:endParaRPr lang="ar-001" sz="1800" spc="20" dirty="0">
              <a:solidFill>
                <a:schemeClr val="tx1"/>
              </a:solidFill>
              <a:latin typeface="Calibri" panose="020F0502020204030204" pitchFamily="34" charset="0"/>
              <a:cs typeface="Calibri" panose="020F0502020204030204" pitchFamily="34" charset="0"/>
            </a:endParaRPr>
          </a:p>
        </p:txBody>
      </p:sp>
      <p:sp>
        <p:nvSpPr>
          <p:cNvPr id="6" name="Content Placeholder 2">
            <a:extLst>
              <a:ext uri="{FF2B5EF4-FFF2-40B4-BE49-F238E27FC236}">
                <a16:creationId xmlns:a16="http://schemas.microsoft.com/office/drawing/2014/main" id="{E6454A0E-CEB0-BA48-BBF2-946421472A5A}"/>
              </a:ext>
            </a:extLst>
          </p:cNvPr>
          <p:cNvSpPr txBox="1">
            <a:spLocks/>
          </p:cNvSpPr>
          <p:nvPr/>
        </p:nvSpPr>
        <p:spPr>
          <a:xfrm>
            <a:off x="556787" y="2068612"/>
            <a:ext cx="6072613" cy="4789388"/>
          </a:xfrm>
          <a:prstGeom prst="rect">
            <a:avLst/>
          </a:prstGeom>
        </p:spPr>
        <p:txBody>
          <a:bodyPr vert="horz" lIns="91440" tIns="45720" rIns="91440" bIns="45720" rtlCol="0" anchor="t">
            <a:normAutofit/>
          </a:bodyPr>
          <a:lstStyle>
            <a:lvl1pPr marL="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600" b="0" i="0" kern="1200" cap="all">
                <a:solidFill>
                  <a:schemeClr val="accent2"/>
                </a:solidFill>
                <a:latin typeface="Univers LT Pro 45 Light" panose="020B0403020202020204" pitchFamily="34" charset="77"/>
                <a:ea typeface="+mn-ea"/>
                <a:cs typeface="+mn-cs"/>
              </a:defRPr>
            </a:lvl1pPr>
            <a:lvl2pPr marL="457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600" b="0" i="0" kern="1200">
                <a:solidFill>
                  <a:schemeClr val="tx1">
                    <a:tint val="75000"/>
                  </a:schemeClr>
                </a:solidFill>
                <a:latin typeface="Univers LT Pro 45 Light" panose="020B0403020202020204" pitchFamily="34" charset="77"/>
                <a:ea typeface="+mn-ea"/>
                <a:cs typeface="+mn-cs"/>
              </a:defRPr>
            </a:lvl2pPr>
            <a:lvl3pPr marL="914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400" b="0" i="0" kern="1200">
                <a:solidFill>
                  <a:schemeClr val="tx1">
                    <a:tint val="75000"/>
                  </a:schemeClr>
                </a:solidFill>
                <a:latin typeface="Univers LT Pro 45 Light" panose="020B0403020202020204" pitchFamily="34" charset="77"/>
                <a:ea typeface="+mn-ea"/>
                <a:cs typeface="+mn-cs"/>
              </a:defRPr>
            </a:lvl3pPr>
            <a:lvl4pPr marL="1371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b="0" i="0" kern="1200">
                <a:solidFill>
                  <a:schemeClr val="tx1">
                    <a:tint val="75000"/>
                  </a:schemeClr>
                </a:solidFill>
                <a:latin typeface="Univers LT Pro 45 Light" panose="020B0403020202020204" pitchFamily="34" charset="77"/>
                <a:ea typeface="+mn-ea"/>
                <a:cs typeface="+mn-cs"/>
              </a:defRPr>
            </a:lvl4pPr>
            <a:lvl5pPr marL="18288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b="0" i="0" kern="1200">
                <a:solidFill>
                  <a:schemeClr val="tx1">
                    <a:tint val="75000"/>
                  </a:schemeClr>
                </a:solidFill>
                <a:latin typeface="Univers LT Pro 45 Light" panose="020B0403020202020204" pitchFamily="34" charset="77"/>
                <a:ea typeface="+mn-ea"/>
                <a:cs typeface="+mn-cs"/>
              </a:defRPr>
            </a:lvl5pPr>
            <a:lvl6pPr marL="22860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9pPr>
          </a:lstStyle>
          <a:p>
            <a:pPr marL="285750" indent="-285750" algn="r" rtl="1">
              <a:buClr>
                <a:schemeClr val="tx1"/>
              </a:buClr>
              <a:buFont typeface="Wingdings" pitchFamily="2" charset="2"/>
              <a:buChar char="§"/>
            </a:pPr>
            <a:r>
              <a:rPr lang="ar-SA" sz="1800" cap="none" dirty="0">
                <a:solidFill>
                  <a:schemeClr val="tx1"/>
                </a:solidFill>
                <a:latin typeface="Calibri" panose="020F0502020204030204" pitchFamily="34" charset="0"/>
                <a:cs typeface="Calibri" panose="020F0502020204030204" pitchFamily="34" charset="0"/>
              </a:rPr>
              <a:t>ينبغي </a:t>
            </a:r>
            <a:r>
              <a:rPr lang="ar-EG" sz="1800" cap="none" dirty="0">
                <a:solidFill>
                  <a:schemeClr val="tx1"/>
                </a:solidFill>
                <a:latin typeface="Calibri" panose="020F0502020204030204" pitchFamily="34" charset="0"/>
                <a:cs typeface="Calibri" panose="020F0502020204030204" pitchFamily="34" charset="0"/>
              </a:rPr>
              <a:t>على </a:t>
            </a:r>
            <a:r>
              <a:rPr lang="ar-SA" sz="1800" cap="none" dirty="0">
                <a:solidFill>
                  <a:schemeClr val="tx1"/>
                </a:solidFill>
                <a:latin typeface="Calibri" panose="020F0502020204030204" pitchFamily="34" charset="0"/>
                <a:cs typeface="Calibri" panose="020F0502020204030204" pitchFamily="34" charset="0"/>
              </a:rPr>
              <a:t>منسق الحماية من الاستغلال والانتهاك الجنسيين أن يعمل مع</a:t>
            </a:r>
            <a:br>
              <a:rPr dirty="0">
                <a:latin typeface="Calibri" panose="020F0502020204030204" pitchFamily="34" charset="0"/>
                <a:cs typeface="Calibri" panose="020F0502020204030204" pitchFamily="34" charset="0"/>
              </a:rPr>
            </a:br>
            <a:r>
              <a:rPr lang="ar-SA" sz="1800" cap="none" dirty="0">
                <a:solidFill>
                  <a:schemeClr val="tx1"/>
                </a:solidFill>
                <a:latin typeface="Calibri" panose="020F0502020204030204" pitchFamily="34" charset="0"/>
                <a:cs typeface="Calibri" panose="020F0502020204030204" pitchFamily="34" charset="0"/>
              </a:rPr>
              <a:t> </a:t>
            </a:r>
            <a:r>
              <a:rPr lang="ar-EG" sz="1800" cap="none" dirty="0">
                <a:solidFill>
                  <a:schemeClr val="tx1"/>
                </a:solidFill>
                <a:latin typeface="Calibri" panose="020F0502020204030204" pitchFamily="34" charset="0"/>
                <a:cs typeface="Calibri" panose="020F0502020204030204" pitchFamily="34" charset="0"/>
              </a:rPr>
              <a:t>قادة ال</a:t>
            </a:r>
            <a:r>
              <a:rPr lang="ar-SA" sz="1800" cap="none" dirty="0">
                <a:solidFill>
                  <a:schemeClr val="tx1"/>
                </a:solidFill>
                <a:latin typeface="Calibri" panose="020F0502020204030204" pitchFamily="34" charset="0"/>
                <a:cs typeface="Calibri" panose="020F0502020204030204" pitchFamily="34" charset="0"/>
              </a:rPr>
              <a:t>قطاع</a:t>
            </a:r>
            <a:r>
              <a:rPr lang="ar-EG" sz="1800" cap="none" dirty="0">
                <a:solidFill>
                  <a:schemeClr val="tx1"/>
                </a:solidFill>
                <a:latin typeface="Calibri" panose="020F0502020204030204" pitchFamily="34" charset="0"/>
                <a:cs typeface="Calibri" panose="020F0502020204030204" pitchFamily="34" charset="0"/>
              </a:rPr>
              <a:t> الآ</a:t>
            </a:r>
            <a:r>
              <a:rPr lang="ar-SA" sz="1800" cap="none" dirty="0">
                <a:solidFill>
                  <a:schemeClr val="tx1"/>
                </a:solidFill>
                <a:latin typeface="Calibri" panose="020F0502020204030204" pitchFamily="34" charset="0"/>
                <a:cs typeface="Calibri" panose="020F0502020204030204" pitchFamily="34" charset="0"/>
              </a:rPr>
              <a:t>خر</a:t>
            </a:r>
            <a:r>
              <a:rPr lang="ar-EG" sz="1800" cap="none" dirty="0">
                <a:solidFill>
                  <a:schemeClr val="tx1"/>
                </a:solidFill>
                <a:latin typeface="Calibri" panose="020F0502020204030204" pitchFamily="34" charset="0"/>
                <a:cs typeface="Calibri" panose="020F0502020204030204" pitchFamily="34" charset="0"/>
              </a:rPr>
              <a:t>ين (إلى جانب مجال المسؤولية الخاص بالعنف القائم على النوع الاجتماعي</a:t>
            </a:r>
            <a:r>
              <a:rPr lang="ar-001" sz="1800" cap="none" dirty="0">
                <a:solidFill>
                  <a:schemeClr val="tx1"/>
                </a:solidFill>
                <a:latin typeface="Calibri" panose="020F0502020204030204" pitchFamily="34" charset="0"/>
                <a:cs typeface="Calibri" panose="020F0502020204030204" pitchFamily="34" charset="0"/>
              </a:rPr>
              <a:t>/</a:t>
            </a:r>
            <a:r>
              <a:rPr lang="ar-EG" sz="1800" cap="none" dirty="0">
                <a:solidFill>
                  <a:schemeClr val="tx1"/>
                </a:solidFill>
                <a:latin typeface="Calibri" panose="020F0502020204030204" pitchFamily="34" charset="0"/>
                <a:cs typeface="Calibri" panose="020F0502020204030204" pitchFamily="34" charset="0"/>
              </a:rPr>
              <a:t>حماية الطفل) من أجل </a:t>
            </a:r>
            <a:r>
              <a:rPr lang="ar-SA" sz="1800" b="1" cap="none" dirty="0">
                <a:solidFill>
                  <a:schemeClr val="tx1"/>
                </a:solidFill>
                <a:latin typeface="Calibri" panose="020F0502020204030204" pitchFamily="34" charset="0"/>
                <a:cs typeface="Calibri" panose="020F0502020204030204" pitchFamily="34" charset="0"/>
              </a:rPr>
              <a:t>تحديد الخدمات القائمة </a:t>
            </a:r>
            <a:r>
              <a:rPr lang="ar-SA" sz="1800" cap="none" dirty="0">
                <a:solidFill>
                  <a:schemeClr val="tx1"/>
                </a:solidFill>
                <a:latin typeface="Calibri" panose="020F0502020204030204" pitchFamily="34" charset="0"/>
                <a:cs typeface="Calibri" panose="020F0502020204030204" pitchFamily="34" charset="0"/>
              </a:rPr>
              <a:t>التي يمكن توفيرها لضحايا الاستغلال والانتهاك الجنسيين عندما لا تكون الخدمات المتخصصة متاحة</a:t>
            </a:r>
            <a:r>
              <a:rPr lang="ar-EG" sz="1800" cap="none" dirty="0">
                <a:solidFill>
                  <a:schemeClr val="tx1"/>
                </a:solidFill>
                <a:latin typeface="Calibri" panose="020F0502020204030204" pitchFamily="34" charset="0"/>
                <a:cs typeface="Calibri" panose="020F0502020204030204" pitchFamily="34" charset="0"/>
              </a:rPr>
              <a:t>.</a:t>
            </a:r>
            <a:endParaRPr lang="ar-001" sz="1800" cap="none" dirty="0">
              <a:solidFill>
                <a:schemeClr val="tx1"/>
              </a:solidFill>
              <a:latin typeface="Calibri" panose="020F0502020204030204" pitchFamily="34" charset="0"/>
              <a:cs typeface="Calibri" panose="020F0502020204030204" pitchFamily="34" charset="0"/>
            </a:endParaRPr>
          </a:p>
          <a:p>
            <a:pPr marL="285750" indent="-285750" algn="r" rtl="1">
              <a:buClr>
                <a:schemeClr val="tx1"/>
              </a:buClr>
              <a:buFont typeface="Wingdings" pitchFamily="2" charset="2"/>
              <a:buChar char="§"/>
            </a:pPr>
            <a:r>
              <a:rPr lang="ar-EG" sz="1800" cap="none" dirty="0">
                <a:solidFill>
                  <a:schemeClr val="tx1"/>
                </a:solidFill>
                <a:latin typeface="Calibri" panose="020F0502020204030204" pitchFamily="34" charset="0"/>
                <a:cs typeface="Calibri" panose="020F0502020204030204" pitchFamily="34" charset="0"/>
              </a:rPr>
              <a:t>ينبغي أن </a:t>
            </a:r>
            <a:r>
              <a:rPr lang="ar-SA" sz="1800" cap="none" dirty="0">
                <a:solidFill>
                  <a:schemeClr val="tx1"/>
                </a:solidFill>
                <a:latin typeface="Calibri" panose="020F0502020204030204" pitchFamily="34" charset="0"/>
                <a:cs typeface="Calibri" panose="020F0502020204030204" pitchFamily="34" charset="0"/>
              </a:rPr>
              <a:t>تكون الأولوية </a:t>
            </a:r>
            <a:r>
              <a:rPr lang="ar-SA" sz="1800" b="1" cap="none" dirty="0">
                <a:solidFill>
                  <a:schemeClr val="tx1"/>
                </a:solidFill>
                <a:latin typeface="Calibri" panose="020F0502020204030204" pitchFamily="34" charset="0"/>
                <a:cs typeface="Calibri" panose="020F0502020204030204" pitchFamily="34" charset="0"/>
              </a:rPr>
              <a:t>للاستثمار في </a:t>
            </a:r>
            <a:r>
              <a:rPr lang="ar-EG" sz="1800" b="1" cap="none" dirty="0">
                <a:solidFill>
                  <a:schemeClr val="tx1"/>
                </a:solidFill>
                <a:latin typeface="Calibri" panose="020F0502020204030204" pitchFamily="34" charset="0"/>
                <a:cs typeface="Calibri" panose="020F0502020204030204" pitchFamily="34" charset="0"/>
              </a:rPr>
              <a:t>ال</a:t>
            </a:r>
            <a:r>
              <a:rPr lang="ar-SA" sz="1800" b="1" cap="none" dirty="0">
                <a:solidFill>
                  <a:schemeClr val="tx1"/>
                </a:solidFill>
                <a:latin typeface="Calibri" panose="020F0502020204030204" pitchFamily="34" charset="0"/>
                <a:cs typeface="Calibri" panose="020F0502020204030204" pitchFamily="34" charset="0"/>
              </a:rPr>
              <a:t>خدمات </a:t>
            </a:r>
            <a:r>
              <a:rPr lang="ar-EG" sz="1800" b="1" cap="none" dirty="0">
                <a:solidFill>
                  <a:schemeClr val="tx1"/>
                </a:solidFill>
                <a:latin typeface="Calibri" panose="020F0502020204030204" pitchFamily="34" charset="0"/>
                <a:cs typeface="Calibri" panose="020F0502020204030204" pitchFamily="34" charset="0"/>
              </a:rPr>
              <a:t>المتعلقة ب</a:t>
            </a:r>
            <a:r>
              <a:rPr lang="ar-SA" sz="1800" b="1" cap="none" dirty="0">
                <a:solidFill>
                  <a:schemeClr val="tx1"/>
                </a:solidFill>
                <a:latin typeface="Calibri" panose="020F0502020204030204" pitchFamily="34" charset="0"/>
                <a:cs typeface="Calibri" panose="020F0502020204030204" pitchFamily="34" charset="0"/>
              </a:rPr>
              <a:t>العنف القائم على النوع الاجتماعي</a:t>
            </a:r>
            <a:r>
              <a:rPr lang="ar-EG" sz="1800" b="1" cap="none" dirty="0">
                <a:solidFill>
                  <a:schemeClr val="tx1"/>
                </a:solidFill>
                <a:latin typeface="Calibri" panose="020F0502020204030204" pitchFamily="34" charset="0"/>
                <a:cs typeface="Calibri" panose="020F0502020204030204" pitchFamily="34" charset="0"/>
              </a:rPr>
              <a:t>/حماية الطفل </a:t>
            </a:r>
            <a:r>
              <a:rPr lang="ar-SA" sz="1800" b="1" cap="none" dirty="0">
                <a:solidFill>
                  <a:schemeClr val="tx1"/>
                </a:solidFill>
                <a:latin typeface="Calibri" panose="020F0502020204030204" pitchFamily="34" charset="0"/>
                <a:cs typeface="Calibri" panose="020F0502020204030204" pitchFamily="34" charset="0"/>
              </a:rPr>
              <a:t>وتوسيع نطاقها</a:t>
            </a:r>
            <a:r>
              <a:rPr lang="ar-EG" sz="1800" b="1" cap="none" dirty="0">
                <a:solidFill>
                  <a:schemeClr val="tx1"/>
                </a:solidFill>
                <a:latin typeface="Calibri" panose="020F0502020204030204" pitchFamily="34" charset="0"/>
                <a:cs typeface="Calibri" panose="020F0502020204030204" pitchFamily="34" charset="0"/>
              </a:rPr>
              <a:t>. </a:t>
            </a:r>
            <a:r>
              <a:rPr lang="ar-SA" sz="1800" cap="none" dirty="0">
                <a:solidFill>
                  <a:schemeClr val="tx1"/>
                </a:solidFill>
                <a:latin typeface="Calibri" panose="020F0502020204030204" pitchFamily="34" charset="0"/>
                <a:cs typeface="Calibri" panose="020F0502020204030204" pitchFamily="34" charset="0"/>
              </a:rPr>
              <a:t>وينبغي لشبكة الحماية من الاستغلال والانتهاك الجنسيين أن تدعو إلى توفير الخدمات المتخصصة اللازمة في الم</a:t>
            </a:r>
            <a:r>
              <a:rPr lang="ar-EG" sz="1800" cap="none" dirty="0">
                <a:solidFill>
                  <a:schemeClr val="tx1"/>
                </a:solidFill>
                <a:latin typeface="Calibri" panose="020F0502020204030204" pitchFamily="34" charset="0"/>
                <a:cs typeface="Calibri" panose="020F0502020204030204" pitchFamily="34" charset="0"/>
              </a:rPr>
              <a:t>ناطق</a:t>
            </a:r>
            <a:r>
              <a:rPr lang="ar-SA" sz="1800" cap="none" dirty="0">
                <a:solidFill>
                  <a:schemeClr val="tx1"/>
                </a:solidFill>
                <a:latin typeface="Calibri" panose="020F0502020204030204" pitchFamily="34" charset="0"/>
                <a:cs typeface="Calibri" panose="020F0502020204030204" pitchFamily="34" charset="0"/>
              </a:rPr>
              <a:t> التي </a:t>
            </a:r>
            <a:r>
              <a:rPr lang="ar-EG" sz="1800" cap="none" dirty="0">
                <a:solidFill>
                  <a:schemeClr val="tx1"/>
                </a:solidFill>
                <a:latin typeface="Calibri" panose="020F0502020204030204" pitchFamily="34" charset="0"/>
                <a:cs typeface="Calibri" panose="020F0502020204030204" pitchFamily="34" charset="0"/>
              </a:rPr>
              <a:t>ت</a:t>
            </a:r>
            <a:r>
              <a:rPr lang="ar-SA" sz="1800" cap="none" dirty="0">
                <a:solidFill>
                  <a:schemeClr val="tx1"/>
                </a:solidFill>
                <a:latin typeface="Calibri" panose="020F0502020204030204" pitchFamily="34" charset="0"/>
                <a:cs typeface="Calibri" panose="020F0502020204030204" pitchFamily="34" charset="0"/>
              </a:rPr>
              <a:t>تو</a:t>
            </a:r>
            <a:r>
              <a:rPr lang="ar-EG" sz="1800" cap="none" dirty="0">
                <a:solidFill>
                  <a:schemeClr val="tx1"/>
                </a:solidFill>
                <a:latin typeface="Calibri" panose="020F0502020204030204" pitchFamily="34" charset="0"/>
                <a:cs typeface="Calibri" panose="020F0502020204030204" pitchFamily="34" charset="0"/>
              </a:rPr>
              <a:t>ا</a:t>
            </a:r>
            <a:r>
              <a:rPr lang="ar-SA" sz="1800" cap="none" dirty="0">
                <a:solidFill>
                  <a:schemeClr val="tx1"/>
                </a:solidFill>
                <a:latin typeface="Calibri" panose="020F0502020204030204" pitchFamily="34" charset="0"/>
                <a:cs typeface="Calibri" panose="020F0502020204030204" pitchFamily="34" charset="0"/>
              </a:rPr>
              <a:t>جد فيها الجهات الفاعلة الإنساني</a:t>
            </a:r>
            <a:r>
              <a:rPr lang="ar-EG" sz="1800" cap="none" dirty="0">
                <a:solidFill>
                  <a:schemeClr val="tx1"/>
                </a:solidFill>
                <a:latin typeface="Calibri" panose="020F0502020204030204" pitchFamily="34" charset="0"/>
                <a:cs typeface="Calibri" panose="020F0502020204030204" pitchFamily="34" charset="0"/>
              </a:rPr>
              <a:t>ة أو الإنمائية. </a:t>
            </a:r>
          </a:p>
          <a:p>
            <a:pPr marL="285750" indent="-285750" algn="r" rtl="1">
              <a:buClr>
                <a:schemeClr val="tx1"/>
              </a:buClr>
              <a:buFont typeface="Wingdings" pitchFamily="2" charset="2"/>
              <a:buChar char="§"/>
            </a:pPr>
            <a:r>
              <a:rPr lang="ar-SA" sz="1800" cap="none" dirty="0">
                <a:solidFill>
                  <a:schemeClr val="tx1"/>
                </a:solidFill>
                <a:latin typeface="Calibri" panose="020F0502020204030204" pitchFamily="34" charset="0"/>
                <a:cs typeface="Calibri" panose="020F0502020204030204" pitchFamily="34" charset="0"/>
              </a:rPr>
              <a:t>يرجى الرجوع إلى وكالات الأمم المتحدة وبعثاتها للحصول على الخدمات كملاذ أخير إذا لم تكن الخدمات المتخصصة متوفرة</a:t>
            </a:r>
            <a:r>
              <a:rPr lang="ar-EG" sz="1800" cap="none" dirty="0">
                <a:solidFill>
                  <a:schemeClr val="tx1"/>
                </a:solidFill>
                <a:latin typeface="Calibri" panose="020F0502020204030204" pitchFamily="34" charset="0"/>
                <a:cs typeface="Calibri" panose="020F0502020204030204" pitchFamily="34" charset="0"/>
              </a:rPr>
              <a:t>. </a:t>
            </a:r>
            <a:r>
              <a:rPr lang="ar-SA" sz="1800" cap="none" dirty="0">
                <a:solidFill>
                  <a:schemeClr val="tx1"/>
                </a:solidFill>
                <a:latin typeface="Calibri" panose="020F0502020204030204" pitchFamily="34" charset="0"/>
                <a:cs typeface="Calibri" panose="020F0502020204030204" pitchFamily="34" charset="0"/>
              </a:rPr>
              <a:t>اليونيسف هي الجهة التي توفر الملاذ الاخير للضحايا ال</a:t>
            </a:r>
            <a:r>
              <a:rPr lang="ar-EG" sz="1800" cap="none" dirty="0">
                <a:solidFill>
                  <a:schemeClr val="tx1"/>
                </a:solidFill>
                <a:latin typeface="Calibri" panose="020F0502020204030204" pitchFamily="34" charset="0"/>
                <a:cs typeface="Calibri" panose="020F0502020204030204" pitchFamily="34" charset="0"/>
              </a:rPr>
              <a:t>أ</a:t>
            </a:r>
            <a:r>
              <a:rPr lang="ar-SA" sz="1800" cap="none" dirty="0">
                <a:solidFill>
                  <a:schemeClr val="tx1"/>
                </a:solidFill>
                <a:latin typeface="Calibri" panose="020F0502020204030204" pitchFamily="34" charset="0"/>
                <a:cs typeface="Calibri" panose="020F0502020204030204" pitchFamily="34" charset="0"/>
              </a:rPr>
              <a:t>طفال وصندوق ال</a:t>
            </a:r>
            <a:r>
              <a:rPr lang="ar-EG" sz="1800" cap="none" dirty="0">
                <a:solidFill>
                  <a:schemeClr val="tx1"/>
                </a:solidFill>
                <a:latin typeface="Calibri" panose="020F0502020204030204" pitchFamily="34" charset="0"/>
                <a:cs typeface="Calibri" panose="020F0502020204030204" pitchFamily="34" charset="0"/>
              </a:rPr>
              <a:t>أ</a:t>
            </a:r>
            <a:r>
              <a:rPr lang="ar-SA" sz="1800" cap="none" dirty="0">
                <a:solidFill>
                  <a:schemeClr val="tx1"/>
                </a:solidFill>
                <a:latin typeface="Calibri" panose="020F0502020204030204" pitchFamily="34" charset="0"/>
                <a:cs typeface="Calibri" panose="020F0502020204030204" pitchFamily="34" charset="0"/>
              </a:rPr>
              <a:t>مم المتحدة للسكان </a:t>
            </a:r>
            <a:r>
              <a:rPr lang="ar-EG" sz="1800" cap="none" dirty="0">
                <a:solidFill>
                  <a:schemeClr val="tx1"/>
                </a:solidFill>
                <a:latin typeface="Calibri" panose="020F0502020204030204" pitchFamily="34" charset="0"/>
                <a:cs typeface="Calibri" panose="020F0502020204030204" pitchFamily="34" charset="0"/>
              </a:rPr>
              <a:t>يوفر </a:t>
            </a:r>
            <a:r>
              <a:rPr lang="ar-SA" sz="1800" cap="none" dirty="0">
                <a:solidFill>
                  <a:schemeClr val="tx1"/>
                </a:solidFill>
                <a:latin typeface="Calibri" panose="020F0502020204030204" pitchFamily="34" charset="0"/>
                <a:cs typeface="Calibri" panose="020F0502020204030204" pitchFamily="34" charset="0"/>
              </a:rPr>
              <a:t>الملاذ الاخير</a:t>
            </a:r>
            <a:r>
              <a:rPr lang="ar-EG" sz="1800" cap="none" dirty="0">
                <a:solidFill>
                  <a:schemeClr val="tx1"/>
                </a:solidFill>
                <a:latin typeface="Calibri" panose="020F0502020204030204" pitchFamily="34" charset="0"/>
                <a:cs typeface="Calibri" panose="020F0502020204030204" pitchFamily="34" charset="0"/>
              </a:rPr>
              <a:t> </a:t>
            </a:r>
            <a:r>
              <a:rPr lang="ar-SA" sz="1800" cap="none" dirty="0">
                <a:solidFill>
                  <a:schemeClr val="tx1"/>
                </a:solidFill>
                <a:latin typeface="Calibri" panose="020F0502020204030204" pitchFamily="34" charset="0"/>
                <a:cs typeface="Calibri" panose="020F0502020204030204" pitchFamily="34" charset="0"/>
              </a:rPr>
              <a:t>للبالغين</a:t>
            </a:r>
            <a:r>
              <a:rPr lang="ar-EG" sz="1800" cap="none" dirty="0">
                <a:solidFill>
                  <a:schemeClr val="tx1"/>
                </a:solidFill>
                <a:latin typeface="Calibri" panose="020F0502020204030204" pitchFamily="34" charset="0"/>
                <a:cs typeface="Calibri" panose="020F0502020204030204" pitchFamily="34" charset="0"/>
              </a:rPr>
              <a:t> في سن</a:t>
            </a:r>
            <a:r>
              <a:rPr lang="ar-SA" sz="1800" cap="none" dirty="0">
                <a:solidFill>
                  <a:schemeClr val="tx1"/>
                </a:solidFill>
                <a:latin typeface="Calibri" panose="020F0502020204030204" pitchFamily="34" charset="0"/>
                <a:cs typeface="Calibri" panose="020F0502020204030204" pitchFamily="34" charset="0"/>
              </a:rPr>
              <a:t> 18 سنة فما فوق</a:t>
            </a:r>
            <a:r>
              <a:rPr lang="ar-EG" sz="1800" cap="none" dirty="0">
                <a:solidFill>
                  <a:schemeClr val="tx1"/>
                </a:solidFill>
                <a:latin typeface="Calibri" panose="020F0502020204030204" pitchFamily="34" charset="0"/>
                <a:cs typeface="Calibri" panose="020F0502020204030204" pitchFamily="34" charset="0"/>
              </a:rPr>
              <a:t>.</a:t>
            </a:r>
            <a:endParaRPr lang="en-GB" sz="1800" cap="none" dirty="0">
              <a:solidFill>
                <a:schemeClr val="tx1"/>
              </a:solidFill>
              <a:latin typeface="Calibri" panose="020F0502020204030204" pitchFamily="34" charset="0"/>
              <a:cs typeface="Calibri" panose="020F0502020204030204" pitchFamily="34" charset="0"/>
            </a:endParaRPr>
          </a:p>
        </p:txBody>
      </p:sp>
      <p:sp>
        <p:nvSpPr>
          <p:cNvPr id="10" name="Rectangle 9">
            <a:extLst>
              <a:ext uri="{FF2B5EF4-FFF2-40B4-BE49-F238E27FC236}">
                <a16:creationId xmlns:a16="http://schemas.microsoft.com/office/drawing/2014/main" id="{482A67E5-C8B9-204B-AFD8-F933814450D0}"/>
              </a:ext>
            </a:extLst>
          </p:cNvPr>
          <p:cNvSpPr/>
          <p:nvPr/>
        </p:nvSpPr>
        <p:spPr>
          <a:xfrm>
            <a:off x="7027857" y="1957546"/>
            <a:ext cx="4664271" cy="4338323"/>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13" name="Content Placeholder 2">
            <a:extLst>
              <a:ext uri="{FF2B5EF4-FFF2-40B4-BE49-F238E27FC236}">
                <a16:creationId xmlns:a16="http://schemas.microsoft.com/office/drawing/2014/main" id="{C8451459-E5EE-874B-BB87-DD3B08FFC00E}"/>
              </a:ext>
            </a:extLst>
          </p:cNvPr>
          <p:cNvSpPr txBox="1">
            <a:spLocks/>
          </p:cNvSpPr>
          <p:nvPr/>
        </p:nvSpPr>
        <p:spPr>
          <a:xfrm>
            <a:off x="6196219" y="1686780"/>
            <a:ext cx="5604163" cy="234164"/>
          </a:xfrm>
          <a:prstGeom prst="rect">
            <a:avLst/>
          </a:prstGeom>
        </p:spPr>
        <p:txBody>
          <a:bodyPr vert="horz" lIns="91440" tIns="45720" rIns="91440" bIns="45720" rtlCol="0" anchor="ctr">
            <a:normAutofit lnSpcReduction="100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001" sz="1000" dirty="0">
                <a:solidFill>
                  <a:schemeClr val="tx1">
                    <a:lumMod val="50000"/>
                    <a:lumOff val="50000"/>
                  </a:schemeClr>
                </a:solidFill>
                <a:latin typeface="Calibri" panose="020F0502020204030204" pitchFamily="34" charset="0"/>
                <a:cs typeface="Calibri" panose="020F0502020204030204" pitchFamily="34" charset="0"/>
              </a:rPr>
              <a:t>© UNICEF/UN0413361/Mulkerne</a:t>
            </a:r>
          </a:p>
        </p:txBody>
      </p:sp>
      <p:pic>
        <p:nvPicPr>
          <p:cNvPr id="3" name="Picture 2" descr="A picture containing person, outdoor, child, soil&#10;&#10;Description automatically generated">
            <a:extLst>
              <a:ext uri="{FF2B5EF4-FFF2-40B4-BE49-F238E27FC236}">
                <a16:creationId xmlns:a16="http://schemas.microsoft.com/office/drawing/2014/main" id="{9BF9F56C-3678-344C-B1AB-ED0247A14577}"/>
              </a:ext>
            </a:extLst>
          </p:cNvPr>
          <p:cNvPicPr>
            <a:picLocks noChangeAspect="1"/>
          </p:cNvPicPr>
          <p:nvPr/>
        </p:nvPicPr>
        <p:blipFill rotWithShape="1">
          <a:blip r:embed="rId3"/>
          <a:srcRect l="13234" r="15838"/>
          <a:stretch/>
        </p:blipFill>
        <p:spPr>
          <a:xfrm>
            <a:off x="7190508" y="2078180"/>
            <a:ext cx="4343401" cy="4082472"/>
          </a:xfrm>
          <a:prstGeom prst="rect">
            <a:avLst/>
          </a:prstGeom>
        </p:spPr>
      </p:pic>
      <p:sp>
        <p:nvSpPr>
          <p:cNvPr id="9" name="Title 1">
            <a:extLst>
              <a:ext uri="{FF2B5EF4-FFF2-40B4-BE49-F238E27FC236}">
                <a16:creationId xmlns:a16="http://schemas.microsoft.com/office/drawing/2014/main" id="{DC149DA5-45DD-F74A-B36D-4D5113321780}"/>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a:solidFill>
                  <a:srgbClr val="19193B"/>
                </a:solidFill>
                <a:latin typeface="Calibri" panose="020F0502020204030204" pitchFamily="34" charset="0"/>
                <a:cs typeface="Calibri" panose="020F0502020204030204" pitchFamily="34" charset="0"/>
              </a:rPr>
              <a:t>الوحدة الرابعة</a:t>
            </a:r>
            <a:endParaRPr lang="ar-001" sz="1400" b="1" cap="none" dirty="0">
              <a:solidFill>
                <a:srgbClr val="19193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1569344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1B52B5-1A20-4447-9A36-55CDB4C6C270}"/>
              </a:ext>
            </a:extLst>
          </p:cNvPr>
          <p:cNvSpPr>
            <a:spLocks noGrp="1"/>
          </p:cNvSpPr>
          <p:nvPr>
            <p:ph type="title"/>
          </p:nvPr>
        </p:nvSpPr>
        <p:spPr/>
        <p:txBody>
          <a:bodyPr/>
          <a:lstStyle/>
          <a:p>
            <a:pPr algn="r" rtl="1"/>
            <a:r>
              <a:rPr lang="ar-SA">
                <a:latin typeface="Calibri" panose="020F0502020204030204" pitchFamily="34" charset="0"/>
                <a:cs typeface="Calibri" panose="020F0502020204030204" pitchFamily="34" charset="0"/>
              </a:rPr>
              <a:t>مراجعة أهداف التعلم</a:t>
            </a:r>
          </a:p>
        </p:txBody>
      </p:sp>
      <p:sp>
        <p:nvSpPr>
          <p:cNvPr id="3" name="Content Placeholder 2">
            <a:extLst>
              <a:ext uri="{FF2B5EF4-FFF2-40B4-BE49-F238E27FC236}">
                <a16:creationId xmlns:a16="http://schemas.microsoft.com/office/drawing/2014/main" id="{1A2D3068-7F2D-488F-8C80-6EB088401E64}"/>
              </a:ext>
            </a:extLst>
          </p:cNvPr>
          <p:cNvSpPr>
            <a:spLocks noGrp="1"/>
          </p:cNvSpPr>
          <p:nvPr>
            <p:ph idx="1"/>
          </p:nvPr>
        </p:nvSpPr>
        <p:spPr/>
        <p:txBody>
          <a:bodyPr anchor="ctr">
            <a:normAutofit/>
          </a:bodyPr>
          <a:lstStyle/>
          <a:p>
            <a:pPr algn="r" rtl="1"/>
            <a:r>
              <a:rPr lang="ar-SA" sz="2800" dirty="0">
                <a:solidFill>
                  <a:schemeClr val="tx1"/>
                </a:solidFill>
                <a:latin typeface="Calibri" panose="020F0502020204030204" pitchFamily="34" charset="0"/>
                <a:cs typeface="Calibri" panose="020F0502020204030204" pitchFamily="34" charset="0"/>
              </a:rPr>
              <a:t>وصف أفضل الممارسات والاستراتيجيات لزيادة الدعم والمساعدة </a:t>
            </a:r>
            <a:r>
              <a:rPr lang="ar-EG" sz="2800" dirty="0">
                <a:solidFill>
                  <a:schemeClr val="tx1"/>
                </a:solidFill>
                <a:latin typeface="Calibri" panose="020F0502020204030204" pitchFamily="34" charset="0"/>
                <a:cs typeface="Calibri" panose="020F0502020204030204" pitchFamily="34" charset="0"/>
              </a:rPr>
              <a:t>حين </a:t>
            </a:r>
            <a:r>
              <a:rPr lang="ar-SA" sz="2800" dirty="0">
                <a:solidFill>
                  <a:schemeClr val="tx1"/>
                </a:solidFill>
                <a:latin typeface="Calibri" panose="020F0502020204030204" pitchFamily="34" charset="0"/>
                <a:cs typeface="Calibri" panose="020F0502020204030204" pitchFamily="34" charset="0"/>
              </a:rPr>
              <a:t>وج</a:t>
            </a:r>
            <a:r>
              <a:rPr lang="ar-EG" sz="2800" dirty="0">
                <a:solidFill>
                  <a:schemeClr val="tx1"/>
                </a:solidFill>
                <a:latin typeface="Calibri" panose="020F0502020204030204" pitchFamily="34" charset="0"/>
                <a:cs typeface="Calibri" panose="020F0502020204030204" pitchFamily="34" charset="0"/>
              </a:rPr>
              <a:t>و</a:t>
            </a:r>
            <a:r>
              <a:rPr lang="ar-SA" sz="2800" dirty="0">
                <a:solidFill>
                  <a:schemeClr val="tx1"/>
                </a:solidFill>
                <a:latin typeface="Calibri" panose="020F0502020204030204" pitchFamily="34" charset="0"/>
                <a:cs typeface="Calibri" panose="020F0502020204030204" pitchFamily="34" charset="0"/>
              </a:rPr>
              <a:t>د ثغرات حرجة في الخدمات</a:t>
            </a:r>
            <a:endParaRPr lang="ar-001" sz="2800" dirty="0">
              <a:latin typeface="Calibri" panose="020F0502020204030204" pitchFamily="34" charset="0"/>
              <a:cs typeface="Calibri" panose="020F0502020204030204" pitchFamily="34" charset="0"/>
            </a:endParaRPr>
          </a:p>
        </p:txBody>
      </p:sp>
      <p:sp>
        <p:nvSpPr>
          <p:cNvPr id="4" name="Title 1">
            <a:extLst>
              <a:ext uri="{FF2B5EF4-FFF2-40B4-BE49-F238E27FC236}">
                <a16:creationId xmlns:a16="http://schemas.microsoft.com/office/drawing/2014/main" id="{16894194-5A7E-4493-A99B-061436BE55FA}"/>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rgbClr val="19193B"/>
                </a:solidFill>
                <a:latin typeface="Calibri" panose="020F0502020204030204" pitchFamily="34" charset="0"/>
                <a:cs typeface="Calibri" panose="020F0502020204030204" pitchFamily="34" charset="0"/>
              </a:rPr>
              <a:t>الوحدة الرابعة</a:t>
            </a:r>
            <a:endParaRPr lang="ar-001" sz="1400" b="1" cap="none" dirty="0">
              <a:solidFill>
                <a:srgbClr val="19193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3132864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88B6C5F-CCC5-C04C-9595-9C2FE6EDCA3D}"/>
              </a:ext>
            </a:extLst>
          </p:cNvPr>
          <p:cNvPicPr>
            <a:picLocks noChangeAspect="1"/>
          </p:cNvPicPr>
          <p:nvPr/>
        </p:nvPicPr>
        <p:blipFill rotWithShape="1">
          <a:blip r:embed="rId3"/>
          <a:srcRect t="12557" b="3068"/>
          <a:stretch/>
        </p:blipFill>
        <p:spPr>
          <a:xfrm>
            <a:off x="0" y="0"/>
            <a:ext cx="12192000" cy="6858000"/>
          </a:xfrm>
          <a:prstGeom prst="rect">
            <a:avLst/>
          </a:prstGeom>
        </p:spPr>
      </p:pic>
      <p:sp>
        <p:nvSpPr>
          <p:cNvPr id="6" name="Rectangle 5">
            <a:extLst>
              <a:ext uri="{FF2B5EF4-FFF2-40B4-BE49-F238E27FC236}">
                <a16:creationId xmlns:a16="http://schemas.microsoft.com/office/drawing/2014/main" id="{7D3F5A2B-B9A3-B849-A70F-F2A4DB025520}"/>
              </a:ext>
            </a:extLst>
          </p:cNvPr>
          <p:cNvSpPr/>
          <p:nvPr/>
        </p:nvSpPr>
        <p:spPr>
          <a:xfrm>
            <a:off x="327417" y="280676"/>
            <a:ext cx="9419253" cy="1963759"/>
          </a:xfrm>
          <a:prstGeom prst="rect">
            <a:avLst/>
          </a:prstGeom>
          <a:solidFill>
            <a:schemeClr val="accent1"/>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7" name="Title 1">
            <a:extLst>
              <a:ext uri="{FF2B5EF4-FFF2-40B4-BE49-F238E27FC236}">
                <a16:creationId xmlns:a16="http://schemas.microsoft.com/office/drawing/2014/main" id="{9D407E70-CEB0-4746-9466-875F6C2410B5}"/>
              </a:ext>
            </a:extLst>
          </p:cNvPr>
          <p:cNvSpPr txBox="1">
            <a:spLocks/>
          </p:cNvSpPr>
          <p:nvPr/>
        </p:nvSpPr>
        <p:spPr>
          <a:xfrm>
            <a:off x="8730329" y="684306"/>
            <a:ext cx="750591" cy="1399594"/>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001" sz="11500" b="1" cap="none" spc="130" dirty="0">
                <a:solidFill>
                  <a:srgbClr val="19193B"/>
                </a:solidFill>
                <a:latin typeface="Calibri" panose="020F0502020204030204" pitchFamily="34" charset="0"/>
                <a:cs typeface="Calibri" panose="020F0502020204030204" pitchFamily="34" charset="0"/>
              </a:rPr>
              <a:t>5</a:t>
            </a:r>
            <a:endParaRPr lang="ar-001" sz="8800" b="1" cap="none" dirty="0">
              <a:solidFill>
                <a:srgbClr val="19193B"/>
              </a:solidFill>
              <a:latin typeface="Calibri" panose="020F0502020204030204" pitchFamily="34" charset="0"/>
              <a:cs typeface="Calibri" panose="020F0502020204030204" pitchFamily="34" charset="0"/>
            </a:endParaRPr>
          </a:p>
        </p:txBody>
      </p:sp>
      <p:sp>
        <p:nvSpPr>
          <p:cNvPr id="10" name="Title 1">
            <a:extLst>
              <a:ext uri="{FF2B5EF4-FFF2-40B4-BE49-F238E27FC236}">
                <a16:creationId xmlns:a16="http://schemas.microsoft.com/office/drawing/2014/main" id="{C8CA1BD0-2C1A-C246-94F0-CD6359C67332}"/>
              </a:ext>
            </a:extLst>
          </p:cNvPr>
          <p:cNvSpPr txBox="1">
            <a:spLocks/>
          </p:cNvSpPr>
          <p:nvPr/>
        </p:nvSpPr>
        <p:spPr>
          <a:xfrm>
            <a:off x="102909" y="526698"/>
            <a:ext cx="8155347" cy="1572247"/>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3200" b="1" cap="none" spc="130" dirty="0">
                <a:solidFill>
                  <a:schemeClr val="bg1"/>
                </a:solidFill>
                <a:latin typeface="Calibri" panose="020F0502020204030204" pitchFamily="34" charset="0"/>
                <a:cs typeface="Calibri" panose="020F0502020204030204" pitchFamily="34" charset="0"/>
              </a:rPr>
              <a:t>التنسيق الفعال وإدماج المساعدة المقدمة لضحايا الاستغلال والانتهاك الجنسيين في أطر العمل على ال</a:t>
            </a:r>
            <a:r>
              <a:rPr lang="ar-EG" sz="3200" b="1" cap="none" spc="130" dirty="0">
                <a:solidFill>
                  <a:schemeClr val="bg1"/>
                </a:solidFill>
                <a:latin typeface="Calibri" panose="020F0502020204030204" pitchFamily="34" charset="0"/>
                <a:cs typeface="Calibri" panose="020F0502020204030204" pitchFamily="34" charset="0"/>
              </a:rPr>
              <a:t>مستوى</a:t>
            </a:r>
            <a:r>
              <a:rPr lang="ar-SA" sz="3200" b="1" cap="none" spc="130" dirty="0">
                <a:solidFill>
                  <a:schemeClr val="bg1"/>
                </a:solidFill>
                <a:latin typeface="Calibri" panose="020F0502020204030204" pitchFamily="34" charset="0"/>
                <a:cs typeface="Calibri" panose="020F0502020204030204" pitchFamily="34" charset="0"/>
              </a:rPr>
              <a:t> الوطني</a:t>
            </a:r>
            <a:endParaRPr lang="ar-001" sz="6000" b="1" cap="none" dirty="0">
              <a:solidFill>
                <a:schemeClr val="bg1"/>
              </a:solidFill>
              <a:latin typeface="Calibri" panose="020F0502020204030204" pitchFamily="34" charset="0"/>
              <a:cs typeface="Calibri" panose="020F0502020204030204" pitchFamily="34" charset="0"/>
            </a:endParaRPr>
          </a:p>
        </p:txBody>
      </p:sp>
      <p:sp>
        <p:nvSpPr>
          <p:cNvPr id="8" name="Content Placeholder 2">
            <a:extLst>
              <a:ext uri="{FF2B5EF4-FFF2-40B4-BE49-F238E27FC236}">
                <a16:creationId xmlns:a16="http://schemas.microsoft.com/office/drawing/2014/main" id="{5E6A02B4-2E3D-8240-93AA-873163DDFE4E}"/>
              </a:ext>
            </a:extLst>
          </p:cNvPr>
          <p:cNvSpPr txBox="1">
            <a:spLocks/>
          </p:cNvSpPr>
          <p:nvPr/>
        </p:nvSpPr>
        <p:spPr>
          <a:xfrm>
            <a:off x="6517499" y="6565470"/>
            <a:ext cx="5604163" cy="234164"/>
          </a:xfrm>
          <a:prstGeom prst="rect">
            <a:avLst/>
          </a:prstGeom>
        </p:spPr>
        <p:txBody>
          <a:bodyPr vert="horz" lIns="91440" tIns="45720" rIns="91440" bIns="45720" rtlCol="0" anchor="ctr">
            <a:normAutofit lnSpcReduction="100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001" sz="1000" dirty="0">
                <a:solidFill>
                  <a:schemeClr val="bg1"/>
                </a:solidFill>
                <a:latin typeface="Calibri" panose="020F0502020204030204" pitchFamily="34" charset="0"/>
                <a:cs typeface="Calibri" panose="020F0502020204030204" pitchFamily="34" charset="0"/>
              </a:rPr>
              <a:t>© UNICEF/UN367308/Fazel</a:t>
            </a:r>
          </a:p>
        </p:txBody>
      </p:sp>
    </p:spTree>
    <p:extLst>
      <p:ext uri="{BB962C8B-B14F-4D97-AF65-F5344CB8AC3E}">
        <p14:creationId xmlns:p14="http://schemas.microsoft.com/office/powerpoint/2010/main" val="13857099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E81169-8660-714F-8E54-8BCB68C72283}"/>
              </a:ext>
            </a:extLst>
          </p:cNvPr>
          <p:cNvSpPr>
            <a:spLocks noGrp="1"/>
          </p:cNvSpPr>
          <p:nvPr>
            <p:ph type="title"/>
          </p:nvPr>
        </p:nvSpPr>
        <p:spPr>
          <a:xfrm>
            <a:off x="393700" y="379892"/>
            <a:ext cx="11188700" cy="1252728"/>
          </a:xfrm>
        </p:spPr>
        <p:txBody>
          <a:bodyPr>
            <a:noAutofit/>
          </a:bodyPr>
          <a:lstStyle/>
          <a:p>
            <a:pPr algn="r" rtl="1"/>
            <a:r>
              <a:rPr lang="ar-SA" sz="3200" dirty="0">
                <a:latin typeface="Calibri" panose="020F0502020204030204" pitchFamily="34" charset="0"/>
                <a:cs typeface="Calibri" panose="020F0502020204030204" pitchFamily="34" charset="0"/>
              </a:rPr>
              <a:t>الأدوار والمسؤوليات بموجب البروتوكول</a:t>
            </a:r>
            <a:endParaRPr lang="ar-001" sz="3200" dirty="0">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31B721B1-5FC8-BB4F-935A-95CA3820EBB9}"/>
              </a:ext>
            </a:extLst>
          </p:cNvPr>
          <p:cNvSpPr/>
          <p:nvPr/>
        </p:nvSpPr>
        <p:spPr>
          <a:xfrm>
            <a:off x="500377" y="2216865"/>
            <a:ext cx="3474720" cy="135522"/>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lumMod val="75000"/>
                </a:schemeClr>
              </a:solidFill>
              <a:latin typeface="Calibri" panose="020F0502020204030204" pitchFamily="34" charset="0"/>
              <a:cs typeface="Calibri" panose="020F0502020204030204" pitchFamily="34" charset="0"/>
            </a:endParaRPr>
          </a:p>
        </p:txBody>
      </p:sp>
      <p:sp>
        <p:nvSpPr>
          <p:cNvPr id="5" name="Rectangle 4">
            <a:extLst>
              <a:ext uri="{FF2B5EF4-FFF2-40B4-BE49-F238E27FC236}">
                <a16:creationId xmlns:a16="http://schemas.microsoft.com/office/drawing/2014/main" id="{C23502D6-C0EF-3840-8FF9-8241AAC795DC}"/>
              </a:ext>
            </a:extLst>
          </p:cNvPr>
          <p:cNvSpPr/>
          <p:nvPr/>
        </p:nvSpPr>
        <p:spPr>
          <a:xfrm>
            <a:off x="5221940" y="2216865"/>
            <a:ext cx="6492240" cy="135522"/>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lumMod val="75000"/>
                </a:schemeClr>
              </a:solidFill>
              <a:latin typeface="Calibri" panose="020F0502020204030204" pitchFamily="34" charset="0"/>
              <a:cs typeface="Calibri" panose="020F0502020204030204" pitchFamily="34" charset="0"/>
            </a:endParaRPr>
          </a:p>
        </p:txBody>
      </p:sp>
      <p:sp>
        <p:nvSpPr>
          <p:cNvPr id="7" name="Content Placeholder 2">
            <a:extLst>
              <a:ext uri="{FF2B5EF4-FFF2-40B4-BE49-F238E27FC236}">
                <a16:creationId xmlns:a16="http://schemas.microsoft.com/office/drawing/2014/main" id="{27081E41-2BB7-8F45-A2B7-AFA61A51F486}"/>
              </a:ext>
            </a:extLst>
          </p:cNvPr>
          <p:cNvSpPr txBox="1">
            <a:spLocks/>
          </p:cNvSpPr>
          <p:nvPr/>
        </p:nvSpPr>
        <p:spPr>
          <a:xfrm>
            <a:off x="5161668" y="2440323"/>
            <a:ext cx="6528308" cy="1622427"/>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lgn="r" rtl="1"/>
            <a:r>
              <a:rPr lang="ar-SA" sz="1400" dirty="0">
                <a:solidFill>
                  <a:schemeClr val="tx1"/>
                </a:solidFill>
                <a:latin typeface="Calibri" panose="020F0502020204030204" pitchFamily="34" charset="0"/>
                <a:cs typeface="Calibri" panose="020F0502020204030204" pitchFamily="34" charset="0"/>
              </a:rPr>
              <a:t>يلعب المنسق المقيم/منسق الشؤون الإنسانية دورًا </a:t>
            </a:r>
            <a:r>
              <a:rPr lang="ar-EG" sz="1400" dirty="0">
                <a:solidFill>
                  <a:schemeClr val="tx1"/>
                </a:solidFill>
                <a:latin typeface="Calibri" panose="020F0502020204030204" pitchFamily="34" charset="0"/>
                <a:cs typeface="Calibri" panose="020F0502020204030204" pitchFamily="34" charset="0"/>
              </a:rPr>
              <a:t>قيادي</a:t>
            </a:r>
            <a:r>
              <a:rPr lang="ar-SA" sz="1400" dirty="0">
                <a:solidFill>
                  <a:schemeClr val="tx1"/>
                </a:solidFill>
                <a:latin typeface="Calibri" panose="020F0502020204030204" pitchFamily="34" charset="0"/>
                <a:cs typeface="Calibri" panose="020F0502020204030204" pitchFamily="34" charset="0"/>
              </a:rPr>
              <a:t>ًا في </a:t>
            </a:r>
            <a:r>
              <a:rPr lang="ar-EG" sz="1400" dirty="0">
                <a:solidFill>
                  <a:schemeClr val="tx1"/>
                </a:solidFill>
                <a:latin typeface="Calibri" panose="020F0502020204030204" pitchFamily="34" charset="0"/>
                <a:cs typeface="Calibri" panose="020F0502020204030204" pitchFamily="34" charset="0"/>
              </a:rPr>
              <a:t>الحماية من الاستغلال والانتهاك الجنسيين</a:t>
            </a:r>
            <a:r>
              <a:rPr lang="en-GB" sz="1400" dirty="0">
                <a:solidFill>
                  <a:schemeClr val="tx1"/>
                </a:solidFill>
                <a:latin typeface="Calibri" panose="020F0502020204030204" pitchFamily="34" charset="0"/>
                <a:cs typeface="Calibri" panose="020F0502020204030204" pitchFamily="34" charset="0"/>
              </a:rPr>
              <a:t> </a:t>
            </a:r>
            <a:r>
              <a:rPr lang="ar-EG" sz="1400" dirty="0">
                <a:solidFill>
                  <a:schemeClr val="tx1"/>
                </a:solidFill>
                <a:latin typeface="Calibri" panose="020F0502020204030204" pitchFamily="34" charset="0"/>
                <a:cs typeface="Calibri" panose="020F0502020204030204" pitchFamily="34" charset="0"/>
              </a:rPr>
              <a:t>بالنسبة لفريق الأمم المتحدة الوطني/ الفريق الوطني المعني بالشؤون الإنسانية</a:t>
            </a:r>
            <a:r>
              <a:rPr lang="ar-SA" sz="1400" dirty="0">
                <a:solidFill>
                  <a:schemeClr val="tx1"/>
                </a:solidFill>
                <a:latin typeface="Calibri" panose="020F0502020204030204" pitchFamily="34" charset="0"/>
                <a:cs typeface="Calibri" panose="020F0502020204030204" pitchFamily="34" charset="0"/>
              </a:rPr>
              <a:t>، بما في ذلك إنشاء شبكة </a:t>
            </a:r>
            <a:r>
              <a:rPr lang="ar-EG" sz="1400" dirty="0">
                <a:solidFill>
                  <a:schemeClr val="tx1"/>
                </a:solidFill>
                <a:latin typeface="Calibri" panose="020F0502020204030204" pitchFamily="34" charset="0"/>
                <a:cs typeface="Calibri" panose="020F0502020204030204" pitchFamily="34" charset="0"/>
              </a:rPr>
              <a:t>للحماية من الاستغلال والانتهاك الجنسيين </a:t>
            </a:r>
            <a:r>
              <a:rPr lang="ar-SA" sz="1400" dirty="0">
                <a:solidFill>
                  <a:schemeClr val="tx1"/>
                </a:solidFill>
                <a:latin typeface="Calibri" panose="020F0502020204030204" pitchFamily="34" charset="0"/>
                <a:cs typeface="Calibri" panose="020F0502020204030204" pitchFamily="34" charset="0"/>
              </a:rPr>
              <a:t>و</a:t>
            </a:r>
            <a:r>
              <a:rPr lang="ar-EG" sz="1400" dirty="0">
                <a:solidFill>
                  <a:schemeClr val="tx1"/>
                </a:solidFill>
                <a:latin typeface="Calibri" panose="020F0502020204030204" pitchFamily="34" charset="0"/>
                <a:cs typeface="Calibri" panose="020F0502020204030204" pitchFamily="34" charset="0"/>
              </a:rPr>
              <a:t>وضع </a:t>
            </a:r>
            <a:r>
              <a:rPr lang="ar-SA" sz="1400" dirty="0">
                <a:solidFill>
                  <a:schemeClr val="tx1"/>
                </a:solidFill>
                <a:latin typeface="Calibri" panose="020F0502020204030204" pitchFamily="34" charset="0"/>
                <a:cs typeface="Calibri" panose="020F0502020204030204" pitchFamily="34" charset="0"/>
              </a:rPr>
              <a:t>خطة عمل؛ وضمان</a:t>
            </a:r>
            <a:r>
              <a:rPr lang="ar-EG" sz="1400" dirty="0">
                <a:solidFill>
                  <a:schemeClr val="tx1"/>
                </a:solidFill>
                <a:latin typeface="Calibri" panose="020F0502020204030204" pitchFamily="34" charset="0"/>
                <a:cs typeface="Calibri" panose="020F0502020204030204" pitchFamily="34" charset="0"/>
              </a:rPr>
              <a:t> توافر</a:t>
            </a:r>
            <a:r>
              <a:rPr lang="ar-SA" sz="1400" dirty="0">
                <a:solidFill>
                  <a:schemeClr val="tx1"/>
                </a:solidFill>
                <a:latin typeface="Calibri" panose="020F0502020204030204" pitchFamily="34" charset="0"/>
                <a:cs typeface="Calibri" panose="020F0502020204030204" pitchFamily="34" charset="0"/>
              </a:rPr>
              <a:t> الموارد اللازمة في حالة وجود </a:t>
            </a:r>
            <a:r>
              <a:rPr lang="ar-EG" sz="1400" dirty="0">
                <a:solidFill>
                  <a:schemeClr val="tx1"/>
                </a:solidFill>
                <a:latin typeface="Calibri" panose="020F0502020204030204" pitchFamily="34" charset="0"/>
                <a:cs typeface="Calibri" panose="020F0502020204030204" pitchFamily="34" charset="0"/>
              </a:rPr>
              <a:t>ثغرات</a:t>
            </a:r>
            <a:r>
              <a:rPr lang="ar-SA" sz="1400" dirty="0">
                <a:solidFill>
                  <a:schemeClr val="tx1"/>
                </a:solidFill>
                <a:latin typeface="Calibri" panose="020F0502020204030204" pitchFamily="34" charset="0"/>
                <a:cs typeface="Calibri" panose="020F0502020204030204" pitchFamily="34" charset="0"/>
              </a:rPr>
              <a:t> في الخدمات</a:t>
            </a:r>
            <a:r>
              <a:rPr lang="ar-001" sz="1400" dirty="0">
                <a:solidFill>
                  <a:schemeClr val="tx1"/>
                </a:solidFill>
                <a:latin typeface="Calibri" panose="020F0502020204030204" pitchFamily="34" charset="0"/>
                <a:cs typeface="Calibri" panose="020F0502020204030204" pitchFamily="34" charset="0"/>
              </a:rPr>
              <a:t>.</a:t>
            </a:r>
          </a:p>
          <a:p>
            <a:pPr algn="r" rtl="1"/>
            <a:r>
              <a:rPr lang="ar-SA" sz="1400" dirty="0">
                <a:solidFill>
                  <a:schemeClr val="tx1"/>
                </a:solidFill>
                <a:latin typeface="Calibri" panose="020F0502020204030204" pitchFamily="34" charset="0"/>
                <a:cs typeface="Calibri" panose="020F0502020204030204" pitchFamily="34" charset="0"/>
              </a:rPr>
              <a:t>المسؤولية على نطاق المنظومة عن وضع استراتيجيات </a:t>
            </a:r>
            <a:r>
              <a:rPr lang="ar-EG" sz="1400" dirty="0">
                <a:solidFill>
                  <a:schemeClr val="tx1"/>
                </a:solidFill>
                <a:latin typeface="Calibri" panose="020F0502020204030204" pitchFamily="34" charset="0"/>
                <a:cs typeface="Calibri" panose="020F0502020204030204" pitchFamily="34" charset="0"/>
              </a:rPr>
              <a:t>للحماية من الاستغلال والانتهاك الجنسيين</a:t>
            </a:r>
            <a:r>
              <a:rPr lang="en-GB" sz="1400" dirty="0">
                <a:solidFill>
                  <a:schemeClr val="tx1"/>
                </a:solidFill>
                <a:latin typeface="Calibri" panose="020F0502020204030204" pitchFamily="34" charset="0"/>
                <a:cs typeface="Calibri" panose="020F0502020204030204" pitchFamily="34" charset="0"/>
              </a:rPr>
              <a:t> </a:t>
            </a:r>
            <a:r>
              <a:rPr lang="ar-SA" sz="1400" dirty="0">
                <a:solidFill>
                  <a:schemeClr val="tx1"/>
                </a:solidFill>
                <a:latin typeface="Calibri" panose="020F0502020204030204" pitchFamily="34" charset="0"/>
                <a:cs typeface="Calibri" panose="020F0502020204030204" pitchFamily="34" charset="0"/>
              </a:rPr>
              <a:t>وضمان تنفيذ خطط عمل </a:t>
            </a:r>
            <a:r>
              <a:rPr lang="ar-EG" sz="1400" dirty="0">
                <a:solidFill>
                  <a:schemeClr val="tx1"/>
                </a:solidFill>
                <a:latin typeface="Calibri" panose="020F0502020204030204" pitchFamily="34" charset="0"/>
                <a:cs typeface="Calibri" panose="020F0502020204030204" pitchFamily="34" charset="0"/>
              </a:rPr>
              <a:t>الحماية من الاستغلال والانتهاك الجنسيين</a:t>
            </a:r>
            <a:r>
              <a:rPr lang="ar-SA" sz="1400" dirty="0">
                <a:solidFill>
                  <a:schemeClr val="tx1"/>
                </a:solidFill>
                <a:latin typeface="Calibri" panose="020F0502020204030204" pitchFamily="34" charset="0"/>
                <a:cs typeface="Calibri" panose="020F0502020204030204" pitchFamily="34" charset="0"/>
              </a:rPr>
              <a:t> وضمان تقديم المساعدة للضحايا</a:t>
            </a:r>
            <a:r>
              <a:rPr lang="ar-001" sz="1400" dirty="0">
                <a:solidFill>
                  <a:schemeClr val="tx1"/>
                </a:solidFill>
                <a:latin typeface="Calibri" panose="020F0502020204030204" pitchFamily="34" charset="0"/>
                <a:cs typeface="Calibri" panose="020F0502020204030204" pitchFamily="34" charset="0"/>
              </a:rPr>
              <a:t>.</a:t>
            </a:r>
          </a:p>
        </p:txBody>
      </p:sp>
      <p:sp>
        <p:nvSpPr>
          <p:cNvPr id="10" name="Content Placeholder 2">
            <a:extLst>
              <a:ext uri="{FF2B5EF4-FFF2-40B4-BE49-F238E27FC236}">
                <a16:creationId xmlns:a16="http://schemas.microsoft.com/office/drawing/2014/main" id="{DBC3A055-C2A3-444C-8A43-99763EC83567}"/>
              </a:ext>
            </a:extLst>
          </p:cNvPr>
          <p:cNvSpPr txBox="1">
            <a:spLocks/>
          </p:cNvSpPr>
          <p:nvPr/>
        </p:nvSpPr>
        <p:spPr>
          <a:xfrm>
            <a:off x="484094" y="2568533"/>
            <a:ext cx="3191436" cy="1335741"/>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sz="1400" b="1" dirty="0">
                <a:solidFill>
                  <a:schemeClr val="tx1"/>
                </a:solidFill>
                <a:latin typeface="Calibri" panose="020F0502020204030204" pitchFamily="34" charset="0"/>
                <a:cs typeface="Calibri" panose="020F0502020204030204" pitchFamily="34" charset="0"/>
              </a:rPr>
              <a:t>رئيس البعثة</a:t>
            </a:r>
          </a:p>
          <a:p>
            <a:pPr marL="0" indent="0" algn="r" rtl="1">
              <a:buNone/>
            </a:pPr>
            <a:r>
              <a:rPr lang="ar-EG" sz="1400" b="1" dirty="0">
                <a:solidFill>
                  <a:schemeClr val="tx1"/>
                </a:solidFill>
                <a:latin typeface="Calibri" panose="020F0502020204030204" pitchFamily="34" charset="0"/>
                <a:cs typeface="Calibri" panose="020F0502020204030204" pitchFamily="34" charset="0"/>
              </a:rPr>
              <a:t>المنسق المقيم/منسق الشؤون الإنسانية</a:t>
            </a:r>
          </a:p>
          <a:p>
            <a:pPr marL="0" indent="0" algn="r" rtl="1">
              <a:buNone/>
            </a:pPr>
            <a:r>
              <a:rPr lang="ar-SA" sz="1400" b="1" dirty="0">
                <a:solidFill>
                  <a:schemeClr val="tx1"/>
                </a:solidFill>
                <a:latin typeface="Calibri" panose="020F0502020204030204" pitchFamily="34" charset="0"/>
                <a:cs typeface="Calibri" panose="020F0502020204030204" pitchFamily="34" charset="0"/>
              </a:rPr>
              <a:t>الفريق الوطني المعني بالشؤون الإنسانية/</a:t>
            </a:r>
            <a:r>
              <a:rPr lang="ar-EG" sz="1400" b="1" dirty="0">
                <a:solidFill>
                  <a:schemeClr val="tx1"/>
                </a:solidFill>
                <a:latin typeface="Calibri" panose="020F0502020204030204" pitchFamily="34" charset="0"/>
                <a:cs typeface="Calibri" panose="020F0502020204030204" pitchFamily="34" charset="0"/>
              </a:rPr>
              <a:t>الفريق الوطني للأمم المتحدة</a:t>
            </a:r>
            <a:endParaRPr lang="en-GB" sz="1400" b="1" dirty="0">
              <a:solidFill>
                <a:schemeClr val="tx1"/>
              </a:solidFill>
              <a:latin typeface="Calibri" panose="020F0502020204030204" pitchFamily="34" charset="0"/>
              <a:cs typeface="Calibri" panose="020F0502020204030204" pitchFamily="34" charset="0"/>
            </a:endParaRPr>
          </a:p>
        </p:txBody>
      </p:sp>
      <p:sp>
        <p:nvSpPr>
          <p:cNvPr id="11" name="Content Placeholder 2">
            <a:extLst>
              <a:ext uri="{FF2B5EF4-FFF2-40B4-BE49-F238E27FC236}">
                <a16:creationId xmlns:a16="http://schemas.microsoft.com/office/drawing/2014/main" id="{726110AA-3979-2244-8E46-FCEF57C1982B}"/>
              </a:ext>
            </a:extLst>
          </p:cNvPr>
          <p:cNvSpPr txBox="1">
            <a:spLocks/>
          </p:cNvSpPr>
          <p:nvPr/>
        </p:nvSpPr>
        <p:spPr>
          <a:xfrm>
            <a:off x="5161668" y="4870797"/>
            <a:ext cx="6528308" cy="1143000"/>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lgn="r" rtl="1"/>
            <a:r>
              <a:rPr lang="ar-SA" sz="1400" dirty="0">
                <a:solidFill>
                  <a:schemeClr val="tx1"/>
                </a:solidFill>
                <a:latin typeface="Calibri" panose="020F0502020204030204" pitchFamily="34" charset="0"/>
                <a:cs typeface="Calibri" panose="020F0502020204030204" pitchFamily="34" charset="0"/>
              </a:rPr>
              <a:t>مسؤول</a:t>
            </a:r>
            <a:r>
              <a:rPr lang="ar-EG" sz="1400" dirty="0">
                <a:solidFill>
                  <a:schemeClr val="tx1"/>
                </a:solidFill>
                <a:latin typeface="Calibri" panose="020F0502020204030204" pitchFamily="34" charset="0"/>
                <a:cs typeface="Calibri" panose="020F0502020204030204" pitchFamily="34" charset="0"/>
              </a:rPr>
              <a:t>ة</a:t>
            </a:r>
            <a:r>
              <a:rPr lang="ar-SA" sz="1400" dirty="0">
                <a:solidFill>
                  <a:schemeClr val="tx1"/>
                </a:solidFill>
                <a:latin typeface="Calibri" panose="020F0502020204030204" pitchFamily="34" charset="0"/>
                <a:cs typeface="Calibri" panose="020F0502020204030204" pitchFamily="34" charset="0"/>
              </a:rPr>
              <a:t> عن كفالة تقديم المساعدة إلى أي ضحية من ضحايا الاستغلال والانتهاك الجنسيين</a:t>
            </a:r>
            <a:r>
              <a:rPr lang="ar-EG" sz="1400" dirty="0">
                <a:solidFill>
                  <a:schemeClr val="tx1"/>
                </a:solidFill>
                <a:latin typeface="Calibri" panose="020F0502020204030204" pitchFamily="34" charset="0"/>
                <a:cs typeface="Calibri" panose="020F0502020204030204" pitchFamily="34" charset="0"/>
              </a:rPr>
              <a:t> </a:t>
            </a:r>
            <a:r>
              <a:rPr lang="ar-SA" sz="1400" dirty="0">
                <a:solidFill>
                  <a:schemeClr val="tx1"/>
                </a:solidFill>
                <a:latin typeface="Calibri" panose="020F0502020204030204" pitchFamily="34" charset="0"/>
                <a:cs typeface="Calibri" panose="020F0502020204030204" pitchFamily="34" charset="0"/>
              </a:rPr>
              <a:t>من جانب أفراد بعثة الأمم المتحدة</a:t>
            </a:r>
          </a:p>
        </p:txBody>
      </p:sp>
      <p:sp>
        <p:nvSpPr>
          <p:cNvPr id="13" name="Content Placeholder 2">
            <a:extLst>
              <a:ext uri="{FF2B5EF4-FFF2-40B4-BE49-F238E27FC236}">
                <a16:creationId xmlns:a16="http://schemas.microsoft.com/office/drawing/2014/main" id="{70EA8326-FF4C-714E-88DD-120970190B78}"/>
              </a:ext>
            </a:extLst>
          </p:cNvPr>
          <p:cNvSpPr txBox="1">
            <a:spLocks/>
          </p:cNvSpPr>
          <p:nvPr/>
        </p:nvSpPr>
        <p:spPr>
          <a:xfrm>
            <a:off x="484093" y="5126211"/>
            <a:ext cx="3460377" cy="681400"/>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sz="1400" b="1" dirty="0">
                <a:solidFill>
                  <a:schemeClr val="tx1"/>
                </a:solidFill>
                <a:latin typeface="Calibri" panose="020F0502020204030204" pitchFamily="34" charset="0"/>
                <a:cs typeface="Calibri" panose="020F0502020204030204" pitchFamily="34" charset="0"/>
              </a:rPr>
              <a:t>الأفرقة المعنية بالسلوك والانضباط</a:t>
            </a:r>
            <a:endParaRPr lang="ar-001" sz="1400" b="1" dirty="0">
              <a:solidFill>
                <a:schemeClr val="tx1"/>
              </a:solidFill>
              <a:latin typeface="Calibri" panose="020F0502020204030204" pitchFamily="34" charset="0"/>
              <a:cs typeface="Calibri" panose="020F0502020204030204" pitchFamily="34" charset="0"/>
            </a:endParaRPr>
          </a:p>
        </p:txBody>
      </p:sp>
      <p:cxnSp>
        <p:nvCxnSpPr>
          <p:cNvPr id="15" name="Straight Connector 14">
            <a:extLst>
              <a:ext uri="{FF2B5EF4-FFF2-40B4-BE49-F238E27FC236}">
                <a16:creationId xmlns:a16="http://schemas.microsoft.com/office/drawing/2014/main" id="{27FA34AA-5220-B046-A47E-EC28F7BA86F3}"/>
              </a:ext>
            </a:extLst>
          </p:cNvPr>
          <p:cNvCxnSpPr/>
          <p:nvPr/>
        </p:nvCxnSpPr>
        <p:spPr>
          <a:xfrm>
            <a:off x="400050" y="5042247"/>
            <a:ext cx="1141095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3DF2ED9-9271-7549-8891-EE98E977B4F8}"/>
              </a:ext>
            </a:extLst>
          </p:cNvPr>
          <p:cNvCxnSpPr/>
          <p:nvPr/>
        </p:nvCxnSpPr>
        <p:spPr>
          <a:xfrm>
            <a:off x="400050" y="5850295"/>
            <a:ext cx="11410950" cy="0"/>
          </a:xfrm>
          <a:prstGeom prst="line">
            <a:avLst/>
          </a:prstGeom>
        </p:spPr>
        <p:style>
          <a:lnRef idx="1">
            <a:schemeClr val="accent1"/>
          </a:lnRef>
          <a:fillRef idx="0">
            <a:schemeClr val="accent1"/>
          </a:fillRef>
          <a:effectRef idx="0">
            <a:schemeClr val="accent1"/>
          </a:effectRef>
          <a:fontRef idx="minor">
            <a:schemeClr val="tx1"/>
          </a:fontRef>
        </p:style>
      </p:cxnSp>
      <p:sp>
        <p:nvSpPr>
          <p:cNvPr id="22" name="Content Placeholder 2">
            <a:extLst>
              <a:ext uri="{FF2B5EF4-FFF2-40B4-BE49-F238E27FC236}">
                <a16:creationId xmlns:a16="http://schemas.microsoft.com/office/drawing/2014/main" id="{ABF06B13-AC55-A64A-AEC2-7BD7482403EC}"/>
              </a:ext>
            </a:extLst>
          </p:cNvPr>
          <p:cNvSpPr txBox="1">
            <a:spLocks/>
          </p:cNvSpPr>
          <p:nvPr/>
        </p:nvSpPr>
        <p:spPr>
          <a:xfrm>
            <a:off x="5203906" y="5803442"/>
            <a:ext cx="6528308" cy="810462"/>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lgn="r" rtl="1"/>
            <a:r>
              <a:rPr lang="ar-SA" sz="1400" dirty="0">
                <a:solidFill>
                  <a:schemeClr val="tx1"/>
                </a:solidFill>
                <a:latin typeface="Calibri" panose="020F0502020204030204" pitchFamily="34" charset="0"/>
                <a:cs typeface="Calibri" panose="020F0502020204030204" pitchFamily="34" charset="0"/>
              </a:rPr>
              <a:t>تقديم الدعم والمشورة في مجال السياسات إلى مؤسسات منظومة الأمم المتحدة وآليات التنسيق </a:t>
            </a:r>
            <a:r>
              <a:rPr lang="ar-EG" sz="1400" dirty="0">
                <a:solidFill>
                  <a:schemeClr val="tx1"/>
                </a:solidFill>
                <a:latin typeface="Calibri" panose="020F0502020204030204" pitchFamily="34" charset="0"/>
                <a:cs typeface="Calibri" panose="020F0502020204030204" pitchFamily="34" charset="0"/>
              </a:rPr>
              <a:t>مع الاضطلاع ب</a:t>
            </a:r>
            <a:r>
              <a:rPr lang="ar-SA" sz="1400" dirty="0">
                <a:solidFill>
                  <a:schemeClr val="tx1"/>
                </a:solidFill>
                <a:latin typeface="Calibri" panose="020F0502020204030204" pitchFamily="34" charset="0"/>
                <a:cs typeface="Calibri" panose="020F0502020204030204" pitchFamily="34" charset="0"/>
              </a:rPr>
              <a:t>مسؤوليات تقديم المساعدة والدعم للضحايا</a:t>
            </a:r>
            <a:r>
              <a:rPr lang="ar-001" sz="1400" dirty="0">
                <a:solidFill>
                  <a:schemeClr val="tx1"/>
                </a:solidFill>
                <a:latin typeface="Calibri" panose="020F0502020204030204" pitchFamily="34" charset="0"/>
                <a:cs typeface="Calibri" panose="020F0502020204030204" pitchFamily="34" charset="0"/>
              </a:rPr>
              <a:t>.</a:t>
            </a:r>
          </a:p>
        </p:txBody>
      </p:sp>
      <p:sp>
        <p:nvSpPr>
          <p:cNvPr id="24" name="Content Placeholder 2">
            <a:extLst>
              <a:ext uri="{FF2B5EF4-FFF2-40B4-BE49-F238E27FC236}">
                <a16:creationId xmlns:a16="http://schemas.microsoft.com/office/drawing/2014/main" id="{854E92E7-AACA-3142-A012-88B99BFE8FD4}"/>
              </a:ext>
            </a:extLst>
          </p:cNvPr>
          <p:cNvSpPr txBox="1">
            <a:spLocks/>
          </p:cNvSpPr>
          <p:nvPr/>
        </p:nvSpPr>
        <p:spPr>
          <a:xfrm>
            <a:off x="484094" y="6008746"/>
            <a:ext cx="3191436" cy="426765"/>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EG" sz="1400" b="1" dirty="0">
                <a:solidFill>
                  <a:schemeClr val="tx1"/>
                </a:solidFill>
                <a:latin typeface="Calibri" panose="020F0502020204030204" pitchFamily="34" charset="0"/>
                <a:cs typeface="Calibri" panose="020F0502020204030204" pitchFamily="34" charset="0"/>
              </a:rPr>
              <a:t>المدافع عن حقوق الضحايا</a:t>
            </a:r>
            <a:endParaRPr lang="ar-SA" sz="1400" b="1" dirty="0">
              <a:solidFill>
                <a:schemeClr val="tx1"/>
              </a:solidFill>
              <a:latin typeface="Calibri" panose="020F0502020204030204" pitchFamily="34" charset="0"/>
              <a:cs typeface="Calibri" panose="020F0502020204030204" pitchFamily="34" charset="0"/>
            </a:endParaRPr>
          </a:p>
        </p:txBody>
      </p:sp>
      <p:sp>
        <p:nvSpPr>
          <p:cNvPr id="27" name="Content Placeholder 2">
            <a:extLst>
              <a:ext uri="{FF2B5EF4-FFF2-40B4-BE49-F238E27FC236}">
                <a16:creationId xmlns:a16="http://schemas.microsoft.com/office/drawing/2014/main" id="{857A0735-8AC8-7F47-B52F-E97FD37527D8}"/>
              </a:ext>
            </a:extLst>
          </p:cNvPr>
          <p:cNvSpPr>
            <a:spLocks noGrp="1"/>
          </p:cNvSpPr>
          <p:nvPr>
            <p:ph idx="1"/>
          </p:nvPr>
        </p:nvSpPr>
        <p:spPr>
          <a:xfrm>
            <a:off x="532798" y="1724888"/>
            <a:ext cx="2588110" cy="461996"/>
          </a:xfrm>
        </p:spPr>
        <p:txBody>
          <a:bodyPr>
            <a:normAutofit/>
          </a:bodyPr>
          <a:lstStyle/>
          <a:p>
            <a:pPr marL="0" indent="0" algn="r" rtl="1">
              <a:buNone/>
            </a:pPr>
            <a:r>
              <a:rPr lang="ar-SA" b="1" dirty="0">
                <a:solidFill>
                  <a:schemeClr val="tx1"/>
                </a:solidFill>
                <a:latin typeface="Calibri" panose="020F0502020204030204" pitchFamily="34" charset="0"/>
                <a:cs typeface="Calibri" panose="020F0502020204030204" pitchFamily="34" charset="0"/>
              </a:rPr>
              <a:t>المستوى</a:t>
            </a:r>
            <a:endParaRPr lang="ar-001" sz="1600" b="1" dirty="0">
              <a:solidFill>
                <a:schemeClr val="tx1"/>
              </a:solidFill>
              <a:latin typeface="Calibri" panose="020F0502020204030204" pitchFamily="34" charset="0"/>
              <a:cs typeface="Calibri" panose="020F0502020204030204" pitchFamily="34" charset="0"/>
            </a:endParaRPr>
          </a:p>
        </p:txBody>
      </p:sp>
      <p:sp>
        <p:nvSpPr>
          <p:cNvPr id="28" name="Content Placeholder 2">
            <a:extLst>
              <a:ext uri="{FF2B5EF4-FFF2-40B4-BE49-F238E27FC236}">
                <a16:creationId xmlns:a16="http://schemas.microsoft.com/office/drawing/2014/main" id="{9CB2D730-2C02-144A-A675-E2D2B6C73826}"/>
              </a:ext>
            </a:extLst>
          </p:cNvPr>
          <p:cNvSpPr txBox="1">
            <a:spLocks/>
          </p:cNvSpPr>
          <p:nvPr/>
        </p:nvSpPr>
        <p:spPr>
          <a:xfrm>
            <a:off x="6713857" y="1783548"/>
            <a:ext cx="2588110" cy="461996"/>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Font typeface="Wingdings 2" panose="05020102010507070707" pitchFamily="18" charset="2"/>
              <a:buNone/>
            </a:pPr>
            <a:r>
              <a:rPr lang="ar-SA" b="1" dirty="0">
                <a:solidFill>
                  <a:schemeClr val="tx1"/>
                </a:solidFill>
                <a:latin typeface="Calibri" panose="020F0502020204030204" pitchFamily="34" charset="0"/>
                <a:cs typeface="Calibri" panose="020F0502020204030204" pitchFamily="34" charset="0"/>
              </a:rPr>
              <a:t>الإجراء</a:t>
            </a:r>
            <a:endParaRPr lang="ar-001" sz="1600" dirty="0">
              <a:solidFill>
                <a:schemeClr val="tx1"/>
              </a:solidFill>
              <a:latin typeface="Calibri" panose="020F0502020204030204" pitchFamily="34" charset="0"/>
              <a:cs typeface="Calibri" panose="020F0502020204030204" pitchFamily="34" charset="0"/>
            </a:endParaRPr>
          </a:p>
        </p:txBody>
      </p:sp>
      <p:cxnSp>
        <p:nvCxnSpPr>
          <p:cNvPr id="16" name="Straight Connector 15">
            <a:extLst>
              <a:ext uri="{FF2B5EF4-FFF2-40B4-BE49-F238E27FC236}">
                <a16:creationId xmlns:a16="http://schemas.microsoft.com/office/drawing/2014/main" id="{E2EA451B-232D-4E2B-9E34-1765526A38D1}"/>
              </a:ext>
            </a:extLst>
          </p:cNvPr>
          <p:cNvCxnSpPr/>
          <p:nvPr/>
        </p:nvCxnSpPr>
        <p:spPr>
          <a:xfrm>
            <a:off x="390525" y="4055202"/>
            <a:ext cx="11410950" cy="0"/>
          </a:xfrm>
          <a:prstGeom prst="line">
            <a:avLst/>
          </a:prstGeom>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6FCE872A-C966-4D0A-9A5F-DA8278E4F058}"/>
              </a:ext>
            </a:extLst>
          </p:cNvPr>
          <p:cNvSpPr txBox="1"/>
          <p:nvPr/>
        </p:nvSpPr>
        <p:spPr>
          <a:xfrm>
            <a:off x="500377" y="4188941"/>
            <a:ext cx="3305504" cy="369332"/>
          </a:xfrm>
          <a:prstGeom prst="rect">
            <a:avLst/>
          </a:prstGeom>
          <a:noFill/>
        </p:spPr>
        <p:txBody>
          <a:bodyPr wrap="square" rtlCol="0">
            <a:spAutoFit/>
          </a:bodyPr>
          <a:lstStyle/>
          <a:p>
            <a:pPr algn="r" rtl="1"/>
            <a:r>
              <a:rPr lang="ar-SA" sz="1400" b="1" dirty="0">
                <a:latin typeface="Calibri" panose="020F0502020204030204" pitchFamily="34" charset="0"/>
                <a:cs typeface="Calibri" panose="020F0502020204030204" pitchFamily="34" charset="0"/>
              </a:rPr>
              <a:t>وكالات الأمم المتحدة</a:t>
            </a:r>
            <a:r>
              <a:rPr lang="ar-EG" sz="1400" b="1" dirty="0">
                <a:latin typeface="Calibri" panose="020F0502020204030204" pitchFamily="34" charset="0"/>
                <a:cs typeface="Calibri" panose="020F0502020204030204" pitchFamily="34" charset="0"/>
              </a:rPr>
              <a:t> </a:t>
            </a:r>
            <a:r>
              <a:rPr lang="ar-SA" sz="1400" b="1" dirty="0">
                <a:latin typeface="Calibri" panose="020F0502020204030204" pitchFamily="34" charset="0"/>
                <a:cs typeface="Calibri" panose="020F0502020204030204" pitchFamily="34" charset="0"/>
              </a:rPr>
              <a:t>وصناديقها وبرامجها</a:t>
            </a:r>
            <a:r>
              <a:rPr lang="ar-001" dirty="0">
                <a:latin typeface="Calibri" panose="020F0502020204030204" pitchFamily="34" charset="0"/>
                <a:cs typeface="Calibri" panose="020F0502020204030204" pitchFamily="34" charset="0"/>
              </a:rPr>
              <a:t> </a:t>
            </a:r>
          </a:p>
        </p:txBody>
      </p:sp>
      <p:sp>
        <p:nvSpPr>
          <p:cNvPr id="6" name="TextBox 5">
            <a:extLst>
              <a:ext uri="{FF2B5EF4-FFF2-40B4-BE49-F238E27FC236}">
                <a16:creationId xmlns:a16="http://schemas.microsoft.com/office/drawing/2014/main" id="{F317B9EC-4A5A-4335-9257-A924A6A6F30D}"/>
              </a:ext>
            </a:extLst>
          </p:cNvPr>
          <p:cNvSpPr txBox="1"/>
          <p:nvPr/>
        </p:nvSpPr>
        <p:spPr>
          <a:xfrm>
            <a:off x="5161668" y="4119899"/>
            <a:ext cx="6528308" cy="954107"/>
          </a:xfrm>
          <a:prstGeom prst="rect">
            <a:avLst/>
          </a:prstGeom>
          <a:noFill/>
        </p:spPr>
        <p:txBody>
          <a:bodyPr wrap="square" rtlCol="0">
            <a:spAutoFit/>
          </a:bodyPr>
          <a:lstStyle/>
          <a:p>
            <a:pPr marL="306000" indent="-306000" algn="r" rtl="1">
              <a:spcBef>
                <a:spcPct val="20000"/>
              </a:spcBef>
              <a:spcAft>
                <a:spcPts val="600"/>
              </a:spcAft>
              <a:buClr>
                <a:schemeClr val="accent2"/>
              </a:buClr>
              <a:buSzPct val="92000"/>
              <a:buFont typeface="Wingdings 2" panose="05020102010507070707" pitchFamily="18" charset="2"/>
              <a:buChar char=""/>
            </a:pPr>
            <a:r>
              <a:rPr lang="ar-SA" sz="1400" dirty="0">
                <a:latin typeface="Calibri" panose="020F0502020204030204" pitchFamily="34" charset="0"/>
                <a:cs typeface="Calibri" panose="020F0502020204030204" pitchFamily="34" charset="0"/>
              </a:rPr>
              <a:t>مسؤول</a:t>
            </a:r>
            <a:r>
              <a:rPr lang="ar-EG" sz="1400" dirty="0">
                <a:latin typeface="Calibri" panose="020F0502020204030204" pitchFamily="34" charset="0"/>
                <a:cs typeface="Calibri" panose="020F0502020204030204" pitchFamily="34" charset="0"/>
              </a:rPr>
              <a:t>ة</a:t>
            </a:r>
            <a:r>
              <a:rPr lang="ar-SA" sz="1400" dirty="0">
                <a:latin typeface="Calibri" panose="020F0502020204030204" pitchFamily="34" charset="0"/>
                <a:cs typeface="Calibri" panose="020F0502020204030204" pitchFamily="34" charset="0"/>
              </a:rPr>
              <a:t> عن تقديم المساعدة إلى أي ضحية من ضحايا الاستغلال والانتهاك الجنسيين </a:t>
            </a:r>
            <a:r>
              <a:rPr lang="ar-EG" sz="1400" dirty="0">
                <a:latin typeface="Calibri" panose="020F0502020204030204" pitchFamily="34" charset="0"/>
                <a:cs typeface="Calibri" panose="020F0502020204030204" pitchFamily="34" charset="0"/>
              </a:rPr>
              <a:t>من جانب</a:t>
            </a:r>
            <a:r>
              <a:rPr lang="ar-SA" sz="1400" dirty="0">
                <a:latin typeface="Calibri" panose="020F0502020204030204" pitchFamily="34" charset="0"/>
                <a:cs typeface="Calibri" panose="020F0502020204030204" pitchFamily="34" charset="0"/>
              </a:rPr>
              <a:t> موظف</a:t>
            </a:r>
            <a:r>
              <a:rPr lang="ar-EG" sz="1400" dirty="0">
                <a:latin typeface="Calibri" panose="020F0502020204030204" pitchFamily="34" charset="0"/>
                <a:cs typeface="Calibri" panose="020F0502020204030204" pitchFamily="34" charset="0"/>
              </a:rPr>
              <a:t>ي</a:t>
            </a:r>
            <a:r>
              <a:rPr lang="ar-SA" sz="1400" dirty="0">
                <a:latin typeface="Calibri" panose="020F0502020204030204" pitchFamily="34" charset="0"/>
                <a:cs typeface="Calibri" panose="020F0502020204030204" pitchFamily="34" charset="0"/>
              </a:rPr>
              <a:t> </a:t>
            </a:r>
            <a:r>
              <a:rPr lang="ar-EG" sz="1400" dirty="0">
                <a:latin typeface="Calibri" panose="020F0502020204030204" pitchFamily="34" charset="0"/>
                <a:cs typeface="Calibri" panose="020F0502020204030204" pitchFamily="34" charset="0"/>
              </a:rPr>
              <a:t>ال</a:t>
            </a:r>
            <a:r>
              <a:rPr lang="ar-SA" sz="1400" dirty="0">
                <a:latin typeface="Calibri" panose="020F0502020204030204" pitchFamily="34" charset="0"/>
                <a:cs typeface="Calibri" panose="020F0502020204030204" pitchFamily="34" charset="0"/>
              </a:rPr>
              <a:t>وكال</a:t>
            </a:r>
            <a:r>
              <a:rPr lang="ar-EG" sz="1400" dirty="0">
                <a:latin typeface="Calibri" panose="020F0502020204030204" pitchFamily="34" charset="0"/>
                <a:cs typeface="Calibri" panose="020F0502020204030204" pitchFamily="34" charset="0"/>
              </a:rPr>
              <a:t>ات</a:t>
            </a:r>
            <a:r>
              <a:rPr lang="ar-SA" sz="1400" dirty="0">
                <a:latin typeface="Calibri" panose="020F0502020204030204" pitchFamily="34" charset="0"/>
                <a:cs typeface="Calibri" panose="020F0502020204030204" pitchFamily="34" charset="0"/>
              </a:rPr>
              <a:t> أو </a:t>
            </a:r>
            <a:r>
              <a:rPr lang="ar-EG" sz="1400" dirty="0">
                <a:latin typeface="Calibri" panose="020F0502020204030204" pitchFamily="34" charset="0"/>
                <a:cs typeface="Calibri" panose="020F0502020204030204" pitchFamily="34" charset="0"/>
              </a:rPr>
              <a:t>ال</a:t>
            </a:r>
            <a:r>
              <a:rPr lang="ar-SA" sz="1400" dirty="0">
                <a:latin typeface="Calibri" panose="020F0502020204030204" pitchFamily="34" charset="0"/>
                <a:cs typeface="Calibri" panose="020F0502020204030204" pitchFamily="34" charset="0"/>
              </a:rPr>
              <a:t>صن</a:t>
            </a:r>
            <a:r>
              <a:rPr lang="ar-EG" sz="1400" dirty="0">
                <a:latin typeface="Calibri" panose="020F0502020204030204" pitchFamily="34" charset="0"/>
                <a:cs typeface="Calibri" panose="020F0502020204030204" pitchFamily="34" charset="0"/>
              </a:rPr>
              <a:t>ا</a:t>
            </a:r>
            <a:r>
              <a:rPr lang="ar-SA" sz="1400" dirty="0">
                <a:latin typeface="Calibri" panose="020F0502020204030204" pitchFamily="34" charset="0"/>
                <a:cs typeface="Calibri" panose="020F0502020204030204" pitchFamily="34" charset="0"/>
              </a:rPr>
              <a:t>د</a:t>
            </a:r>
            <a:r>
              <a:rPr lang="ar-EG" sz="1400" dirty="0">
                <a:latin typeface="Calibri" panose="020F0502020204030204" pitchFamily="34" charset="0"/>
                <a:cs typeface="Calibri" panose="020F0502020204030204" pitchFamily="34" charset="0"/>
              </a:rPr>
              <a:t>يق </a:t>
            </a:r>
            <a:r>
              <a:rPr lang="ar-SA" sz="1400" dirty="0">
                <a:latin typeface="Calibri" panose="020F0502020204030204" pitchFamily="34" charset="0"/>
                <a:cs typeface="Calibri" panose="020F0502020204030204" pitchFamily="34" charset="0"/>
              </a:rPr>
              <a:t>أو </a:t>
            </a:r>
            <a:r>
              <a:rPr lang="ar-EG" sz="1400" dirty="0">
                <a:latin typeface="Calibri" panose="020F0502020204030204" pitchFamily="34" charset="0"/>
                <a:cs typeface="Calibri" panose="020F0502020204030204" pitchFamily="34" charset="0"/>
              </a:rPr>
              <a:t>ال</a:t>
            </a:r>
            <a:r>
              <a:rPr lang="ar-SA" sz="1400" dirty="0">
                <a:latin typeface="Calibri" panose="020F0502020204030204" pitchFamily="34" charset="0"/>
                <a:cs typeface="Calibri" panose="020F0502020204030204" pitchFamily="34" charset="0"/>
              </a:rPr>
              <a:t>برامج</a:t>
            </a:r>
            <a:r>
              <a:rPr lang="ar-EG" sz="1400" dirty="0">
                <a:latin typeface="Calibri" panose="020F0502020204030204" pitchFamily="34" charset="0"/>
                <a:cs typeface="Calibri" panose="020F0502020204030204" pitchFamily="34" charset="0"/>
              </a:rPr>
              <a:t> التابعة لها</a:t>
            </a:r>
            <a:r>
              <a:rPr lang="ar-SA" sz="1400" dirty="0">
                <a:latin typeface="Calibri" panose="020F0502020204030204" pitchFamily="34" charset="0"/>
                <a:cs typeface="Calibri" panose="020F0502020204030204" pitchFamily="34" charset="0"/>
              </a:rPr>
              <a:t>، وعند الاقتضاء </a:t>
            </a:r>
            <a:r>
              <a:rPr lang="ar-EG" sz="1400" dirty="0">
                <a:latin typeface="Calibri" panose="020F0502020204030204" pitchFamily="34" charset="0"/>
                <a:cs typeface="Calibri" panose="020F0502020204030204" pitchFamily="34" charset="0"/>
              </a:rPr>
              <a:t>من جانب موظفي</a:t>
            </a:r>
            <a:r>
              <a:rPr lang="ar-SA" sz="1400" dirty="0">
                <a:latin typeface="Calibri" panose="020F0502020204030204" pitchFamily="34" charset="0"/>
                <a:cs typeface="Calibri" panose="020F0502020204030204" pitchFamily="34" charset="0"/>
              </a:rPr>
              <a:t> الشركاء المنفذين</a:t>
            </a:r>
            <a:r>
              <a:rPr lang="ar-EG" sz="1400" dirty="0">
                <a:latin typeface="Calibri" panose="020F0502020204030204" pitchFamily="34" charset="0"/>
                <a:cs typeface="Calibri" panose="020F0502020204030204" pitchFamily="34" charset="0"/>
              </a:rPr>
              <a:t>. وتقوم </a:t>
            </a:r>
            <a:r>
              <a:rPr lang="ar-SA" sz="1400" dirty="0">
                <a:latin typeface="Calibri" panose="020F0502020204030204" pitchFamily="34" charset="0"/>
                <a:cs typeface="Calibri" panose="020F0502020204030204" pitchFamily="34" charset="0"/>
              </a:rPr>
              <a:t>اليونيسف </a:t>
            </a:r>
            <a:r>
              <a:rPr lang="ar-EG" sz="1400" dirty="0">
                <a:latin typeface="Calibri" panose="020F0502020204030204" pitchFamily="34" charset="0"/>
                <a:cs typeface="Calibri" panose="020F0502020204030204" pitchFamily="34" charset="0"/>
              </a:rPr>
              <a:t>ب</a:t>
            </a:r>
            <a:r>
              <a:rPr lang="ar-SA" sz="1400" dirty="0">
                <a:latin typeface="Calibri" panose="020F0502020204030204" pitchFamily="34" charset="0"/>
                <a:cs typeface="Calibri" panose="020F0502020204030204" pitchFamily="34" charset="0"/>
              </a:rPr>
              <a:t>توف</a:t>
            </a:r>
            <a:r>
              <a:rPr lang="ar-EG" sz="1400" dirty="0">
                <a:latin typeface="Calibri" panose="020F0502020204030204" pitchFamily="34" charset="0"/>
                <a:cs typeface="Calibri" panose="020F0502020204030204" pitchFamily="34" charset="0"/>
              </a:rPr>
              <a:t>ي</a:t>
            </a:r>
            <a:r>
              <a:rPr lang="ar-SA" sz="1400" dirty="0">
                <a:latin typeface="Calibri" panose="020F0502020204030204" pitchFamily="34" charset="0"/>
                <a:cs typeface="Calibri" panose="020F0502020204030204" pitchFamily="34" charset="0"/>
              </a:rPr>
              <a:t>ر الملاذ الاخير ل</a:t>
            </a:r>
            <a:r>
              <a:rPr lang="ar-EG" sz="1400" dirty="0">
                <a:latin typeface="Calibri" panose="020F0502020204030204" pitchFamily="34" charset="0"/>
                <a:cs typeface="Calibri" panose="020F0502020204030204" pitchFamily="34" charset="0"/>
              </a:rPr>
              <a:t>ل</a:t>
            </a:r>
            <a:r>
              <a:rPr lang="ar-SA" sz="1400" dirty="0">
                <a:latin typeface="Calibri" panose="020F0502020204030204" pitchFamily="34" charset="0"/>
                <a:cs typeface="Calibri" panose="020F0502020204030204" pitchFamily="34" charset="0"/>
              </a:rPr>
              <a:t>ضحايا</a:t>
            </a:r>
            <a:r>
              <a:rPr lang="ar-EG" sz="1400" dirty="0">
                <a:latin typeface="Calibri" panose="020F0502020204030204" pitchFamily="34" charset="0"/>
                <a:cs typeface="Calibri" panose="020F0502020204030204" pitchFamily="34" charset="0"/>
              </a:rPr>
              <a:t> من</a:t>
            </a:r>
            <a:r>
              <a:rPr lang="ar-SA" sz="1400" dirty="0">
                <a:latin typeface="Calibri" panose="020F0502020204030204" pitchFamily="34" charset="0"/>
                <a:cs typeface="Calibri" panose="020F0502020204030204" pitchFamily="34" charset="0"/>
              </a:rPr>
              <a:t> الاطفال؛ وصندوق الامم المتحدة للسكان يوفر الملاذ الاخير للضحايا البالغين</a:t>
            </a:r>
          </a:p>
        </p:txBody>
      </p:sp>
      <p:sp>
        <p:nvSpPr>
          <p:cNvPr id="19" name="Title 1">
            <a:extLst>
              <a:ext uri="{FF2B5EF4-FFF2-40B4-BE49-F238E27FC236}">
                <a16:creationId xmlns:a16="http://schemas.microsoft.com/office/drawing/2014/main" id="{94530F45-8374-F446-B01E-EAC674CCF06D}"/>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rgbClr val="19193B"/>
                </a:solidFill>
                <a:latin typeface="Calibri" panose="020F0502020204030204" pitchFamily="34" charset="0"/>
                <a:cs typeface="Calibri" panose="020F0502020204030204" pitchFamily="34" charset="0"/>
              </a:rPr>
              <a:t>الوحدة الخامسة</a:t>
            </a:r>
            <a:endParaRPr lang="ar-001" sz="1400" b="1" cap="none" dirty="0">
              <a:solidFill>
                <a:srgbClr val="19193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7915508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E81169-8660-714F-8E54-8BCB68C72283}"/>
              </a:ext>
            </a:extLst>
          </p:cNvPr>
          <p:cNvSpPr>
            <a:spLocks noGrp="1"/>
          </p:cNvSpPr>
          <p:nvPr>
            <p:ph type="title"/>
          </p:nvPr>
        </p:nvSpPr>
        <p:spPr>
          <a:xfrm>
            <a:off x="393700" y="377238"/>
            <a:ext cx="11188700" cy="1252728"/>
          </a:xfrm>
        </p:spPr>
        <p:txBody>
          <a:bodyPr>
            <a:noAutofit/>
          </a:bodyPr>
          <a:lstStyle/>
          <a:p>
            <a:pPr algn="r" rtl="1"/>
            <a:r>
              <a:rPr lang="ar-SA" sz="3200" dirty="0">
                <a:latin typeface="Calibri" panose="020F0502020204030204" pitchFamily="34" charset="0"/>
                <a:cs typeface="Calibri" panose="020F0502020204030204" pitchFamily="34" charset="0"/>
              </a:rPr>
              <a:t>الأدوار والمسؤوليات بموجب البروتوكول</a:t>
            </a:r>
            <a:endParaRPr lang="ar-001" sz="3200" dirty="0">
              <a:latin typeface="Calibri" panose="020F0502020204030204" pitchFamily="34" charset="0"/>
              <a:cs typeface="Calibri" panose="020F0502020204030204" pitchFamily="34" charset="0"/>
            </a:endParaRPr>
          </a:p>
        </p:txBody>
      </p:sp>
      <p:sp>
        <p:nvSpPr>
          <p:cNvPr id="11" name="Content Placeholder 2">
            <a:extLst>
              <a:ext uri="{FF2B5EF4-FFF2-40B4-BE49-F238E27FC236}">
                <a16:creationId xmlns:a16="http://schemas.microsoft.com/office/drawing/2014/main" id="{726110AA-3979-2244-8E46-FCEF57C1982B}"/>
              </a:ext>
            </a:extLst>
          </p:cNvPr>
          <p:cNvSpPr txBox="1">
            <a:spLocks/>
          </p:cNvSpPr>
          <p:nvPr/>
        </p:nvSpPr>
        <p:spPr>
          <a:xfrm>
            <a:off x="5161668" y="2245798"/>
            <a:ext cx="6528308" cy="1143000"/>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lgn="r" rtl="1"/>
            <a:r>
              <a:rPr lang="ar-SA" sz="1400" dirty="0">
                <a:solidFill>
                  <a:schemeClr val="tx1"/>
                </a:solidFill>
                <a:latin typeface="Calibri" panose="020F0502020204030204" pitchFamily="34" charset="0"/>
                <a:cs typeface="Calibri" panose="020F0502020204030204" pitchFamily="34" charset="0"/>
              </a:rPr>
              <a:t>ينسق مع المجموعات الفرعية المعنية بالعنف القائم على النوع الاجتماعي وحماية الطفل</a:t>
            </a:r>
            <a:r>
              <a:rPr lang="ar-EG" sz="1400" dirty="0">
                <a:solidFill>
                  <a:schemeClr val="tx1"/>
                </a:solidFill>
                <a:latin typeface="Calibri" panose="020F0502020204030204" pitchFamily="34" charset="0"/>
                <a:cs typeface="Calibri" panose="020F0502020204030204" pitchFamily="34" charset="0"/>
              </a:rPr>
              <a:t> أو </a:t>
            </a:r>
            <a:r>
              <a:rPr lang="ar-SA" sz="1400" dirty="0">
                <a:solidFill>
                  <a:schemeClr val="tx1"/>
                </a:solidFill>
                <a:latin typeface="Calibri" panose="020F0502020204030204" pitchFamily="34" charset="0"/>
                <a:cs typeface="Calibri" panose="020F0502020204030204" pitchFamily="34" charset="0"/>
              </a:rPr>
              <a:t>مجموعات العمل حول تقديم المساعدة </a:t>
            </a:r>
            <a:r>
              <a:rPr lang="ar-EG" sz="1400" dirty="0">
                <a:solidFill>
                  <a:schemeClr val="tx1"/>
                </a:solidFill>
                <a:latin typeface="Calibri" panose="020F0502020204030204" pitchFamily="34" charset="0"/>
                <a:cs typeface="Calibri" panose="020F0502020204030204" pitchFamily="34" charset="0"/>
              </a:rPr>
              <a:t>بين الوكالات </a:t>
            </a:r>
            <a:r>
              <a:rPr lang="ar-SA" sz="1400" dirty="0">
                <a:solidFill>
                  <a:schemeClr val="tx1"/>
                </a:solidFill>
                <a:latin typeface="Calibri" panose="020F0502020204030204" pitchFamily="34" charset="0"/>
                <a:cs typeface="Calibri" panose="020F0502020204030204" pitchFamily="34" charset="0"/>
              </a:rPr>
              <a:t>لضحايا الاستغلال والانتهاك الجنسيين</a:t>
            </a:r>
          </a:p>
        </p:txBody>
      </p:sp>
      <p:sp>
        <p:nvSpPr>
          <p:cNvPr id="13" name="Content Placeholder 2">
            <a:extLst>
              <a:ext uri="{FF2B5EF4-FFF2-40B4-BE49-F238E27FC236}">
                <a16:creationId xmlns:a16="http://schemas.microsoft.com/office/drawing/2014/main" id="{70EA8326-FF4C-714E-88DD-120970190B78}"/>
              </a:ext>
            </a:extLst>
          </p:cNvPr>
          <p:cNvSpPr txBox="1">
            <a:spLocks/>
          </p:cNvSpPr>
          <p:nvPr/>
        </p:nvSpPr>
        <p:spPr>
          <a:xfrm>
            <a:off x="484093" y="2466473"/>
            <a:ext cx="3460377" cy="681400"/>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sz="1400" b="1" dirty="0">
                <a:solidFill>
                  <a:schemeClr val="tx1"/>
                </a:solidFill>
                <a:latin typeface="Calibri" panose="020F0502020204030204" pitchFamily="34" charset="0"/>
                <a:cs typeface="Calibri" panose="020F0502020204030204" pitchFamily="34" charset="0"/>
              </a:rPr>
              <a:t>منسق </a:t>
            </a:r>
            <a:r>
              <a:rPr lang="ar-EG" sz="1400" b="1" dirty="0">
                <a:solidFill>
                  <a:schemeClr val="tx1"/>
                </a:solidFill>
                <a:latin typeface="Calibri" panose="020F0502020204030204" pitchFamily="34" charset="0"/>
                <a:cs typeface="Calibri" panose="020F0502020204030204" pitchFamily="34" charset="0"/>
              </a:rPr>
              <a:t>الحماية من الاستغلال والانتهاك الجنسيين </a:t>
            </a:r>
            <a:endParaRPr lang="ar-001" sz="1400" b="1" dirty="0">
              <a:solidFill>
                <a:schemeClr val="tx1"/>
              </a:solidFill>
              <a:latin typeface="Calibri" panose="020F0502020204030204" pitchFamily="34" charset="0"/>
              <a:cs typeface="Calibri" panose="020F0502020204030204" pitchFamily="34" charset="0"/>
            </a:endParaRPr>
          </a:p>
        </p:txBody>
      </p:sp>
      <p:sp>
        <p:nvSpPr>
          <p:cNvPr id="17" name="Content Placeholder 2">
            <a:extLst>
              <a:ext uri="{FF2B5EF4-FFF2-40B4-BE49-F238E27FC236}">
                <a16:creationId xmlns:a16="http://schemas.microsoft.com/office/drawing/2014/main" id="{FB749329-0649-D847-9319-F3A30EFA7172}"/>
              </a:ext>
            </a:extLst>
          </p:cNvPr>
          <p:cNvSpPr txBox="1">
            <a:spLocks/>
          </p:cNvSpPr>
          <p:nvPr/>
        </p:nvSpPr>
        <p:spPr>
          <a:xfrm>
            <a:off x="5161668" y="3236311"/>
            <a:ext cx="6780396" cy="595141"/>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lgn="r" rtl="1"/>
            <a:r>
              <a:rPr lang="ar-SA" sz="1400" dirty="0">
                <a:solidFill>
                  <a:schemeClr val="tx1"/>
                </a:solidFill>
                <a:latin typeface="Calibri" panose="020F0502020204030204" pitchFamily="34" charset="0"/>
                <a:cs typeface="Calibri" panose="020F0502020204030204" pitchFamily="34" charset="0"/>
              </a:rPr>
              <a:t>يدعم الرئيسان المشاركان للوكالة منسق وشبكة </a:t>
            </a:r>
            <a:r>
              <a:rPr lang="ar-EG" sz="1400" dirty="0">
                <a:solidFill>
                  <a:schemeClr val="tx1"/>
                </a:solidFill>
                <a:latin typeface="Calibri" panose="020F0502020204030204" pitchFamily="34" charset="0"/>
                <a:cs typeface="Calibri" panose="020F0502020204030204" pitchFamily="34" charset="0"/>
              </a:rPr>
              <a:t>الحماية من الاستغلال والانتهاك الجنسيين</a:t>
            </a:r>
            <a:r>
              <a:rPr lang="ar-EG" sz="1400" b="1" dirty="0">
                <a:solidFill>
                  <a:schemeClr val="tx1"/>
                </a:solidFill>
                <a:latin typeface="Calibri" panose="020F0502020204030204" pitchFamily="34" charset="0"/>
                <a:cs typeface="Calibri" panose="020F0502020204030204" pitchFamily="34" charset="0"/>
              </a:rPr>
              <a:t> </a:t>
            </a:r>
            <a:r>
              <a:rPr lang="ar-SA" sz="1400" dirty="0">
                <a:solidFill>
                  <a:schemeClr val="tx1"/>
                </a:solidFill>
                <a:latin typeface="Calibri" panose="020F0502020204030204" pitchFamily="34" charset="0"/>
                <a:cs typeface="Calibri" panose="020F0502020204030204" pitchFamily="34" charset="0"/>
              </a:rPr>
              <a:t>لمعالجة أي</a:t>
            </a:r>
            <a:r>
              <a:rPr lang="ar-EG" sz="1400" dirty="0">
                <a:solidFill>
                  <a:schemeClr val="tx1"/>
                </a:solidFill>
                <a:latin typeface="Calibri" panose="020F0502020204030204" pitchFamily="34" charset="0"/>
                <a:cs typeface="Calibri" panose="020F0502020204030204" pitchFamily="34" charset="0"/>
              </a:rPr>
              <a:t>ة</a:t>
            </a:r>
            <a:r>
              <a:rPr lang="ar-SA" sz="1400" dirty="0">
                <a:solidFill>
                  <a:schemeClr val="tx1"/>
                </a:solidFill>
                <a:latin typeface="Calibri" panose="020F0502020204030204" pitchFamily="34" charset="0"/>
                <a:cs typeface="Calibri" panose="020F0502020204030204" pitchFamily="34" charset="0"/>
              </a:rPr>
              <a:t> ثغرات في </a:t>
            </a:r>
            <a:r>
              <a:rPr lang="ar-EG" sz="1400" dirty="0">
                <a:solidFill>
                  <a:schemeClr val="tx1"/>
                </a:solidFill>
                <a:latin typeface="Calibri" panose="020F0502020204030204" pitchFamily="34" charset="0"/>
                <a:cs typeface="Calibri" panose="020F0502020204030204" pitchFamily="34" charset="0"/>
              </a:rPr>
              <a:t>ال</a:t>
            </a:r>
            <a:r>
              <a:rPr lang="ar-SA" sz="1400" dirty="0">
                <a:solidFill>
                  <a:schemeClr val="tx1"/>
                </a:solidFill>
                <a:latin typeface="Calibri" panose="020F0502020204030204" pitchFamily="34" charset="0"/>
                <a:cs typeface="Calibri" panose="020F0502020204030204" pitchFamily="34" charset="0"/>
              </a:rPr>
              <a:t>تغطية </a:t>
            </a:r>
            <a:r>
              <a:rPr lang="ar-EG" sz="1400" dirty="0">
                <a:solidFill>
                  <a:schemeClr val="tx1"/>
                </a:solidFill>
                <a:latin typeface="Calibri" panose="020F0502020204030204" pitchFamily="34" charset="0"/>
                <a:cs typeface="Calibri" panose="020F0502020204030204" pitchFamily="34" charset="0"/>
              </a:rPr>
              <a:t>ب</a:t>
            </a:r>
            <a:r>
              <a:rPr lang="ar-SA" sz="1400" dirty="0">
                <a:solidFill>
                  <a:schemeClr val="tx1"/>
                </a:solidFill>
                <a:latin typeface="Calibri" panose="020F0502020204030204" pitchFamily="34" charset="0"/>
                <a:cs typeface="Calibri" panose="020F0502020204030204" pitchFamily="34" charset="0"/>
              </a:rPr>
              <a:t>المساعدة، بالتنسيق مع الجهات الفاعلة </a:t>
            </a:r>
            <a:r>
              <a:rPr lang="ar-EG" sz="1400" dirty="0">
                <a:solidFill>
                  <a:schemeClr val="tx1"/>
                </a:solidFill>
                <a:latin typeface="Calibri" panose="020F0502020204030204" pitchFamily="34" charset="0"/>
                <a:cs typeface="Calibri" panose="020F0502020204030204" pitchFamily="34" charset="0"/>
              </a:rPr>
              <a:t>المعنية ب</a:t>
            </a:r>
            <a:r>
              <a:rPr lang="ar-SA" sz="1400" dirty="0">
                <a:solidFill>
                  <a:schemeClr val="tx1"/>
                </a:solidFill>
                <a:latin typeface="Calibri" panose="020F0502020204030204" pitchFamily="34" charset="0"/>
                <a:cs typeface="Calibri" panose="020F0502020204030204" pitchFamily="34" charset="0"/>
              </a:rPr>
              <a:t>العنف القائم على النوع الاجتماعي</a:t>
            </a:r>
            <a:r>
              <a:rPr lang="ar-EG" sz="1400" dirty="0">
                <a:solidFill>
                  <a:schemeClr val="tx1"/>
                </a:solidFill>
                <a:latin typeface="Calibri" panose="020F0502020204030204" pitchFamily="34" charset="0"/>
                <a:cs typeface="Calibri" panose="020F0502020204030204" pitchFamily="34" charset="0"/>
              </a:rPr>
              <a:t> وحماية الطفل</a:t>
            </a:r>
            <a:r>
              <a:rPr lang="ar-SA" sz="1400" dirty="0">
                <a:solidFill>
                  <a:schemeClr val="tx1"/>
                </a:solidFill>
                <a:latin typeface="Calibri" panose="020F0502020204030204" pitchFamily="34" charset="0"/>
                <a:cs typeface="Calibri" panose="020F0502020204030204" pitchFamily="34" charset="0"/>
              </a:rPr>
              <a:t> </a:t>
            </a:r>
          </a:p>
        </p:txBody>
      </p:sp>
      <p:sp>
        <p:nvSpPr>
          <p:cNvPr id="18" name="Content Placeholder 2">
            <a:extLst>
              <a:ext uri="{FF2B5EF4-FFF2-40B4-BE49-F238E27FC236}">
                <a16:creationId xmlns:a16="http://schemas.microsoft.com/office/drawing/2014/main" id="{ACD69C99-617E-7446-9E79-8F000DF15BBE}"/>
              </a:ext>
            </a:extLst>
          </p:cNvPr>
          <p:cNvSpPr txBox="1">
            <a:spLocks/>
          </p:cNvSpPr>
          <p:nvPr/>
        </p:nvSpPr>
        <p:spPr>
          <a:xfrm>
            <a:off x="514720" y="3225098"/>
            <a:ext cx="3460377" cy="652844"/>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sz="1200" b="1" dirty="0">
                <a:effectLst/>
                <a:latin typeface="Calibri" panose="020F0502020204030204" pitchFamily="34" charset="0"/>
                <a:ea typeface="Yu Mincho" panose="02020400000000000000" pitchFamily="18" charset="-128"/>
                <a:cs typeface="Calibri" panose="020F0502020204030204" pitchFamily="34" charset="0"/>
              </a:rPr>
              <a:t>الرئيسان المشاركان لشبكة الحماية من الاستغلال والانتهاك الجنسيين</a:t>
            </a:r>
            <a:endParaRPr lang="ar-001" sz="1000" b="1" dirty="0">
              <a:solidFill>
                <a:schemeClr val="tx1"/>
              </a:solidFill>
              <a:latin typeface="Calibri" panose="020F0502020204030204" pitchFamily="34" charset="0"/>
              <a:cs typeface="Calibri" panose="020F0502020204030204" pitchFamily="34" charset="0"/>
            </a:endParaRPr>
          </a:p>
        </p:txBody>
      </p:sp>
      <p:cxnSp>
        <p:nvCxnSpPr>
          <p:cNvPr id="19" name="Straight Connector 18">
            <a:extLst>
              <a:ext uri="{FF2B5EF4-FFF2-40B4-BE49-F238E27FC236}">
                <a16:creationId xmlns:a16="http://schemas.microsoft.com/office/drawing/2014/main" id="{B2158CB7-06D8-F349-A887-0D83CA774361}"/>
              </a:ext>
            </a:extLst>
          </p:cNvPr>
          <p:cNvCxnSpPr/>
          <p:nvPr/>
        </p:nvCxnSpPr>
        <p:spPr>
          <a:xfrm>
            <a:off x="400050" y="3155521"/>
            <a:ext cx="11410950" cy="0"/>
          </a:xfrm>
          <a:prstGeom prst="line">
            <a:avLst/>
          </a:prstGeom>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0A3FDED4-BE90-144D-8DAD-2E9B1BCA0E98}"/>
              </a:ext>
            </a:extLst>
          </p:cNvPr>
          <p:cNvSpPr/>
          <p:nvPr/>
        </p:nvSpPr>
        <p:spPr>
          <a:xfrm>
            <a:off x="500377" y="2216865"/>
            <a:ext cx="3474720" cy="135522"/>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lumMod val="75000"/>
                </a:schemeClr>
              </a:solidFill>
              <a:latin typeface="Calibri" panose="020F0502020204030204" pitchFamily="34" charset="0"/>
              <a:cs typeface="Calibri" panose="020F0502020204030204" pitchFamily="34" charset="0"/>
            </a:endParaRPr>
          </a:p>
        </p:txBody>
      </p:sp>
      <p:sp>
        <p:nvSpPr>
          <p:cNvPr id="27" name="Rectangle 26">
            <a:extLst>
              <a:ext uri="{FF2B5EF4-FFF2-40B4-BE49-F238E27FC236}">
                <a16:creationId xmlns:a16="http://schemas.microsoft.com/office/drawing/2014/main" id="{772D1EA6-D44B-8046-A95D-05DBA150F540}"/>
              </a:ext>
            </a:extLst>
          </p:cNvPr>
          <p:cNvSpPr/>
          <p:nvPr/>
        </p:nvSpPr>
        <p:spPr>
          <a:xfrm>
            <a:off x="5221940" y="2216865"/>
            <a:ext cx="6492240" cy="135522"/>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lumMod val="75000"/>
                </a:schemeClr>
              </a:solidFill>
              <a:latin typeface="Calibri" panose="020F0502020204030204" pitchFamily="34" charset="0"/>
              <a:cs typeface="Calibri" panose="020F0502020204030204" pitchFamily="34" charset="0"/>
            </a:endParaRPr>
          </a:p>
        </p:txBody>
      </p:sp>
      <p:sp>
        <p:nvSpPr>
          <p:cNvPr id="28" name="Content Placeholder 2">
            <a:extLst>
              <a:ext uri="{FF2B5EF4-FFF2-40B4-BE49-F238E27FC236}">
                <a16:creationId xmlns:a16="http://schemas.microsoft.com/office/drawing/2014/main" id="{EE3D1555-7C81-BE4F-B296-E78F28C8FCE2}"/>
              </a:ext>
            </a:extLst>
          </p:cNvPr>
          <p:cNvSpPr>
            <a:spLocks noGrp="1"/>
          </p:cNvSpPr>
          <p:nvPr>
            <p:ph idx="1"/>
          </p:nvPr>
        </p:nvSpPr>
        <p:spPr>
          <a:xfrm>
            <a:off x="532798" y="1724888"/>
            <a:ext cx="2588110" cy="461996"/>
          </a:xfrm>
        </p:spPr>
        <p:txBody>
          <a:bodyPr>
            <a:normAutofit/>
          </a:bodyPr>
          <a:lstStyle/>
          <a:p>
            <a:pPr marL="0" indent="0" algn="r" rtl="1">
              <a:buNone/>
            </a:pPr>
            <a:r>
              <a:rPr lang="ar-SA" b="1" dirty="0">
                <a:solidFill>
                  <a:schemeClr val="tx1"/>
                </a:solidFill>
                <a:latin typeface="Calibri" panose="020F0502020204030204" pitchFamily="34" charset="0"/>
                <a:cs typeface="Calibri" panose="020F0502020204030204" pitchFamily="34" charset="0"/>
              </a:rPr>
              <a:t>المستوى</a:t>
            </a:r>
            <a:endParaRPr lang="ar-001" sz="1600" b="1" dirty="0">
              <a:solidFill>
                <a:schemeClr val="tx1"/>
              </a:solidFill>
              <a:latin typeface="Calibri" panose="020F0502020204030204" pitchFamily="34" charset="0"/>
              <a:cs typeface="Calibri" panose="020F0502020204030204" pitchFamily="34" charset="0"/>
            </a:endParaRPr>
          </a:p>
        </p:txBody>
      </p:sp>
      <p:sp>
        <p:nvSpPr>
          <p:cNvPr id="29" name="Content Placeholder 2">
            <a:extLst>
              <a:ext uri="{FF2B5EF4-FFF2-40B4-BE49-F238E27FC236}">
                <a16:creationId xmlns:a16="http://schemas.microsoft.com/office/drawing/2014/main" id="{607FD7B3-4159-BA49-906B-141AA9D03AC6}"/>
              </a:ext>
            </a:extLst>
          </p:cNvPr>
          <p:cNvSpPr txBox="1">
            <a:spLocks/>
          </p:cNvSpPr>
          <p:nvPr/>
        </p:nvSpPr>
        <p:spPr>
          <a:xfrm>
            <a:off x="5221941" y="1724888"/>
            <a:ext cx="2588110" cy="461996"/>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Font typeface="Wingdings 2" panose="05020102010507070707" pitchFamily="18" charset="2"/>
              <a:buNone/>
            </a:pPr>
            <a:r>
              <a:rPr lang="ar-SA" b="1" dirty="0">
                <a:solidFill>
                  <a:schemeClr val="tx1"/>
                </a:solidFill>
                <a:latin typeface="Calibri" panose="020F0502020204030204" pitchFamily="34" charset="0"/>
                <a:cs typeface="Calibri" panose="020F0502020204030204" pitchFamily="34" charset="0"/>
              </a:rPr>
              <a:t>الإجراء</a:t>
            </a:r>
            <a:endParaRPr lang="ar-001" sz="1600" dirty="0">
              <a:solidFill>
                <a:schemeClr val="tx1"/>
              </a:solidFill>
              <a:latin typeface="Calibri" panose="020F0502020204030204" pitchFamily="34" charset="0"/>
              <a:cs typeface="Calibri" panose="020F0502020204030204" pitchFamily="34" charset="0"/>
            </a:endParaRPr>
          </a:p>
        </p:txBody>
      </p:sp>
      <p:cxnSp>
        <p:nvCxnSpPr>
          <p:cNvPr id="12" name="Straight Connector 11">
            <a:extLst>
              <a:ext uri="{FF2B5EF4-FFF2-40B4-BE49-F238E27FC236}">
                <a16:creationId xmlns:a16="http://schemas.microsoft.com/office/drawing/2014/main" id="{1BDCBBAA-BE78-6A4D-AEC7-2BD9BE21E386}"/>
              </a:ext>
            </a:extLst>
          </p:cNvPr>
          <p:cNvCxnSpPr/>
          <p:nvPr/>
        </p:nvCxnSpPr>
        <p:spPr>
          <a:xfrm>
            <a:off x="400050" y="3892830"/>
            <a:ext cx="11410950" cy="0"/>
          </a:xfrm>
          <a:prstGeom prst="line">
            <a:avLst/>
          </a:prstGeom>
        </p:spPr>
        <p:style>
          <a:lnRef idx="1">
            <a:schemeClr val="accent1"/>
          </a:lnRef>
          <a:fillRef idx="0">
            <a:schemeClr val="accent1"/>
          </a:fillRef>
          <a:effectRef idx="0">
            <a:schemeClr val="accent1"/>
          </a:effectRef>
          <a:fontRef idx="minor">
            <a:schemeClr val="tx1"/>
          </a:fontRef>
        </p:style>
      </p:cxnSp>
      <p:sp>
        <p:nvSpPr>
          <p:cNvPr id="16" name="Content Placeholder 2">
            <a:extLst>
              <a:ext uri="{FF2B5EF4-FFF2-40B4-BE49-F238E27FC236}">
                <a16:creationId xmlns:a16="http://schemas.microsoft.com/office/drawing/2014/main" id="{51572810-0C3E-BB4A-8862-024D378B8903}"/>
              </a:ext>
            </a:extLst>
          </p:cNvPr>
          <p:cNvSpPr txBox="1">
            <a:spLocks/>
          </p:cNvSpPr>
          <p:nvPr/>
        </p:nvSpPr>
        <p:spPr>
          <a:xfrm>
            <a:off x="484093" y="3962406"/>
            <a:ext cx="3460377" cy="510209"/>
          </a:xfrm>
          <a:prstGeom prst="rect">
            <a:avLst/>
          </a:prstGeom>
        </p:spPr>
        <p:txBody>
          <a:bodyPr vert="horz" lIns="91440" tIns="45720" rIns="91440" bIns="45720" rtlCol="0" anchor="ctr">
            <a:normAutofit lnSpcReduction="100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sz="1400" b="1" dirty="0">
                <a:solidFill>
                  <a:schemeClr val="tx1"/>
                </a:solidFill>
                <a:latin typeface="Calibri" panose="020F0502020204030204" pitchFamily="34" charset="0"/>
                <a:cs typeface="Calibri" panose="020F0502020204030204" pitchFamily="34" charset="0"/>
              </a:rPr>
              <a:t>شبكة </a:t>
            </a:r>
            <a:r>
              <a:rPr lang="ar-EG" sz="1400" b="1" dirty="0">
                <a:solidFill>
                  <a:schemeClr val="tx1"/>
                </a:solidFill>
                <a:latin typeface="Calibri" panose="020F0502020204030204" pitchFamily="34" charset="0"/>
                <a:cs typeface="Calibri" panose="020F0502020204030204" pitchFamily="34" charset="0"/>
              </a:rPr>
              <a:t>الحماية من الاستغلال والانتهاك الجنسيين </a:t>
            </a:r>
            <a:r>
              <a:rPr lang="ar-SA" sz="1400" b="1" dirty="0">
                <a:solidFill>
                  <a:schemeClr val="tx1"/>
                </a:solidFill>
                <a:latin typeface="Calibri" panose="020F0502020204030204" pitchFamily="34" charset="0"/>
                <a:cs typeface="Calibri" panose="020F0502020204030204" pitchFamily="34" charset="0"/>
              </a:rPr>
              <a:t>المشتركة بين الوكالات</a:t>
            </a:r>
          </a:p>
        </p:txBody>
      </p:sp>
      <p:sp>
        <p:nvSpPr>
          <p:cNvPr id="20" name="Content Placeholder 2">
            <a:extLst>
              <a:ext uri="{FF2B5EF4-FFF2-40B4-BE49-F238E27FC236}">
                <a16:creationId xmlns:a16="http://schemas.microsoft.com/office/drawing/2014/main" id="{334ECFC7-32E7-2344-8365-56D5EE97A6E9}"/>
              </a:ext>
            </a:extLst>
          </p:cNvPr>
          <p:cNvSpPr txBox="1">
            <a:spLocks/>
          </p:cNvSpPr>
          <p:nvPr/>
        </p:nvSpPr>
        <p:spPr>
          <a:xfrm>
            <a:off x="5161668" y="3945840"/>
            <a:ext cx="6780396" cy="1302026"/>
          </a:xfrm>
          <a:prstGeom prst="rect">
            <a:avLst/>
          </a:prstGeom>
        </p:spPr>
        <p:txBody>
          <a:bodyPr vert="horz" lIns="91440" tIns="45720" rIns="91440" bIns="45720" rtlCol="0" anchor="ctr">
            <a:normAutofit fontScale="92500" lnSpcReduction="200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lgn="r" rtl="1"/>
            <a:r>
              <a:rPr lang="ar-SA" sz="1400" dirty="0">
                <a:solidFill>
                  <a:schemeClr val="tx1"/>
                </a:solidFill>
                <a:latin typeface="Calibri" panose="020F0502020204030204" pitchFamily="34" charset="0"/>
                <a:cs typeface="Calibri" panose="020F0502020204030204" pitchFamily="34" charset="0"/>
              </a:rPr>
              <a:t>دمج مسارات الإحالة من </a:t>
            </a:r>
            <a:r>
              <a:rPr lang="ar-EG" sz="1400" dirty="0">
                <a:solidFill>
                  <a:schemeClr val="tx1"/>
                </a:solidFill>
                <a:latin typeface="Calibri" panose="020F0502020204030204" pitchFamily="34" charset="0"/>
                <a:cs typeface="Calibri" panose="020F0502020204030204" pitchFamily="34" charset="0"/>
              </a:rPr>
              <a:t>العنف القائم على النوع الاجتماعي</a:t>
            </a:r>
            <a:r>
              <a:rPr lang="ar-SA" sz="1400" dirty="0">
                <a:solidFill>
                  <a:schemeClr val="tx1"/>
                </a:solidFill>
                <a:latin typeface="Calibri" panose="020F0502020204030204" pitchFamily="34" charset="0"/>
                <a:cs typeface="Calibri" panose="020F0502020204030204" pitchFamily="34" charset="0"/>
              </a:rPr>
              <a:t> </a:t>
            </a:r>
            <a:r>
              <a:rPr lang="ar-EG" sz="1400" dirty="0">
                <a:solidFill>
                  <a:schemeClr val="tx1"/>
                </a:solidFill>
                <a:latin typeface="Calibri" panose="020F0502020204030204" pitchFamily="34" charset="0"/>
                <a:cs typeface="Calibri" panose="020F0502020204030204" pitchFamily="34" charset="0"/>
              </a:rPr>
              <a:t>وحماية الطفل في إجراءات العمل الموحدة لشبكة الحماية من الاستغلال والانتهاك الجنسيين </a:t>
            </a:r>
            <a:endParaRPr lang="ar-001" sz="1400" dirty="0">
              <a:solidFill>
                <a:schemeClr val="tx1"/>
              </a:solidFill>
              <a:latin typeface="Calibri" panose="020F0502020204030204" pitchFamily="34" charset="0"/>
              <a:cs typeface="Calibri" panose="020F0502020204030204" pitchFamily="34" charset="0"/>
            </a:endParaRPr>
          </a:p>
          <a:p>
            <a:pPr algn="r" rtl="1"/>
            <a:r>
              <a:rPr lang="ar-SA" sz="1400" dirty="0">
                <a:solidFill>
                  <a:schemeClr val="tx1"/>
                </a:solidFill>
                <a:latin typeface="Calibri" panose="020F0502020204030204" pitchFamily="34" charset="0"/>
                <a:cs typeface="Calibri" panose="020F0502020204030204" pitchFamily="34" charset="0"/>
              </a:rPr>
              <a:t>ا</a:t>
            </a:r>
            <a:r>
              <a:rPr lang="ar-EG" sz="1400" dirty="0">
                <a:solidFill>
                  <a:schemeClr val="tx1"/>
                </a:solidFill>
                <a:latin typeface="Calibri" panose="020F0502020204030204" pitchFamily="34" charset="0"/>
                <a:cs typeface="Calibri" panose="020F0502020204030204" pitchFamily="34" charset="0"/>
              </a:rPr>
              <a:t>ل</a:t>
            </a:r>
            <a:r>
              <a:rPr lang="ar-SA" sz="1400" dirty="0">
                <a:solidFill>
                  <a:schemeClr val="tx1"/>
                </a:solidFill>
                <a:latin typeface="Calibri" panose="020F0502020204030204" pitchFamily="34" charset="0"/>
                <a:cs typeface="Calibri" panose="020F0502020204030204" pitchFamily="34" charset="0"/>
              </a:rPr>
              <a:t>عمل مع الجهات الفاعلة غير العاملة في قطاع العنف القائم على النوع الاجتماعي</a:t>
            </a:r>
            <a:r>
              <a:rPr lang="ar-EG" sz="1400" dirty="0">
                <a:solidFill>
                  <a:schemeClr val="tx1"/>
                </a:solidFill>
                <a:latin typeface="Calibri" panose="020F0502020204030204" pitchFamily="34" charset="0"/>
                <a:cs typeface="Calibri" panose="020F0502020204030204" pitchFamily="34" charset="0"/>
              </a:rPr>
              <a:t>/حماية الطفل </a:t>
            </a:r>
            <a:r>
              <a:rPr lang="ar-SA" sz="1400" dirty="0">
                <a:solidFill>
                  <a:schemeClr val="tx1"/>
                </a:solidFill>
                <a:latin typeface="Calibri" panose="020F0502020204030204" pitchFamily="34" charset="0"/>
                <a:cs typeface="Calibri" panose="020F0502020204030204" pitchFamily="34" charset="0"/>
              </a:rPr>
              <a:t>لتحديد الخدمات البديلة التي يمكن للضحايا الرجوع إليها</a:t>
            </a:r>
          </a:p>
          <a:p>
            <a:pPr algn="r" rtl="1"/>
            <a:r>
              <a:rPr lang="ar-SA" sz="1400" dirty="0">
                <a:solidFill>
                  <a:schemeClr val="tx1"/>
                </a:solidFill>
                <a:latin typeface="Calibri" panose="020F0502020204030204" pitchFamily="34" charset="0"/>
                <a:cs typeface="Calibri" panose="020F0502020204030204" pitchFamily="34" charset="0"/>
              </a:rPr>
              <a:t>التنسيق مع المجموعة الفرعية</a:t>
            </a:r>
            <a:r>
              <a:rPr lang="ar-001" sz="1400" dirty="0">
                <a:solidFill>
                  <a:schemeClr val="tx1"/>
                </a:solidFill>
                <a:latin typeface="Calibri" panose="020F0502020204030204" pitchFamily="34" charset="0"/>
                <a:cs typeface="Calibri" panose="020F0502020204030204" pitchFamily="34" charset="0"/>
              </a:rPr>
              <a:t>/</a:t>
            </a:r>
            <a:r>
              <a:rPr lang="ar-SA" sz="1400" dirty="0">
                <a:solidFill>
                  <a:schemeClr val="tx1"/>
                </a:solidFill>
                <a:latin typeface="Calibri" panose="020F0502020204030204" pitchFamily="34" charset="0"/>
                <a:cs typeface="Calibri" panose="020F0502020204030204" pitchFamily="34" charset="0"/>
              </a:rPr>
              <a:t>الفريق العامل </a:t>
            </a:r>
            <a:r>
              <a:rPr lang="ar-EG" sz="1400" dirty="0">
                <a:solidFill>
                  <a:schemeClr val="tx1"/>
                </a:solidFill>
                <a:latin typeface="Calibri" panose="020F0502020204030204" pitchFamily="34" charset="0"/>
                <a:cs typeface="Calibri" panose="020F0502020204030204" pitchFamily="34" charset="0"/>
              </a:rPr>
              <a:t>المعني بالعنف القائم على النوع الاجتماعي</a:t>
            </a:r>
            <a:r>
              <a:rPr lang="ar-SA" sz="1400" dirty="0">
                <a:solidFill>
                  <a:schemeClr val="tx1"/>
                </a:solidFill>
                <a:latin typeface="Calibri" panose="020F0502020204030204" pitchFamily="34" charset="0"/>
                <a:cs typeface="Calibri" panose="020F0502020204030204" pitchFamily="34" charset="0"/>
              </a:rPr>
              <a:t> و</a:t>
            </a:r>
            <a:r>
              <a:rPr lang="ar-001" sz="1400" dirty="0">
                <a:solidFill>
                  <a:schemeClr val="tx1"/>
                </a:solidFill>
                <a:latin typeface="Calibri" panose="020F0502020204030204" pitchFamily="34" charset="0"/>
                <a:cs typeface="Calibri" panose="020F0502020204030204" pitchFamily="34" charset="0"/>
              </a:rPr>
              <a:t>/</a:t>
            </a:r>
            <a:r>
              <a:rPr lang="ar-SA" sz="1400" dirty="0">
                <a:solidFill>
                  <a:schemeClr val="tx1"/>
                </a:solidFill>
                <a:latin typeface="Calibri" panose="020F0502020204030204" pitchFamily="34" charset="0"/>
                <a:cs typeface="Calibri" panose="020F0502020204030204" pitchFamily="34" charset="0"/>
              </a:rPr>
              <a:t>أو المتخصصين المتاحين في </a:t>
            </a:r>
            <a:r>
              <a:rPr lang="ar-EG" sz="1400" dirty="0">
                <a:solidFill>
                  <a:schemeClr val="tx1"/>
                </a:solidFill>
                <a:latin typeface="Calibri" panose="020F0502020204030204" pitchFamily="34" charset="0"/>
                <a:cs typeface="Calibri" panose="020F0502020204030204" pitchFamily="34" charset="0"/>
              </a:rPr>
              <a:t>العنف القائم على النوع الاجتماعي</a:t>
            </a:r>
            <a:r>
              <a:rPr lang="ar-SA" sz="1400" dirty="0">
                <a:solidFill>
                  <a:schemeClr val="tx1"/>
                </a:solidFill>
                <a:latin typeface="Calibri" panose="020F0502020204030204" pitchFamily="34" charset="0"/>
                <a:cs typeface="Calibri" panose="020F0502020204030204" pitchFamily="34" charset="0"/>
              </a:rPr>
              <a:t> لتدريب غير المتخصصين على الإسعافات الأولية النفسية</a:t>
            </a:r>
          </a:p>
        </p:txBody>
      </p:sp>
      <p:cxnSp>
        <p:nvCxnSpPr>
          <p:cNvPr id="21" name="Straight Connector 20">
            <a:extLst>
              <a:ext uri="{FF2B5EF4-FFF2-40B4-BE49-F238E27FC236}">
                <a16:creationId xmlns:a16="http://schemas.microsoft.com/office/drawing/2014/main" id="{19374D14-B9C7-A545-8BF6-5F664B7AD09B}"/>
              </a:ext>
            </a:extLst>
          </p:cNvPr>
          <p:cNvCxnSpPr/>
          <p:nvPr/>
        </p:nvCxnSpPr>
        <p:spPr>
          <a:xfrm>
            <a:off x="400050" y="5257806"/>
            <a:ext cx="11410950" cy="0"/>
          </a:xfrm>
          <a:prstGeom prst="line">
            <a:avLst/>
          </a:prstGeom>
        </p:spPr>
        <p:style>
          <a:lnRef idx="1">
            <a:schemeClr val="accent1"/>
          </a:lnRef>
          <a:fillRef idx="0">
            <a:schemeClr val="accent1"/>
          </a:fillRef>
          <a:effectRef idx="0">
            <a:schemeClr val="accent1"/>
          </a:effectRef>
          <a:fontRef idx="minor">
            <a:schemeClr val="tx1"/>
          </a:fontRef>
        </p:style>
      </p:cxnSp>
      <p:sp>
        <p:nvSpPr>
          <p:cNvPr id="22" name="Content Placeholder 2">
            <a:extLst>
              <a:ext uri="{FF2B5EF4-FFF2-40B4-BE49-F238E27FC236}">
                <a16:creationId xmlns:a16="http://schemas.microsoft.com/office/drawing/2014/main" id="{2A54C971-5F1C-5249-AEAE-2CC2DD129A1C}"/>
              </a:ext>
            </a:extLst>
          </p:cNvPr>
          <p:cNvSpPr txBox="1">
            <a:spLocks/>
          </p:cNvSpPr>
          <p:nvPr/>
        </p:nvSpPr>
        <p:spPr>
          <a:xfrm>
            <a:off x="5161668" y="5337318"/>
            <a:ext cx="6780396" cy="595141"/>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lgn="r" rtl="1"/>
            <a:r>
              <a:rPr lang="ar-SA" sz="1400" dirty="0">
                <a:solidFill>
                  <a:schemeClr val="tx1"/>
                </a:solidFill>
                <a:latin typeface="Calibri" panose="020F0502020204030204" pitchFamily="34" charset="0"/>
                <a:cs typeface="Calibri" panose="020F0502020204030204" pitchFamily="34" charset="0"/>
              </a:rPr>
              <a:t>التنسيق مع أعضاء الشبكة لرفع مستوى الوعي في المجتمعات المحلية، </a:t>
            </a:r>
            <a:r>
              <a:rPr lang="ar-EG" sz="1400" dirty="0">
                <a:solidFill>
                  <a:schemeClr val="tx1"/>
                </a:solidFill>
                <a:latin typeface="Calibri" panose="020F0502020204030204" pitchFamily="34" charset="0"/>
                <a:cs typeface="Calibri" panose="020F0502020204030204" pitchFamily="34" charset="0"/>
              </a:rPr>
              <a:t>حول </a:t>
            </a:r>
            <a:r>
              <a:rPr lang="ar-SA" sz="1400" dirty="0">
                <a:solidFill>
                  <a:schemeClr val="tx1"/>
                </a:solidFill>
                <a:latin typeface="Calibri" panose="020F0502020204030204" pitchFamily="34" charset="0"/>
                <a:cs typeface="Calibri" panose="020F0502020204030204" pitchFamily="34" charset="0"/>
              </a:rPr>
              <a:t>حقوق الضحايا، والخدمات القائمة، وكيفية الوصول إليها</a:t>
            </a:r>
          </a:p>
        </p:txBody>
      </p:sp>
      <p:sp>
        <p:nvSpPr>
          <p:cNvPr id="23" name="Content Placeholder 2">
            <a:extLst>
              <a:ext uri="{FF2B5EF4-FFF2-40B4-BE49-F238E27FC236}">
                <a16:creationId xmlns:a16="http://schemas.microsoft.com/office/drawing/2014/main" id="{CB3CCE60-93C3-024E-8E4A-DAC6675D4E17}"/>
              </a:ext>
            </a:extLst>
          </p:cNvPr>
          <p:cNvSpPr txBox="1">
            <a:spLocks/>
          </p:cNvSpPr>
          <p:nvPr/>
        </p:nvSpPr>
        <p:spPr>
          <a:xfrm>
            <a:off x="484093" y="5209479"/>
            <a:ext cx="3460377" cy="853394"/>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sz="1400" b="1" dirty="0">
                <a:solidFill>
                  <a:schemeClr val="tx1"/>
                </a:solidFill>
                <a:latin typeface="Calibri" panose="020F0502020204030204" pitchFamily="34" charset="0"/>
                <a:cs typeface="Calibri" panose="020F0502020204030204" pitchFamily="34" charset="0"/>
              </a:rPr>
              <a:t>مراكز تنسيق </a:t>
            </a:r>
            <a:r>
              <a:rPr lang="ar-EG" sz="1400" b="1" dirty="0">
                <a:solidFill>
                  <a:schemeClr val="tx1"/>
                </a:solidFill>
                <a:latin typeface="Calibri" panose="020F0502020204030204" pitchFamily="34" charset="0"/>
                <a:cs typeface="Calibri" panose="020F0502020204030204" pitchFamily="34" charset="0"/>
              </a:rPr>
              <a:t>الحماية من الاستغلال والانتهاك الجنسيين </a:t>
            </a:r>
            <a:r>
              <a:rPr lang="ar-SA" sz="1400" b="1" dirty="0">
                <a:solidFill>
                  <a:schemeClr val="tx1"/>
                </a:solidFill>
                <a:latin typeface="Calibri" panose="020F0502020204030204" pitchFamily="34" charset="0"/>
                <a:cs typeface="Calibri" panose="020F0502020204030204" pitchFamily="34" charset="0"/>
              </a:rPr>
              <a:t>من وكالات الأمم المتحدة؛ والمنظمات غير الحكومية؛ </a:t>
            </a:r>
            <a:r>
              <a:rPr lang="ar-EG" sz="1400" b="1" dirty="0">
                <a:solidFill>
                  <a:schemeClr val="tx1"/>
                </a:solidFill>
                <a:latin typeface="Calibri" panose="020F0502020204030204" pitchFamily="34" charset="0"/>
                <a:cs typeface="Calibri" panose="020F0502020204030204" pitchFamily="34" charset="0"/>
              </a:rPr>
              <a:t>إلخ.</a:t>
            </a:r>
            <a:endParaRPr lang="ar-SA" sz="1400" b="1" dirty="0">
              <a:solidFill>
                <a:schemeClr val="tx1"/>
              </a:solidFill>
              <a:latin typeface="Calibri" panose="020F0502020204030204" pitchFamily="34" charset="0"/>
              <a:cs typeface="Calibri" panose="020F0502020204030204" pitchFamily="34" charset="0"/>
            </a:endParaRPr>
          </a:p>
        </p:txBody>
      </p:sp>
      <p:cxnSp>
        <p:nvCxnSpPr>
          <p:cNvPr id="24" name="Straight Connector 23">
            <a:extLst>
              <a:ext uri="{FF2B5EF4-FFF2-40B4-BE49-F238E27FC236}">
                <a16:creationId xmlns:a16="http://schemas.microsoft.com/office/drawing/2014/main" id="{53A3FECF-7F7D-4241-A4BE-1C48D574550F}"/>
              </a:ext>
            </a:extLst>
          </p:cNvPr>
          <p:cNvCxnSpPr/>
          <p:nvPr/>
        </p:nvCxnSpPr>
        <p:spPr>
          <a:xfrm>
            <a:off x="400050" y="5970108"/>
            <a:ext cx="11410950" cy="0"/>
          </a:xfrm>
          <a:prstGeom prst="line">
            <a:avLst/>
          </a:prstGeom>
        </p:spPr>
        <p:style>
          <a:lnRef idx="1">
            <a:schemeClr val="accent1"/>
          </a:lnRef>
          <a:fillRef idx="0">
            <a:schemeClr val="accent1"/>
          </a:fillRef>
          <a:effectRef idx="0">
            <a:schemeClr val="accent1"/>
          </a:effectRef>
          <a:fontRef idx="minor">
            <a:schemeClr val="tx1"/>
          </a:fontRef>
        </p:style>
      </p:cxnSp>
      <p:sp>
        <p:nvSpPr>
          <p:cNvPr id="25" name="Content Placeholder 2">
            <a:extLst>
              <a:ext uri="{FF2B5EF4-FFF2-40B4-BE49-F238E27FC236}">
                <a16:creationId xmlns:a16="http://schemas.microsoft.com/office/drawing/2014/main" id="{53337129-C024-3444-8BFE-2C119AD71A89}"/>
              </a:ext>
            </a:extLst>
          </p:cNvPr>
          <p:cNvSpPr txBox="1">
            <a:spLocks/>
          </p:cNvSpPr>
          <p:nvPr/>
        </p:nvSpPr>
        <p:spPr>
          <a:xfrm>
            <a:off x="5161668" y="5999931"/>
            <a:ext cx="6780396" cy="595141"/>
          </a:xfrm>
          <a:prstGeom prst="rect">
            <a:avLst/>
          </a:prstGeom>
        </p:spPr>
        <p:txBody>
          <a:bodyPr vert="horz" lIns="91440" tIns="45720" rIns="91440" bIns="45720" rtlCol="0" anchor="ctr">
            <a:normAutofit fontScale="92500" lnSpcReduction="200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lgn="r" rtl="1"/>
            <a:r>
              <a:rPr lang="ar-SA" sz="1400" dirty="0">
                <a:solidFill>
                  <a:schemeClr val="tx1"/>
                </a:solidFill>
                <a:latin typeface="Calibri" panose="020F0502020204030204" pitchFamily="34" charset="0"/>
                <a:cs typeface="Calibri" panose="020F0502020204030204" pitchFamily="34" charset="0"/>
              </a:rPr>
              <a:t>يدعم</a:t>
            </a:r>
            <a:r>
              <a:rPr lang="ar-EG" sz="1400" dirty="0">
                <a:solidFill>
                  <a:schemeClr val="tx1"/>
                </a:solidFill>
                <a:latin typeface="Calibri" panose="020F0502020204030204" pitchFamily="34" charset="0"/>
                <a:cs typeface="Calibri" panose="020F0502020204030204" pitchFamily="34" charset="0"/>
              </a:rPr>
              <a:t> منسقو</a:t>
            </a:r>
            <a:r>
              <a:rPr lang="ar-SA" sz="1400" dirty="0">
                <a:solidFill>
                  <a:schemeClr val="tx1"/>
                </a:solidFill>
                <a:latin typeface="Calibri" panose="020F0502020204030204" pitchFamily="34" charset="0"/>
                <a:cs typeface="Calibri" panose="020F0502020204030204" pitchFamily="34" charset="0"/>
              </a:rPr>
              <a:t> المجموع</a:t>
            </a:r>
            <a:r>
              <a:rPr lang="ar-EG" sz="1400" dirty="0">
                <a:solidFill>
                  <a:schemeClr val="tx1"/>
                </a:solidFill>
                <a:latin typeface="Calibri" panose="020F0502020204030204" pitchFamily="34" charset="0"/>
                <a:cs typeface="Calibri" panose="020F0502020204030204" pitchFamily="34" charset="0"/>
              </a:rPr>
              <a:t>ة</a:t>
            </a:r>
            <a:r>
              <a:rPr lang="ar-SA" sz="1400" dirty="0">
                <a:solidFill>
                  <a:schemeClr val="tx1"/>
                </a:solidFill>
                <a:latin typeface="Calibri" panose="020F0502020204030204" pitchFamily="34" charset="0"/>
                <a:cs typeface="Calibri" panose="020F0502020204030204" pitchFamily="34" charset="0"/>
              </a:rPr>
              <a:t> الفرعية</a:t>
            </a:r>
            <a:r>
              <a:rPr lang="ar-EG" sz="1400" dirty="0">
                <a:solidFill>
                  <a:schemeClr val="tx1"/>
                </a:solidFill>
                <a:latin typeface="Calibri" panose="020F0502020204030204" pitchFamily="34" charset="0"/>
                <a:cs typeface="Calibri" panose="020F0502020204030204" pitchFamily="34" charset="0"/>
              </a:rPr>
              <a:t> المعنية ب</a:t>
            </a:r>
            <a:r>
              <a:rPr lang="ar-SA" sz="1400" dirty="0">
                <a:solidFill>
                  <a:schemeClr val="tx1"/>
                </a:solidFill>
                <a:latin typeface="Calibri" panose="020F0502020204030204" pitchFamily="34" charset="0"/>
                <a:cs typeface="Calibri" panose="020F0502020204030204" pitchFamily="34" charset="0"/>
              </a:rPr>
              <a:t>العنف القائم على النوع الاجتماعي</a:t>
            </a:r>
            <a:r>
              <a:rPr lang="ar-EG" sz="1400" dirty="0">
                <a:solidFill>
                  <a:schemeClr val="tx1"/>
                </a:solidFill>
                <a:latin typeface="Calibri" panose="020F0502020204030204" pitchFamily="34" charset="0"/>
                <a:cs typeface="Calibri" panose="020F0502020204030204" pitchFamily="34" charset="0"/>
              </a:rPr>
              <a:t> /منسقو مجال المسؤولية لحماية الطفل على </a:t>
            </a:r>
            <a:r>
              <a:rPr lang="ar-SA" sz="1400" dirty="0">
                <a:solidFill>
                  <a:schemeClr val="tx1"/>
                </a:solidFill>
                <a:latin typeface="Calibri" panose="020F0502020204030204" pitchFamily="34" charset="0"/>
                <a:cs typeface="Calibri" panose="020F0502020204030204" pitchFamily="34" charset="0"/>
              </a:rPr>
              <a:t>دعم تنفيذ إحالة الضحايا ومساعدتهم بما يتماشى مع المبادئ التوجيهية للبروتوكول و</a:t>
            </a:r>
            <a:r>
              <a:rPr lang="ar-EG" sz="1400" dirty="0">
                <a:solidFill>
                  <a:schemeClr val="tx1"/>
                </a:solidFill>
                <a:latin typeface="Calibri" panose="020F0502020204030204" pitchFamily="34" charset="0"/>
                <a:cs typeface="Calibri" panose="020F0502020204030204" pitchFamily="34" charset="0"/>
              </a:rPr>
              <a:t>المبادئ التوجيهية لل</a:t>
            </a:r>
            <a:r>
              <a:rPr lang="ar-SA" sz="1400" dirty="0">
                <a:solidFill>
                  <a:schemeClr val="tx1"/>
                </a:solidFill>
                <a:latin typeface="Calibri" panose="020F0502020204030204" pitchFamily="34" charset="0"/>
                <a:cs typeface="Calibri" panose="020F0502020204030204" pitchFamily="34" charset="0"/>
              </a:rPr>
              <a:t>عنف القائم على النوع الاجتماعي</a:t>
            </a:r>
            <a:r>
              <a:rPr lang="ar-EG" sz="1400" dirty="0">
                <a:solidFill>
                  <a:schemeClr val="tx1"/>
                </a:solidFill>
                <a:latin typeface="Calibri" panose="020F0502020204030204" pitchFamily="34" charset="0"/>
                <a:cs typeface="Calibri" panose="020F0502020204030204" pitchFamily="34" charset="0"/>
              </a:rPr>
              <a:t> </a:t>
            </a:r>
            <a:endParaRPr lang="ar-SA" sz="1400" dirty="0">
              <a:solidFill>
                <a:schemeClr val="tx1"/>
              </a:solidFill>
              <a:latin typeface="Calibri" panose="020F0502020204030204" pitchFamily="34" charset="0"/>
              <a:cs typeface="Calibri" panose="020F0502020204030204" pitchFamily="34" charset="0"/>
            </a:endParaRPr>
          </a:p>
        </p:txBody>
      </p:sp>
      <p:sp>
        <p:nvSpPr>
          <p:cNvPr id="30" name="Content Placeholder 2">
            <a:extLst>
              <a:ext uri="{FF2B5EF4-FFF2-40B4-BE49-F238E27FC236}">
                <a16:creationId xmlns:a16="http://schemas.microsoft.com/office/drawing/2014/main" id="{DE2FD375-409A-F947-8F4E-E71A35556B96}"/>
              </a:ext>
            </a:extLst>
          </p:cNvPr>
          <p:cNvSpPr txBox="1">
            <a:spLocks/>
          </p:cNvSpPr>
          <p:nvPr/>
        </p:nvSpPr>
        <p:spPr>
          <a:xfrm>
            <a:off x="484093" y="6120564"/>
            <a:ext cx="3460377" cy="578414"/>
          </a:xfrm>
          <a:prstGeom prst="rect">
            <a:avLst/>
          </a:prstGeom>
        </p:spPr>
        <p:txBody>
          <a:bodyPr vert="horz" lIns="91440" tIns="45720" rIns="91440" bIns="45720" rtlCol="0" anchor="ctr">
            <a:normAutofit fontScale="92500" lnSpcReduction="200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sz="1300" b="1" dirty="0">
                <a:latin typeface="Calibri" panose="020F0502020204030204" pitchFamily="34" charset="0"/>
                <a:cs typeface="Calibri" panose="020F0502020204030204" pitchFamily="34" charset="0"/>
              </a:rPr>
              <a:t>المجموعات الفرعية</a:t>
            </a:r>
            <a:r>
              <a:rPr lang="ar-EG" sz="1300" b="1" dirty="0">
                <a:latin typeface="Calibri" panose="020F0502020204030204" pitchFamily="34" charset="0"/>
                <a:cs typeface="Calibri" panose="020F0502020204030204" pitchFamily="34" charset="0"/>
              </a:rPr>
              <a:t> المعنية ب</a:t>
            </a:r>
            <a:r>
              <a:rPr lang="ar-SA" sz="1300" b="1" dirty="0">
                <a:latin typeface="Calibri" panose="020F0502020204030204" pitchFamily="34" charset="0"/>
                <a:cs typeface="Calibri" panose="020F0502020204030204" pitchFamily="34" charset="0"/>
              </a:rPr>
              <a:t>العنف القائم على النوع الاجتماعي</a:t>
            </a:r>
            <a:r>
              <a:rPr lang="ar-EG" sz="1300" b="1" dirty="0">
                <a:latin typeface="Calibri" panose="020F0502020204030204" pitchFamily="34" charset="0"/>
                <a:cs typeface="Calibri" panose="020F0502020204030204" pitchFamily="34" charset="0"/>
              </a:rPr>
              <a:t> </a:t>
            </a:r>
            <a:r>
              <a:rPr lang="ar-001" sz="1300" b="1" dirty="0">
                <a:latin typeface="Calibri" panose="020F0502020204030204" pitchFamily="34" charset="0"/>
                <a:cs typeface="Calibri" panose="020F0502020204030204" pitchFamily="34" charset="0"/>
              </a:rPr>
              <a:t>/</a:t>
            </a:r>
            <a:r>
              <a:rPr lang="ar-EG" sz="1300" b="1" dirty="0">
                <a:latin typeface="Calibri" panose="020F0502020204030204" pitchFamily="34" charset="0"/>
                <a:cs typeface="Calibri" panose="020F0502020204030204" pitchFamily="34" charset="0"/>
              </a:rPr>
              <a:t>فرق</a:t>
            </a:r>
            <a:r>
              <a:rPr lang="ar-SA" sz="1300" b="1" dirty="0">
                <a:latin typeface="Calibri" panose="020F0502020204030204" pitchFamily="34" charset="0"/>
                <a:cs typeface="Calibri" panose="020F0502020204030204" pitchFamily="34" charset="0"/>
              </a:rPr>
              <a:t> العمل </a:t>
            </a:r>
            <a:r>
              <a:rPr lang="ar-EG" sz="1300" b="1" dirty="0">
                <a:latin typeface="Calibri" panose="020F0502020204030204" pitchFamily="34" charset="0"/>
                <a:cs typeface="Calibri" panose="020F0502020204030204" pitchFamily="34" charset="0"/>
              </a:rPr>
              <a:t>المعنية با</a:t>
            </a:r>
            <a:r>
              <a:rPr lang="ar-SA" sz="1300" b="1" dirty="0">
                <a:latin typeface="Calibri" panose="020F0502020204030204" pitchFamily="34" charset="0"/>
                <a:cs typeface="Calibri" panose="020F0502020204030204" pitchFamily="34" charset="0"/>
              </a:rPr>
              <a:t>لعنف القائم على النوع الاجتماعي </a:t>
            </a:r>
            <a:r>
              <a:rPr lang="ar-EG" sz="1300" b="1" dirty="0">
                <a:latin typeface="Calibri" panose="020F0502020204030204" pitchFamily="34" charset="0"/>
                <a:cs typeface="Calibri" panose="020F0502020204030204" pitchFamily="34" charset="0"/>
              </a:rPr>
              <a:t>منسقو مجال المسؤولية لحماية الطفل</a:t>
            </a:r>
            <a:endParaRPr lang="ar-SA" sz="1300" b="1" dirty="0">
              <a:latin typeface="Calibri" panose="020F0502020204030204" pitchFamily="34" charset="0"/>
              <a:cs typeface="Calibri" panose="020F0502020204030204" pitchFamily="34" charset="0"/>
            </a:endParaRPr>
          </a:p>
        </p:txBody>
      </p:sp>
      <p:sp>
        <p:nvSpPr>
          <p:cNvPr id="32" name="Title 1">
            <a:extLst>
              <a:ext uri="{FF2B5EF4-FFF2-40B4-BE49-F238E27FC236}">
                <a16:creationId xmlns:a16="http://schemas.microsoft.com/office/drawing/2014/main" id="{D5CC284B-348D-0F43-A218-532C04E1DA32}"/>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a:solidFill>
                  <a:srgbClr val="19193B"/>
                </a:solidFill>
                <a:latin typeface="Calibri" panose="020F0502020204030204" pitchFamily="34" charset="0"/>
                <a:cs typeface="Calibri" panose="020F0502020204030204" pitchFamily="34" charset="0"/>
              </a:rPr>
              <a:t>الوحدة الخامسة</a:t>
            </a:r>
            <a:endParaRPr lang="ar-001" sz="1400" b="1" cap="none" dirty="0">
              <a:solidFill>
                <a:srgbClr val="19193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6904163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E81169-8660-714F-8E54-8BCB68C72283}"/>
              </a:ext>
            </a:extLst>
          </p:cNvPr>
          <p:cNvSpPr>
            <a:spLocks noGrp="1"/>
          </p:cNvSpPr>
          <p:nvPr>
            <p:ph type="title"/>
          </p:nvPr>
        </p:nvSpPr>
        <p:spPr>
          <a:xfrm>
            <a:off x="393700" y="377238"/>
            <a:ext cx="11188700" cy="1252728"/>
          </a:xfrm>
        </p:spPr>
        <p:txBody>
          <a:bodyPr>
            <a:noAutofit/>
          </a:bodyPr>
          <a:lstStyle/>
          <a:p>
            <a:pPr algn="r" rtl="1"/>
            <a:r>
              <a:rPr lang="ar-SA" sz="3200" dirty="0">
                <a:latin typeface="Calibri" panose="020F0502020204030204" pitchFamily="34" charset="0"/>
                <a:cs typeface="Calibri" panose="020F0502020204030204" pitchFamily="34" charset="0"/>
              </a:rPr>
              <a:t>دمج مسارات الإحالة من العنف القائم على النوع الاجتماعي/حماية الطفل</a:t>
            </a:r>
            <a:br>
              <a:rPr lang="ar-SA" sz="3200" dirty="0">
                <a:latin typeface="Calibri" panose="020F0502020204030204" pitchFamily="34" charset="0"/>
                <a:cs typeface="Calibri" panose="020F0502020204030204" pitchFamily="34" charset="0"/>
              </a:rPr>
            </a:br>
            <a:r>
              <a:rPr lang="ar-SA" sz="3200" dirty="0">
                <a:latin typeface="Calibri" panose="020F0502020204030204" pitchFamily="34" charset="0"/>
                <a:cs typeface="Calibri" panose="020F0502020204030204" pitchFamily="34" charset="0"/>
              </a:rPr>
              <a:t> في </a:t>
            </a:r>
            <a:r>
              <a:rPr lang="ar-EG" sz="3200" dirty="0">
                <a:latin typeface="Calibri" panose="020F0502020204030204" pitchFamily="34" charset="0"/>
                <a:cs typeface="Calibri" panose="020F0502020204030204" pitchFamily="34" charset="0"/>
              </a:rPr>
              <a:t>إجراءات العمل الموحدة </a:t>
            </a:r>
            <a:r>
              <a:rPr lang="ar-SA" sz="3200" dirty="0">
                <a:latin typeface="Calibri" panose="020F0502020204030204" pitchFamily="34" charset="0"/>
                <a:cs typeface="Calibri" panose="020F0502020204030204" pitchFamily="34" charset="0"/>
              </a:rPr>
              <a:t>لشبكة الحماية من الاستغلال والانتهاك الجنسيين</a:t>
            </a:r>
            <a:endParaRPr lang="ar-001" sz="3200" dirty="0">
              <a:latin typeface="Calibri" panose="020F0502020204030204" pitchFamily="34" charset="0"/>
              <a:cs typeface="Calibri" panose="020F0502020204030204" pitchFamily="34" charset="0"/>
            </a:endParaRPr>
          </a:p>
        </p:txBody>
      </p:sp>
      <p:sp>
        <p:nvSpPr>
          <p:cNvPr id="26" name="Rectangle 25">
            <a:extLst>
              <a:ext uri="{FF2B5EF4-FFF2-40B4-BE49-F238E27FC236}">
                <a16:creationId xmlns:a16="http://schemas.microsoft.com/office/drawing/2014/main" id="{0A3FDED4-BE90-144D-8DAD-2E9B1BCA0E98}"/>
              </a:ext>
            </a:extLst>
          </p:cNvPr>
          <p:cNvSpPr/>
          <p:nvPr/>
        </p:nvSpPr>
        <p:spPr>
          <a:xfrm>
            <a:off x="500375" y="2422139"/>
            <a:ext cx="5486400" cy="137160"/>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lumMod val="75000"/>
                </a:schemeClr>
              </a:solidFill>
              <a:latin typeface="Calibri" panose="020F0502020204030204" pitchFamily="34" charset="0"/>
              <a:cs typeface="Calibri" panose="020F0502020204030204" pitchFamily="34" charset="0"/>
            </a:endParaRPr>
          </a:p>
        </p:txBody>
      </p:sp>
      <p:sp>
        <p:nvSpPr>
          <p:cNvPr id="28" name="Content Placeholder 2">
            <a:extLst>
              <a:ext uri="{FF2B5EF4-FFF2-40B4-BE49-F238E27FC236}">
                <a16:creationId xmlns:a16="http://schemas.microsoft.com/office/drawing/2014/main" id="{EE3D1555-7C81-BE4F-B296-E78F28C8FCE2}"/>
              </a:ext>
            </a:extLst>
          </p:cNvPr>
          <p:cNvSpPr>
            <a:spLocks noGrp="1"/>
          </p:cNvSpPr>
          <p:nvPr>
            <p:ph idx="1"/>
          </p:nvPr>
        </p:nvSpPr>
        <p:spPr>
          <a:xfrm>
            <a:off x="1089389" y="1930162"/>
            <a:ext cx="2588110" cy="461996"/>
          </a:xfrm>
        </p:spPr>
        <p:txBody>
          <a:bodyPr>
            <a:normAutofit/>
          </a:bodyPr>
          <a:lstStyle/>
          <a:p>
            <a:pPr marL="0" indent="0" algn="r" rtl="1">
              <a:buNone/>
            </a:pPr>
            <a:r>
              <a:rPr lang="ar-SA" b="1" dirty="0">
                <a:solidFill>
                  <a:schemeClr val="accent1"/>
                </a:solidFill>
                <a:latin typeface="Calibri" panose="020F0502020204030204" pitchFamily="34" charset="0"/>
                <a:cs typeface="Calibri" panose="020F0502020204030204" pitchFamily="34" charset="0"/>
              </a:rPr>
              <a:t>ممارسة جيدة</a:t>
            </a:r>
            <a:endParaRPr lang="ar-001" sz="1600" dirty="0">
              <a:solidFill>
                <a:schemeClr val="tx1"/>
              </a:solidFill>
              <a:latin typeface="Calibri" panose="020F0502020204030204" pitchFamily="34" charset="0"/>
              <a:cs typeface="Calibri" panose="020F0502020204030204" pitchFamily="34" charset="0"/>
            </a:endParaRPr>
          </a:p>
        </p:txBody>
      </p:sp>
      <p:sp>
        <p:nvSpPr>
          <p:cNvPr id="21" name="Rectangle 20">
            <a:extLst>
              <a:ext uri="{FF2B5EF4-FFF2-40B4-BE49-F238E27FC236}">
                <a16:creationId xmlns:a16="http://schemas.microsoft.com/office/drawing/2014/main" id="{7C84ED3F-7430-1D4B-96EA-B4E63D860E1B}"/>
              </a:ext>
            </a:extLst>
          </p:cNvPr>
          <p:cNvSpPr/>
          <p:nvPr/>
        </p:nvSpPr>
        <p:spPr>
          <a:xfrm>
            <a:off x="6781800" y="2422139"/>
            <a:ext cx="4846320" cy="137160"/>
          </a:xfrm>
          <a:prstGeom prst="rect">
            <a:avLst/>
          </a:prstGeom>
          <a:solidFill>
            <a:schemeClr val="tx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Calibri" panose="020F0502020204030204" pitchFamily="34" charset="0"/>
              <a:cs typeface="Calibri" panose="020F0502020204030204" pitchFamily="34" charset="0"/>
            </a:endParaRPr>
          </a:p>
        </p:txBody>
      </p:sp>
      <p:sp>
        <p:nvSpPr>
          <p:cNvPr id="22" name="Content Placeholder 2">
            <a:extLst>
              <a:ext uri="{FF2B5EF4-FFF2-40B4-BE49-F238E27FC236}">
                <a16:creationId xmlns:a16="http://schemas.microsoft.com/office/drawing/2014/main" id="{F8ABED6D-55D7-5C41-9081-8FD98632AF66}"/>
              </a:ext>
            </a:extLst>
          </p:cNvPr>
          <p:cNvSpPr txBox="1">
            <a:spLocks/>
          </p:cNvSpPr>
          <p:nvPr/>
        </p:nvSpPr>
        <p:spPr>
          <a:xfrm>
            <a:off x="7370813" y="1930162"/>
            <a:ext cx="3194023" cy="461996"/>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b="1" dirty="0">
                <a:solidFill>
                  <a:schemeClr val="tx1"/>
                </a:solidFill>
                <a:latin typeface="Calibri" panose="020F0502020204030204" pitchFamily="34" charset="0"/>
                <a:cs typeface="Calibri" panose="020F0502020204030204" pitchFamily="34" charset="0"/>
              </a:rPr>
              <a:t>يجب عدم تشجيع</a:t>
            </a:r>
            <a:endParaRPr lang="ar-001" sz="1600" dirty="0">
              <a:solidFill>
                <a:schemeClr val="tx1"/>
              </a:solidFill>
              <a:latin typeface="Calibri" panose="020F0502020204030204" pitchFamily="34" charset="0"/>
              <a:cs typeface="Calibri" panose="020F0502020204030204" pitchFamily="34" charset="0"/>
            </a:endParaRPr>
          </a:p>
        </p:txBody>
      </p:sp>
      <p:sp>
        <p:nvSpPr>
          <p:cNvPr id="23" name="Content Placeholder 2">
            <a:extLst>
              <a:ext uri="{FF2B5EF4-FFF2-40B4-BE49-F238E27FC236}">
                <a16:creationId xmlns:a16="http://schemas.microsoft.com/office/drawing/2014/main" id="{BA88AA1B-2F85-5E46-91E8-E3AAAE87B652}"/>
              </a:ext>
            </a:extLst>
          </p:cNvPr>
          <p:cNvSpPr txBox="1">
            <a:spLocks/>
          </p:cNvSpPr>
          <p:nvPr/>
        </p:nvSpPr>
        <p:spPr>
          <a:xfrm>
            <a:off x="533683" y="2767272"/>
            <a:ext cx="5524217" cy="3820140"/>
          </a:xfrm>
          <a:prstGeom prst="rect">
            <a:avLst/>
          </a:prstGeom>
        </p:spPr>
        <p:txBody>
          <a:bodyPr vert="horz" lIns="91440" tIns="45720" rIns="91440" bIns="45720" rtlCol="0" anchor="ctr">
            <a:normAutofit fontScale="92500" lnSpcReduction="100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lgn="r" rtl="1"/>
            <a:r>
              <a:rPr lang="ar-EG" sz="1400" dirty="0">
                <a:solidFill>
                  <a:schemeClr val="tx1"/>
                </a:solidFill>
                <a:latin typeface="Calibri" panose="020F0502020204030204" pitchFamily="34" charset="0"/>
                <a:cs typeface="Calibri" panose="020F0502020204030204" pitchFamily="34" charset="0"/>
              </a:rPr>
              <a:t>ي</a:t>
            </a:r>
            <a:r>
              <a:rPr lang="ar-SA" sz="1400" dirty="0">
                <a:solidFill>
                  <a:schemeClr val="tx1"/>
                </a:solidFill>
                <a:latin typeface="Calibri" panose="020F0502020204030204" pitchFamily="34" charset="0"/>
                <a:cs typeface="Calibri" panose="020F0502020204030204" pitchFamily="34" charset="0"/>
              </a:rPr>
              <a:t>نبغي </a:t>
            </a:r>
            <a:r>
              <a:rPr lang="ar-EG" sz="1400" dirty="0">
                <a:solidFill>
                  <a:schemeClr val="tx1"/>
                </a:solidFill>
                <a:latin typeface="Calibri" panose="020F0502020204030204" pitchFamily="34" charset="0"/>
                <a:cs typeface="Calibri" panose="020F0502020204030204" pitchFamily="34" charset="0"/>
              </a:rPr>
              <a:t>على </a:t>
            </a:r>
            <a:r>
              <a:rPr lang="ar-SA" sz="1400" dirty="0">
                <a:solidFill>
                  <a:schemeClr val="tx1"/>
                </a:solidFill>
                <a:latin typeface="Calibri" panose="020F0502020204030204" pitchFamily="34" charset="0"/>
                <a:cs typeface="Calibri" panose="020F0502020204030204" pitchFamily="34" charset="0"/>
              </a:rPr>
              <a:t>منسق </a:t>
            </a:r>
            <a:r>
              <a:rPr lang="ar-EG" sz="1400" dirty="0">
                <a:latin typeface="Calibri" panose="020F0502020204030204" pitchFamily="34" charset="0"/>
                <a:cs typeface="Calibri" panose="020F0502020204030204" pitchFamily="34" charset="0"/>
              </a:rPr>
              <a:t>الحماية من الاستغلال والانتهاك الجنسيين</a:t>
            </a:r>
            <a:r>
              <a:rPr lang="ar-SA" sz="1400" dirty="0">
                <a:solidFill>
                  <a:schemeClr val="tx1"/>
                </a:solidFill>
                <a:latin typeface="Calibri" panose="020F0502020204030204" pitchFamily="34" charset="0"/>
                <a:cs typeface="Calibri" panose="020F0502020204030204" pitchFamily="34" charset="0"/>
              </a:rPr>
              <a:t>، والمدافع عن حقوق الضحايا </a:t>
            </a:r>
            <a:r>
              <a:rPr lang="ar-EG" sz="1400" dirty="0">
                <a:solidFill>
                  <a:schemeClr val="tx1"/>
                </a:solidFill>
                <a:latin typeface="Calibri" panose="020F0502020204030204" pitchFamily="34" charset="0"/>
                <a:cs typeface="Calibri" panose="020F0502020204030204" pitchFamily="34" charset="0"/>
              </a:rPr>
              <a:t>في </a:t>
            </a:r>
            <a:r>
              <a:rPr lang="ar-SA" sz="1400" dirty="0">
                <a:solidFill>
                  <a:schemeClr val="tx1"/>
                </a:solidFill>
                <a:latin typeface="Calibri" panose="020F0502020204030204" pitchFamily="34" charset="0"/>
                <a:cs typeface="Calibri" panose="020F0502020204030204" pitchFamily="34" charset="0"/>
              </a:rPr>
              <a:t>الميدان، والمتخصصين في العنف القائم على النوع الاجتماعي</a:t>
            </a:r>
            <a:r>
              <a:rPr lang="ar-EG" sz="1400" dirty="0">
                <a:solidFill>
                  <a:schemeClr val="tx1"/>
                </a:solidFill>
                <a:latin typeface="Calibri" panose="020F0502020204030204" pitchFamily="34" charset="0"/>
                <a:cs typeface="Calibri" panose="020F0502020204030204" pitchFamily="34" charset="0"/>
              </a:rPr>
              <a:t>/حماية الطفل</a:t>
            </a:r>
            <a:r>
              <a:rPr lang="ar-SA" sz="1400" dirty="0">
                <a:solidFill>
                  <a:schemeClr val="tx1"/>
                </a:solidFill>
                <a:latin typeface="Calibri" panose="020F0502020204030204" pitchFamily="34" charset="0"/>
                <a:cs typeface="Calibri" panose="020F0502020204030204" pitchFamily="34" charset="0"/>
              </a:rPr>
              <a:t> في البلد </a:t>
            </a:r>
            <a:r>
              <a:rPr lang="ar-EG" sz="1400" dirty="0">
                <a:solidFill>
                  <a:schemeClr val="tx1"/>
                </a:solidFill>
                <a:latin typeface="Calibri" panose="020F0502020204030204" pitchFamily="34" charset="0"/>
                <a:cs typeface="Calibri" panose="020F0502020204030204" pitchFamily="34" charset="0"/>
              </a:rPr>
              <a:t>الت</a:t>
            </a:r>
            <a:r>
              <a:rPr lang="ar-SA" sz="1400" dirty="0">
                <a:solidFill>
                  <a:schemeClr val="tx1"/>
                </a:solidFill>
                <a:latin typeface="Calibri" panose="020F0502020204030204" pitchFamily="34" charset="0"/>
                <a:cs typeface="Calibri" panose="020F0502020204030204" pitchFamily="34" charset="0"/>
              </a:rPr>
              <a:t>نس</a:t>
            </a:r>
            <a:r>
              <a:rPr lang="ar-EG" sz="1400" dirty="0">
                <a:solidFill>
                  <a:schemeClr val="tx1"/>
                </a:solidFill>
                <a:latin typeface="Calibri" panose="020F0502020204030204" pitchFamily="34" charset="0"/>
                <a:cs typeface="Calibri" panose="020F0502020204030204" pitchFamily="34" charset="0"/>
              </a:rPr>
              <a:t>يق</a:t>
            </a:r>
            <a:r>
              <a:rPr lang="ar-SA" sz="1400" dirty="0">
                <a:solidFill>
                  <a:schemeClr val="tx1"/>
                </a:solidFill>
                <a:latin typeface="Calibri" panose="020F0502020204030204" pitchFamily="34" charset="0"/>
                <a:cs typeface="Calibri" panose="020F0502020204030204" pitchFamily="34" charset="0"/>
              </a:rPr>
              <a:t> من أجل </a:t>
            </a:r>
            <a:r>
              <a:rPr lang="ar-EG" sz="1400" dirty="0">
                <a:solidFill>
                  <a:schemeClr val="tx1"/>
                </a:solidFill>
                <a:latin typeface="Calibri" panose="020F0502020204030204" pitchFamily="34" charset="0"/>
                <a:cs typeface="Calibri" panose="020F0502020204030204" pitchFamily="34" charset="0"/>
              </a:rPr>
              <a:t>صياغة إجراءات العمل الموحدة </a:t>
            </a:r>
            <a:r>
              <a:rPr lang="ar-SA" sz="1400" dirty="0">
                <a:solidFill>
                  <a:schemeClr val="tx1"/>
                </a:solidFill>
                <a:latin typeface="Calibri" panose="020F0502020204030204" pitchFamily="34" charset="0"/>
                <a:cs typeface="Calibri" panose="020F0502020204030204" pitchFamily="34" charset="0"/>
              </a:rPr>
              <a:t>لشبكة الحماية من الاستغلال والانتهاك الجنسيين</a:t>
            </a:r>
          </a:p>
          <a:p>
            <a:pPr algn="r" rtl="1">
              <a:lnSpc>
                <a:spcPct val="105000"/>
              </a:lnSpc>
              <a:spcAft>
                <a:spcPts val="300"/>
              </a:spcAft>
            </a:pPr>
            <a:r>
              <a:rPr lang="ar-SA" sz="1400" dirty="0">
                <a:solidFill>
                  <a:schemeClr val="tx1"/>
                </a:solidFill>
                <a:latin typeface="Calibri" panose="020F0502020204030204" pitchFamily="34" charset="0"/>
                <a:cs typeface="Calibri" panose="020F0502020204030204" pitchFamily="34" charset="0"/>
              </a:rPr>
              <a:t>تضمن جميع الجهات الفاعلة وصول ضحايا الاستغلال والانتهاك الجنسيين إلى نفس الخدمات التي تتوفر لضحايا الأشكال الأخرى من العنف القائم على النوع الاجتماعي أو إذا لم تكن متوفرة، </a:t>
            </a:r>
            <a:r>
              <a:rPr lang="ar-EG" sz="1400" dirty="0">
                <a:solidFill>
                  <a:schemeClr val="tx1"/>
                </a:solidFill>
                <a:latin typeface="Calibri" panose="020F0502020204030204" pitchFamily="34" charset="0"/>
                <a:cs typeface="Calibri" panose="020F0502020204030204" pitchFamily="34" charset="0"/>
              </a:rPr>
              <a:t>ف</a:t>
            </a:r>
            <a:r>
              <a:rPr lang="ar-SA" sz="1400" dirty="0">
                <a:solidFill>
                  <a:schemeClr val="tx1"/>
                </a:solidFill>
                <a:latin typeface="Calibri" panose="020F0502020204030204" pitchFamily="34" charset="0"/>
                <a:cs typeface="Calibri" panose="020F0502020204030204" pitchFamily="34" charset="0"/>
              </a:rPr>
              <a:t>الخدمات التي تحددها شبكة الحماية من الاستغلال والانتهاك الجنسيين</a:t>
            </a:r>
            <a:endParaRPr lang="en-GB" sz="1400" dirty="0">
              <a:solidFill>
                <a:schemeClr val="tx1"/>
              </a:solidFill>
              <a:latin typeface="Calibri" panose="020F0502020204030204" pitchFamily="34" charset="0"/>
              <a:cs typeface="Calibri" panose="020F0502020204030204" pitchFamily="34" charset="0"/>
            </a:endParaRPr>
          </a:p>
          <a:p>
            <a:pPr algn="r" rtl="1"/>
            <a:r>
              <a:rPr lang="ar-SA" sz="1400" dirty="0">
                <a:solidFill>
                  <a:schemeClr val="tx1"/>
                </a:solidFill>
                <a:latin typeface="Calibri" panose="020F0502020204030204" pitchFamily="34" charset="0"/>
                <a:cs typeface="Calibri" panose="020F0502020204030204" pitchFamily="34" charset="0"/>
              </a:rPr>
              <a:t>يقوم منسق الحماية من الاستغلال والانتهاك الجنسيين بدمج مسارات الإحالة ال</a:t>
            </a:r>
            <a:r>
              <a:rPr lang="ar-EG" sz="1400" dirty="0">
                <a:solidFill>
                  <a:schemeClr val="tx1"/>
                </a:solidFill>
                <a:latin typeface="Calibri" panose="020F0502020204030204" pitchFamily="34" charset="0"/>
                <a:cs typeface="Calibri" panose="020F0502020204030204" pitchFamily="34" charset="0"/>
              </a:rPr>
              <a:t>قائم</a:t>
            </a:r>
            <a:r>
              <a:rPr lang="ar-SA" sz="1400" dirty="0">
                <a:solidFill>
                  <a:schemeClr val="tx1"/>
                </a:solidFill>
                <a:latin typeface="Calibri" panose="020F0502020204030204" pitchFamily="34" charset="0"/>
                <a:cs typeface="Calibri" panose="020F0502020204030204" pitchFamily="34" charset="0"/>
              </a:rPr>
              <a:t>ة للعنف القائم على النوع الاجتماعي/حماية الطفل في </a:t>
            </a:r>
            <a:r>
              <a:rPr lang="ar-EG" sz="1400" dirty="0">
                <a:solidFill>
                  <a:schemeClr val="tx1"/>
                </a:solidFill>
                <a:latin typeface="Calibri" panose="020F0502020204030204" pitchFamily="34" charset="0"/>
                <a:cs typeface="Calibri" panose="020F0502020204030204" pitchFamily="34" charset="0"/>
              </a:rPr>
              <a:t>إجراءات العمل الموحدة </a:t>
            </a:r>
            <a:r>
              <a:rPr lang="ar-SA" sz="1400" dirty="0">
                <a:solidFill>
                  <a:schemeClr val="tx1"/>
                </a:solidFill>
                <a:latin typeface="Calibri" panose="020F0502020204030204" pitchFamily="34" charset="0"/>
                <a:cs typeface="Calibri" panose="020F0502020204030204" pitchFamily="34" charset="0"/>
              </a:rPr>
              <a:t>ل</a:t>
            </a:r>
            <a:r>
              <a:rPr lang="ar-EG" sz="1400" dirty="0">
                <a:solidFill>
                  <a:schemeClr val="tx1"/>
                </a:solidFill>
                <a:latin typeface="Calibri" panose="020F0502020204030204" pitchFamily="34" charset="0"/>
                <a:cs typeface="Calibri" panose="020F0502020204030204" pitchFamily="34" charset="0"/>
              </a:rPr>
              <a:t>شبكة ا</a:t>
            </a:r>
            <a:r>
              <a:rPr lang="ar-SA" sz="1400" dirty="0">
                <a:solidFill>
                  <a:schemeClr val="tx1"/>
                </a:solidFill>
                <a:latin typeface="Calibri" panose="020F0502020204030204" pitchFamily="34" charset="0"/>
                <a:cs typeface="Calibri" panose="020F0502020204030204" pitchFamily="34" charset="0"/>
              </a:rPr>
              <a:t>لحماية من الاستغلال والانتهاك الجنسيين واتباع </a:t>
            </a:r>
            <a:r>
              <a:rPr lang="ar-EG" sz="1400" dirty="0">
                <a:solidFill>
                  <a:schemeClr val="tx1"/>
                </a:solidFill>
                <a:latin typeface="Calibri" panose="020F0502020204030204" pitchFamily="34" charset="0"/>
                <a:cs typeface="Calibri" panose="020F0502020204030204" pitchFamily="34" charset="0"/>
              </a:rPr>
              <a:t>نفس </a:t>
            </a:r>
            <a:r>
              <a:rPr lang="ar-SA" sz="1400" dirty="0">
                <a:solidFill>
                  <a:schemeClr val="tx1"/>
                </a:solidFill>
                <a:latin typeface="Calibri" panose="020F0502020204030204" pitchFamily="34" charset="0"/>
                <a:cs typeface="Calibri" panose="020F0502020204030204" pitchFamily="34" charset="0"/>
              </a:rPr>
              <a:t>الإجراءات</a:t>
            </a:r>
            <a:endParaRPr lang="en-GB" sz="1400" dirty="0">
              <a:solidFill>
                <a:schemeClr val="tx1"/>
              </a:solidFill>
              <a:latin typeface="Calibri" panose="020F0502020204030204" pitchFamily="34" charset="0"/>
              <a:cs typeface="Calibri" panose="020F0502020204030204" pitchFamily="34" charset="0"/>
            </a:endParaRPr>
          </a:p>
          <a:p>
            <a:pPr algn="r" rtl="1"/>
            <a:r>
              <a:rPr lang="ar-SA" sz="1400" dirty="0">
                <a:solidFill>
                  <a:schemeClr val="tx1"/>
                </a:solidFill>
                <a:latin typeface="Calibri" panose="020F0502020204030204" pitchFamily="34" charset="0"/>
                <a:cs typeface="Calibri" panose="020F0502020204030204" pitchFamily="34" charset="0"/>
              </a:rPr>
              <a:t>يقوم منسق الحماية من الاستغلال والانتهاك الجنسيين</a:t>
            </a:r>
            <a:r>
              <a:rPr lang="ar-EG" sz="1400" dirty="0">
                <a:solidFill>
                  <a:schemeClr val="tx1"/>
                </a:solidFill>
                <a:latin typeface="Calibri" panose="020F0502020204030204" pitchFamily="34" charset="0"/>
                <a:cs typeface="Calibri" panose="020F0502020204030204" pitchFamily="34" charset="0"/>
              </a:rPr>
              <a:t> في إجراءات العمل الموحدة لشبكة الحماية من الاستغلال والانتهاك الجنسيين </a:t>
            </a:r>
            <a:r>
              <a:rPr lang="ar-SA" sz="1400" dirty="0">
                <a:solidFill>
                  <a:schemeClr val="tx1"/>
                </a:solidFill>
                <a:latin typeface="Calibri" panose="020F0502020204030204" pitchFamily="34" charset="0"/>
                <a:cs typeface="Calibri" panose="020F0502020204030204" pitchFamily="34" charset="0"/>
              </a:rPr>
              <a:t>بتحديد كيفية تسهيل الإحالة وتقديم المساعدة من خلال وسائل أخرى ومقدمي خدمات الملاذ الأخير، حيث لا توجد خدمات متخصصة في العنف القائم على النوع الاجتماعي/حماية الطفل </a:t>
            </a:r>
            <a:endParaRPr lang="ar-EG" sz="1400" dirty="0">
              <a:solidFill>
                <a:schemeClr val="tx1"/>
              </a:solidFill>
              <a:latin typeface="Calibri" panose="020F0502020204030204" pitchFamily="34" charset="0"/>
              <a:cs typeface="Calibri" panose="020F0502020204030204" pitchFamily="34" charset="0"/>
            </a:endParaRPr>
          </a:p>
          <a:p>
            <a:pPr algn="r" rtl="1"/>
            <a:r>
              <a:rPr lang="ar-SA" sz="1400" dirty="0">
                <a:solidFill>
                  <a:schemeClr val="tx1"/>
                </a:solidFill>
                <a:latin typeface="Calibri" panose="020F0502020204030204" pitchFamily="34" charset="0"/>
                <a:cs typeface="Calibri" panose="020F0502020204030204" pitchFamily="34" charset="0"/>
              </a:rPr>
              <a:t>يجب على </a:t>
            </a:r>
            <a:r>
              <a:rPr lang="ar-EG" sz="1400" dirty="0">
                <a:solidFill>
                  <a:schemeClr val="tx1"/>
                </a:solidFill>
                <a:latin typeface="Calibri" panose="020F0502020204030204" pitchFamily="34" charset="0"/>
                <a:cs typeface="Calibri" panose="020F0502020204030204" pitchFamily="34" charset="0"/>
              </a:rPr>
              <a:t>منسق</a:t>
            </a:r>
            <a:r>
              <a:rPr lang="ar-SA" sz="1400" dirty="0">
                <a:solidFill>
                  <a:schemeClr val="tx1"/>
                </a:solidFill>
                <a:latin typeface="Calibri" panose="020F0502020204030204" pitchFamily="34" charset="0"/>
                <a:cs typeface="Calibri" panose="020F0502020204030204" pitchFamily="34" charset="0"/>
              </a:rPr>
              <a:t> الحماية من الاستغلال والانتهاك الجنسيين </a:t>
            </a:r>
            <a:r>
              <a:rPr lang="ar-EG" sz="1400" dirty="0">
                <a:solidFill>
                  <a:schemeClr val="tx1"/>
                </a:solidFill>
                <a:latin typeface="Calibri" panose="020F0502020204030204" pitchFamily="34" charset="0"/>
                <a:cs typeface="Calibri" panose="020F0502020204030204" pitchFamily="34" charset="0"/>
              </a:rPr>
              <a:t>ومنسقي </a:t>
            </a:r>
            <a:r>
              <a:rPr lang="ar-SA" sz="1400" dirty="0">
                <a:solidFill>
                  <a:schemeClr val="tx1"/>
                </a:solidFill>
                <a:latin typeface="Calibri" panose="020F0502020204030204" pitchFamily="34" charset="0"/>
                <a:cs typeface="Calibri" panose="020F0502020204030204" pitchFamily="34" charset="0"/>
              </a:rPr>
              <a:t>حماية الطفل تحديد أية مخاطر تتعلق بالسلامة </a:t>
            </a:r>
            <a:r>
              <a:rPr lang="ar-EG" sz="1400" dirty="0">
                <a:solidFill>
                  <a:schemeClr val="tx1"/>
                </a:solidFill>
                <a:latin typeface="Calibri" panose="020F0502020204030204" pitchFamily="34" charset="0"/>
                <a:cs typeface="Calibri" panose="020F0502020204030204" pitchFamily="34" charset="0"/>
              </a:rPr>
              <a:t>والخيارات المتاحة ل</a:t>
            </a:r>
            <a:r>
              <a:rPr lang="ar-SA" sz="1400" dirty="0">
                <a:solidFill>
                  <a:schemeClr val="tx1"/>
                </a:solidFill>
                <a:latin typeface="Calibri" panose="020F0502020204030204" pitchFamily="34" charset="0"/>
                <a:cs typeface="Calibri" panose="020F0502020204030204" pitchFamily="34" charset="0"/>
              </a:rPr>
              <a:t>لضح</a:t>
            </a:r>
            <a:r>
              <a:rPr lang="ar-EG" sz="1400" dirty="0">
                <a:solidFill>
                  <a:schemeClr val="tx1"/>
                </a:solidFill>
                <a:latin typeface="Calibri" panose="020F0502020204030204" pitchFamily="34" charset="0"/>
                <a:cs typeface="Calibri" panose="020F0502020204030204" pitchFamily="34" charset="0"/>
              </a:rPr>
              <a:t>ا</a:t>
            </a:r>
            <a:r>
              <a:rPr lang="ar-SA" sz="1400" dirty="0">
                <a:solidFill>
                  <a:schemeClr val="tx1"/>
                </a:solidFill>
                <a:latin typeface="Calibri" panose="020F0502020204030204" pitchFamily="34" charset="0"/>
                <a:cs typeface="Calibri" panose="020F0502020204030204" pitchFamily="34" charset="0"/>
              </a:rPr>
              <a:t>ي</a:t>
            </a:r>
            <a:r>
              <a:rPr lang="ar-EG" sz="1400" dirty="0">
                <a:solidFill>
                  <a:schemeClr val="tx1"/>
                </a:solidFill>
                <a:latin typeface="Calibri" panose="020F0502020204030204" pitchFamily="34" charset="0"/>
                <a:cs typeface="Calibri" panose="020F0502020204030204" pitchFamily="34" charset="0"/>
              </a:rPr>
              <a:t>ا</a:t>
            </a:r>
            <a:r>
              <a:rPr lang="ar-SA" sz="1400" dirty="0">
                <a:solidFill>
                  <a:schemeClr val="tx1"/>
                </a:solidFill>
                <a:latin typeface="Calibri" panose="020F0502020204030204" pitchFamily="34" charset="0"/>
                <a:cs typeface="Calibri" panose="020F0502020204030204" pitchFamily="34" charset="0"/>
              </a:rPr>
              <a:t> ضمن مسارات الإحالة في </a:t>
            </a:r>
            <a:r>
              <a:rPr lang="ar-EG" sz="1400" dirty="0">
                <a:solidFill>
                  <a:schemeClr val="tx1"/>
                </a:solidFill>
                <a:latin typeface="Calibri" panose="020F0502020204030204" pitchFamily="34" charset="0"/>
                <a:cs typeface="Calibri" panose="020F0502020204030204" pitchFamily="34" charset="0"/>
              </a:rPr>
              <a:t>إجراءات العمل الموحدة </a:t>
            </a:r>
            <a:r>
              <a:rPr lang="ar-SA" sz="1400" dirty="0">
                <a:solidFill>
                  <a:schemeClr val="tx1"/>
                </a:solidFill>
                <a:latin typeface="Calibri" panose="020F0502020204030204" pitchFamily="34" charset="0"/>
                <a:cs typeface="Calibri" panose="020F0502020204030204" pitchFamily="34" charset="0"/>
              </a:rPr>
              <a:t>ل</a:t>
            </a:r>
            <a:r>
              <a:rPr lang="ar-EG" sz="1400" dirty="0">
                <a:solidFill>
                  <a:schemeClr val="tx1"/>
                </a:solidFill>
                <a:latin typeface="Calibri" panose="020F0502020204030204" pitchFamily="34" charset="0"/>
                <a:cs typeface="Calibri" panose="020F0502020204030204" pitchFamily="34" charset="0"/>
              </a:rPr>
              <a:t>شبكة ا</a:t>
            </a:r>
            <a:r>
              <a:rPr lang="ar-SA" sz="1400" dirty="0">
                <a:solidFill>
                  <a:schemeClr val="tx1"/>
                </a:solidFill>
                <a:latin typeface="Calibri" panose="020F0502020204030204" pitchFamily="34" charset="0"/>
                <a:cs typeface="Calibri" panose="020F0502020204030204" pitchFamily="34" charset="0"/>
              </a:rPr>
              <a:t>لحماية من الاستغلال والانتهاك الجنسيين حتى يتمكنوا من إعلام الضحايا به</a:t>
            </a:r>
            <a:r>
              <a:rPr lang="ar-EG" sz="1400" dirty="0">
                <a:solidFill>
                  <a:schemeClr val="tx1"/>
                </a:solidFill>
                <a:latin typeface="Calibri" panose="020F0502020204030204" pitchFamily="34" charset="0"/>
                <a:cs typeface="Calibri" panose="020F0502020204030204" pitchFamily="34" charset="0"/>
              </a:rPr>
              <a:t>ا </a:t>
            </a:r>
            <a:r>
              <a:rPr lang="ar-SA" sz="1400" dirty="0">
                <a:solidFill>
                  <a:schemeClr val="tx1"/>
                </a:solidFill>
                <a:latin typeface="Calibri" panose="020F0502020204030204" pitchFamily="34" charset="0"/>
                <a:cs typeface="Calibri" panose="020F0502020204030204" pitchFamily="34" charset="0"/>
              </a:rPr>
              <a:t>في سياقهم</a:t>
            </a:r>
          </a:p>
        </p:txBody>
      </p:sp>
      <p:sp>
        <p:nvSpPr>
          <p:cNvPr id="24" name="Content Placeholder 2">
            <a:extLst>
              <a:ext uri="{FF2B5EF4-FFF2-40B4-BE49-F238E27FC236}">
                <a16:creationId xmlns:a16="http://schemas.microsoft.com/office/drawing/2014/main" id="{211C76C5-0363-3C42-A1FD-5EF58B342C66}"/>
              </a:ext>
            </a:extLst>
          </p:cNvPr>
          <p:cNvSpPr txBox="1">
            <a:spLocks/>
          </p:cNvSpPr>
          <p:nvPr/>
        </p:nvSpPr>
        <p:spPr>
          <a:xfrm>
            <a:off x="6742044" y="2826906"/>
            <a:ext cx="4687956" cy="3275720"/>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lgn="r" rtl="1">
              <a:buClr>
                <a:schemeClr val="tx1"/>
              </a:buClr>
            </a:pPr>
            <a:r>
              <a:rPr lang="ar-SA" sz="1400" dirty="0">
                <a:solidFill>
                  <a:schemeClr val="tx1"/>
                </a:solidFill>
                <a:latin typeface="Calibri" panose="020F0502020204030204" pitchFamily="34" charset="0"/>
                <a:cs typeface="Calibri" panose="020F0502020204030204" pitchFamily="34" charset="0"/>
              </a:rPr>
              <a:t>لا ينبغي </a:t>
            </a:r>
            <a:r>
              <a:rPr lang="ar-EG" sz="1400" dirty="0">
                <a:solidFill>
                  <a:schemeClr val="tx1"/>
                </a:solidFill>
                <a:latin typeface="Calibri" panose="020F0502020204030204" pitchFamily="34" charset="0"/>
                <a:cs typeface="Calibri" panose="020F0502020204030204" pitchFamily="34" charset="0"/>
              </a:rPr>
              <a:t>ل</a:t>
            </a:r>
            <a:r>
              <a:rPr lang="ar-SA" sz="1400" dirty="0">
                <a:solidFill>
                  <a:schemeClr val="tx1"/>
                </a:solidFill>
                <a:latin typeface="Calibri" panose="020F0502020204030204" pitchFamily="34" charset="0"/>
                <a:cs typeface="Calibri" panose="020F0502020204030204" pitchFamily="34" charset="0"/>
              </a:rPr>
              <a:t>شبكة الحماية من الاستغلال والانتهاك الجنسيين تطوير مسارات إحالة موازية</a:t>
            </a:r>
          </a:p>
          <a:p>
            <a:pPr algn="r" rtl="1">
              <a:buClr>
                <a:schemeClr val="tx1"/>
              </a:buClr>
            </a:pPr>
            <a:r>
              <a:rPr lang="ar-SA" sz="1400" dirty="0">
                <a:solidFill>
                  <a:schemeClr val="tx1"/>
                </a:solidFill>
                <a:latin typeface="Calibri" panose="020F0502020204030204" pitchFamily="34" charset="0"/>
                <a:cs typeface="Calibri" panose="020F0502020204030204" pitchFamily="34" charset="0"/>
              </a:rPr>
              <a:t>ينبغي ألا تنشئ شبكة الحماية من الاستغلال والانتهاك الجنسيين خدمات منفصلة لضحايا الاستغلال والانتهاك الجنسيين (وعند الضرورة، ينبغي على الأمم المتحدة أن تأخذ في الاعتبار دعم تطوير خدمات جديدة، مع عدم تطوير هياكل مزدوجة</a:t>
            </a:r>
            <a:r>
              <a:rPr lang="ar-EG" sz="1400" dirty="0">
                <a:solidFill>
                  <a:schemeClr val="tx1"/>
                </a:solidFill>
                <a:latin typeface="Calibri" panose="020F0502020204030204" pitchFamily="34" charset="0"/>
                <a:cs typeface="Calibri" panose="020F0502020204030204" pitchFamily="34" charset="0"/>
              </a:rPr>
              <a:t>).</a:t>
            </a:r>
          </a:p>
          <a:p>
            <a:pPr algn="r" rtl="1">
              <a:buClr>
                <a:schemeClr val="tx1"/>
              </a:buClr>
            </a:pPr>
            <a:r>
              <a:rPr lang="ar-SA" sz="1400" dirty="0">
                <a:solidFill>
                  <a:schemeClr val="tx1"/>
                </a:solidFill>
                <a:latin typeface="Calibri" panose="020F0502020204030204" pitchFamily="34" charset="0"/>
                <a:cs typeface="Calibri" panose="020F0502020204030204" pitchFamily="34" charset="0"/>
              </a:rPr>
              <a:t>لا ينبغي لمنسق أو شبكة الحماية من الاستغلال والانتهاك الجنسيين تقديم مساعدة مباشرة إلى الضحايا</a:t>
            </a:r>
          </a:p>
          <a:p>
            <a:pPr algn="r" rtl="1">
              <a:buClr>
                <a:schemeClr val="tx1"/>
              </a:buClr>
            </a:pPr>
            <a:r>
              <a:rPr lang="ar-SA" sz="1400" dirty="0">
                <a:solidFill>
                  <a:schemeClr val="tx1"/>
                </a:solidFill>
                <a:latin typeface="Calibri" panose="020F0502020204030204" pitchFamily="34" charset="0"/>
                <a:cs typeface="Calibri" panose="020F0502020204030204" pitchFamily="34" charset="0"/>
              </a:rPr>
              <a:t>لا يتحمل منسق أو شبكة الحماية من الاستغلال والانتهاك الجنسيين مسؤول</a:t>
            </a:r>
            <a:r>
              <a:rPr lang="ar-EG" sz="1400" dirty="0">
                <a:solidFill>
                  <a:schemeClr val="tx1"/>
                </a:solidFill>
                <a:latin typeface="Calibri" panose="020F0502020204030204" pitchFamily="34" charset="0"/>
                <a:cs typeface="Calibri" panose="020F0502020204030204" pitchFamily="34" charset="0"/>
              </a:rPr>
              <a:t>ي</a:t>
            </a:r>
            <a:r>
              <a:rPr lang="ar-SA" sz="1400" dirty="0">
                <a:solidFill>
                  <a:schemeClr val="tx1"/>
                </a:solidFill>
                <a:latin typeface="Calibri" panose="020F0502020204030204" pitchFamily="34" charset="0"/>
                <a:cs typeface="Calibri" panose="020F0502020204030204" pitchFamily="34" charset="0"/>
              </a:rPr>
              <a:t>ة ضمان تقديم المساعدة لكل ناجٍ (أي أن يكون لها دور إشرافي على كل حالة على حدة)</a:t>
            </a:r>
            <a:r>
              <a:rPr lang="ar-EG" sz="1400" dirty="0">
                <a:solidFill>
                  <a:schemeClr val="tx1"/>
                </a:solidFill>
                <a:latin typeface="Calibri" panose="020F0502020204030204" pitchFamily="34" charset="0"/>
                <a:cs typeface="Calibri" panose="020F0502020204030204" pitchFamily="34" charset="0"/>
              </a:rPr>
              <a:t>.</a:t>
            </a:r>
            <a:endParaRPr lang="ar-001" sz="1400" dirty="0">
              <a:solidFill>
                <a:schemeClr val="tx1"/>
              </a:solidFill>
              <a:latin typeface="Calibri" panose="020F0502020204030204" pitchFamily="34" charset="0"/>
              <a:cs typeface="Calibri" panose="020F0502020204030204" pitchFamily="34" charset="0"/>
            </a:endParaRPr>
          </a:p>
        </p:txBody>
      </p:sp>
      <p:pic>
        <p:nvPicPr>
          <p:cNvPr id="8" name="Graphic 7" descr="Thumbs Down with solid fill">
            <a:extLst>
              <a:ext uri="{FF2B5EF4-FFF2-40B4-BE49-F238E27FC236}">
                <a16:creationId xmlns:a16="http://schemas.microsoft.com/office/drawing/2014/main" id="{F01EB608-83F7-0943-8EE5-0EDC0F6A8799}"/>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753790" y="1896747"/>
            <a:ext cx="506895" cy="506895"/>
          </a:xfrm>
          <a:prstGeom prst="rect">
            <a:avLst/>
          </a:prstGeom>
        </p:spPr>
      </p:pic>
      <p:pic>
        <p:nvPicPr>
          <p:cNvPr id="10" name="Graphic 9" descr="Thumbs up sign with solid fill">
            <a:extLst>
              <a:ext uri="{FF2B5EF4-FFF2-40B4-BE49-F238E27FC236}">
                <a16:creationId xmlns:a16="http://schemas.microsoft.com/office/drawing/2014/main" id="{FF251931-FCE7-E141-9F97-DCF3C3B782A5}"/>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482138" y="1868194"/>
            <a:ext cx="506895" cy="506895"/>
          </a:xfrm>
          <a:prstGeom prst="rect">
            <a:avLst/>
          </a:prstGeom>
        </p:spPr>
      </p:pic>
      <p:sp>
        <p:nvSpPr>
          <p:cNvPr id="12" name="Title 1">
            <a:extLst>
              <a:ext uri="{FF2B5EF4-FFF2-40B4-BE49-F238E27FC236}">
                <a16:creationId xmlns:a16="http://schemas.microsoft.com/office/drawing/2014/main" id="{F847964E-0E8C-DC42-80B9-4F6CF886AFFD}"/>
              </a:ext>
            </a:extLst>
          </p:cNvPr>
          <p:cNvSpPr txBox="1">
            <a:spLocks/>
          </p:cNvSpPr>
          <p:nvPr/>
        </p:nvSpPr>
        <p:spPr>
          <a:xfrm>
            <a:off x="10485120" y="6370233"/>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rgbClr val="19193B"/>
                </a:solidFill>
                <a:latin typeface="Calibri" panose="020F0502020204030204" pitchFamily="34" charset="0"/>
                <a:cs typeface="Calibri" panose="020F0502020204030204" pitchFamily="34" charset="0"/>
              </a:rPr>
              <a:t>الوحدة الخامسة</a:t>
            </a:r>
            <a:endParaRPr lang="ar-001" sz="1400" b="1" cap="none" dirty="0">
              <a:solidFill>
                <a:srgbClr val="19193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3670963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E81169-8660-714F-8E54-8BCB68C72283}"/>
              </a:ext>
            </a:extLst>
          </p:cNvPr>
          <p:cNvSpPr>
            <a:spLocks noGrp="1"/>
          </p:cNvSpPr>
          <p:nvPr>
            <p:ph type="title"/>
          </p:nvPr>
        </p:nvSpPr>
        <p:spPr>
          <a:xfrm>
            <a:off x="393700" y="377238"/>
            <a:ext cx="11188700" cy="1252728"/>
          </a:xfrm>
        </p:spPr>
        <p:txBody>
          <a:bodyPr>
            <a:noAutofit/>
          </a:bodyPr>
          <a:lstStyle/>
          <a:p>
            <a:pPr algn="r" rtl="1"/>
            <a:r>
              <a:rPr lang="ar-SA" sz="3200" dirty="0">
                <a:latin typeface="Calibri" panose="020F0502020204030204" pitchFamily="34" charset="0"/>
                <a:cs typeface="Calibri" panose="020F0502020204030204" pitchFamily="34" charset="0"/>
              </a:rPr>
              <a:t>دمج مسارات الإحالة </a:t>
            </a:r>
            <a:r>
              <a:rPr lang="ar-EG" sz="3200" dirty="0">
                <a:latin typeface="Calibri" panose="020F0502020204030204" pitchFamily="34" charset="0"/>
                <a:cs typeface="Calibri" panose="020F0502020204030204" pitchFamily="34" charset="0"/>
              </a:rPr>
              <a:t>لخدمات</a:t>
            </a:r>
            <a:r>
              <a:rPr lang="ar-SA" sz="3200" dirty="0">
                <a:latin typeface="Calibri" panose="020F0502020204030204" pitchFamily="34" charset="0"/>
                <a:cs typeface="Calibri" panose="020F0502020204030204" pitchFamily="34" charset="0"/>
              </a:rPr>
              <a:t> </a:t>
            </a:r>
            <a:r>
              <a:rPr lang="ar-EG" sz="3200" dirty="0">
                <a:latin typeface="Calibri" panose="020F0502020204030204" pitchFamily="34" charset="0"/>
                <a:cs typeface="Calibri" panose="020F0502020204030204" pitchFamily="34" charset="0"/>
              </a:rPr>
              <a:t>العنف القائم على النوع الاجتماعي/حماية الطفل</a:t>
            </a:r>
            <a:br>
              <a:rPr dirty="0">
                <a:latin typeface="Calibri" panose="020F0502020204030204" pitchFamily="34" charset="0"/>
                <a:cs typeface="Calibri" panose="020F0502020204030204" pitchFamily="34" charset="0"/>
              </a:rPr>
            </a:br>
            <a:r>
              <a:rPr lang="ar-SA" sz="3200" dirty="0">
                <a:latin typeface="Calibri" panose="020F0502020204030204" pitchFamily="34" charset="0"/>
                <a:cs typeface="Calibri" panose="020F0502020204030204" pitchFamily="34" charset="0"/>
              </a:rPr>
              <a:t> في </a:t>
            </a:r>
            <a:r>
              <a:rPr lang="ar-EG" sz="3200" dirty="0">
                <a:latin typeface="Calibri" panose="020F0502020204030204" pitchFamily="34" charset="0"/>
                <a:cs typeface="Calibri" panose="020F0502020204030204" pitchFamily="34" charset="0"/>
              </a:rPr>
              <a:t>إجراءات العمل الموحدة ل</a:t>
            </a:r>
            <a:r>
              <a:rPr lang="ar-SA" sz="3200" dirty="0">
                <a:latin typeface="Calibri" panose="020F0502020204030204" pitchFamily="34" charset="0"/>
                <a:cs typeface="Calibri" panose="020F0502020204030204" pitchFamily="34" charset="0"/>
              </a:rPr>
              <a:t>شبكة </a:t>
            </a:r>
            <a:r>
              <a:rPr lang="ar-EG" sz="3200" dirty="0">
                <a:latin typeface="Calibri" panose="020F0502020204030204" pitchFamily="34" charset="0"/>
                <a:cs typeface="Calibri" panose="020F0502020204030204" pitchFamily="34" charset="0"/>
              </a:rPr>
              <a:t>الحماية من الاستغلال والانتهاك الجنسيين </a:t>
            </a:r>
            <a:br>
              <a:rPr dirty="0">
                <a:latin typeface="Calibri" panose="020F0502020204030204" pitchFamily="34" charset="0"/>
                <a:cs typeface="Calibri" panose="020F0502020204030204" pitchFamily="34" charset="0"/>
              </a:rPr>
            </a:br>
            <a:r>
              <a:rPr lang="ar-SA" sz="1600" b="1" dirty="0">
                <a:solidFill>
                  <a:schemeClr val="tx1"/>
                </a:solidFill>
                <a:latin typeface="Calibri" panose="020F0502020204030204" pitchFamily="34" charset="0"/>
                <a:cs typeface="Calibri" panose="020F0502020204030204" pitchFamily="34" charset="0"/>
              </a:rPr>
              <a:t>ما المعلومات التي يجب تضمينها؟</a:t>
            </a:r>
            <a:endParaRPr lang="ar-001" sz="3200" dirty="0">
              <a:solidFill>
                <a:schemeClr val="tx1"/>
              </a:solidFill>
              <a:latin typeface="Calibri" panose="020F0502020204030204" pitchFamily="34" charset="0"/>
              <a:cs typeface="Calibri" panose="020F0502020204030204" pitchFamily="34" charset="0"/>
            </a:endParaRPr>
          </a:p>
        </p:txBody>
      </p:sp>
      <p:sp>
        <p:nvSpPr>
          <p:cNvPr id="12" name="Title 1">
            <a:extLst>
              <a:ext uri="{FF2B5EF4-FFF2-40B4-BE49-F238E27FC236}">
                <a16:creationId xmlns:a16="http://schemas.microsoft.com/office/drawing/2014/main" id="{F847964E-0E8C-DC42-80B9-4F6CF886AFFD}"/>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a:solidFill>
                  <a:srgbClr val="19193B"/>
                </a:solidFill>
                <a:latin typeface="Calibri" panose="020F0502020204030204" pitchFamily="34" charset="0"/>
                <a:cs typeface="Calibri" panose="020F0502020204030204" pitchFamily="34" charset="0"/>
              </a:rPr>
              <a:t>الوحدة الخامسة</a:t>
            </a:r>
            <a:endParaRPr lang="ar-001" sz="1400" b="1" cap="none" dirty="0">
              <a:solidFill>
                <a:srgbClr val="19193B"/>
              </a:solidFill>
              <a:latin typeface="Calibri" panose="020F0502020204030204" pitchFamily="34" charset="0"/>
              <a:cs typeface="Calibri" panose="020F0502020204030204" pitchFamily="34" charset="0"/>
            </a:endParaRPr>
          </a:p>
        </p:txBody>
      </p:sp>
      <p:sp>
        <p:nvSpPr>
          <p:cNvPr id="14" name="Content Placeholder 2">
            <a:extLst>
              <a:ext uri="{FF2B5EF4-FFF2-40B4-BE49-F238E27FC236}">
                <a16:creationId xmlns:a16="http://schemas.microsoft.com/office/drawing/2014/main" id="{25191FBA-6ACF-4714-B6F8-0E8771E50282}"/>
              </a:ext>
            </a:extLst>
          </p:cNvPr>
          <p:cNvSpPr txBox="1">
            <a:spLocks noGrp="1"/>
          </p:cNvSpPr>
          <p:nvPr>
            <p:ph idx="1"/>
          </p:nvPr>
        </p:nvSpPr>
        <p:spPr>
          <a:xfrm>
            <a:off x="393700" y="2241395"/>
            <a:ext cx="11260138" cy="4003288"/>
          </a:xfrm>
          <a:prstGeom prst="rect">
            <a:avLst/>
          </a:prstGeom>
        </p:spPr>
        <p:txBody>
          <a:bodyPr vert="horz" lIns="91440" tIns="45720" rIns="91440" bIns="45720" rtlCol="0" anchor="ctr">
            <a:normAutofit lnSpcReduction="100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lvl="0" algn="r" rtl="1"/>
            <a:r>
              <a:rPr lang="ar-SA" sz="2400" dirty="0">
                <a:latin typeface="Calibri" panose="020F0502020204030204" pitchFamily="34" charset="0"/>
                <a:cs typeface="Calibri" panose="020F0502020204030204" pitchFamily="34" charset="0"/>
              </a:rPr>
              <a:t>قائمة بأنواع الخدمات المختلفة التي</a:t>
            </a:r>
            <a:r>
              <a:rPr lang="ar-EG" sz="2400" dirty="0">
                <a:latin typeface="Calibri" panose="020F0502020204030204" pitchFamily="34" charset="0"/>
                <a:cs typeface="Calibri" panose="020F0502020204030204" pitchFamily="34" charset="0"/>
              </a:rPr>
              <a:t> ينبغي إحالة الضحايا إليها </a:t>
            </a:r>
            <a:r>
              <a:rPr lang="ar-SA" sz="2400" dirty="0">
                <a:latin typeface="Calibri" panose="020F0502020204030204" pitchFamily="34" charset="0"/>
                <a:cs typeface="Calibri" panose="020F0502020204030204" pitchFamily="34" charset="0"/>
              </a:rPr>
              <a:t>و</a:t>
            </a:r>
            <a:r>
              <a:rPr lang="ar-EG" sz="2400" dirty="0">
                <a:latin typeface="Calibri" panose="020F0502020204030204" pitchFamily="34" charset="0"/>
                <a:cs typeface="Calibri" panose="020F0502020204030204" pitchFamily="34" charset="0"/>
              </a:rPr>
              <a:t>توجيه</a:t>
            </a:r>
            <a:r>
              <a:rPr lang="ar-SA" sz="2400" dirty="0">
                <a:latin typeface="Calibri" panose="020F0502020204030204" pitchFamily="34" charset="0"/>
                <a:cs typeface="Calibri" panose="020F0502020204030204" pitchFamily="34" charset="0"/>
              </a:rPr>
              <a:t>ات بشأن كيفية الوصول إلى مسارات الإحالة الكاملة </a:t>
            </a:r>
            <a:r>
              <a:rPr lang="ar-EG" sz="2400" dirty="0">
                <a:latin typeface="Calibri" panose="020F0502020204030204" pitchFamily="34" charset="0"/>
                <a:cs typeface="Calibri" panose="020F0502020204030204" pitchFamily="34" charset="0"/>
              </a:rPr>
              <a:t>لجميع خدمات </a:t>
            </a:r>
            <a:r>
              <a:rPr lang="ar-SA" sz="2400" dirty="0">
                <a:latin typeface="Calibri" panose="020F0502020204030204" pitchFamily="34" charset="0"/>
                <a:cs typeface="Calibri" panose="020F0502020204030204" pitchFamily="34" charset="0"/>
              </a:rPr>
              <a:t>العنف القائم على النوع الاجتماعي و</a:t>
            </a:r>
            <a:r>
              <a:rPr lang="ar-EG" sz="2400" dirty="0">
                <a:latin typeface="Calibri" panose="020F0502020204030204" pitchFamily="34" charset="0"/>
                <a:cs typeface="Calibri" panose="020F0502020204030204" pitchFamily="34" charset="0"/>
              </a:rPr>
              <a:t>حماية الطفل و</a:t>
            </a:r>
            <a:r>
              <a:rPr lang="ar-SA" sz="2400" dirty="0">
                <a:latin typeface="Calibri" panose="020F0502020204030204" pitchFamily="34" charset="0"/>
                <a:cs typeface="Calibri" panose="020F0502020204030204" pitchFamily="34" charset="0"/>
              </a:rPr>
              <a:t>الجهات التي يجب الاتصال بها</a:t>
            </a:r>
            <a:r>
              <a:rPr lang="ar-001" sz="2400" dirty="0">
                <a:latin typeface="Calibri" panose="020F0502020204030204" pitchFamily="34" charset="0"/>
                <a:cs typeface="Calibri" panose="020F0502020204030204" pitchFamily="34" charset="0"/>
              </a:rPr>
              <a:t>.</a:t>
            </a:r>
          </a:p>
          <a:p>
            <a:pPr lvl="0" algn="r" rtl="1"/>
            <a:endParaRPr lang="ar-001" sz="2400" dirty="0">
              <a:latin typeface="Calibri" panose="020F0502020204030204" pitchFamily="34" charset="0"/>
              <a:cs typeface="Calibri" panose="020F0502020204030204" pitchFamily="34" charset="0"/>
            </a:endParaRPr>
          </a:p>
          <a:p>
            <a:pPr algn="r" rtl="1">
              <a:lnSpc>
                <a:spcPct val="105000"/>
              </a:lnSpc>
            </a:pPr>
            <a:r>
              <a:rPr lang="ar-SA" sz="2400" dirty="0">
                <a:latin typeface="Calibri" panose="020F0502020204030204" pitchFamily="34" charset="0"/>
                <a:cs typeface="Calibri" panose="020F0502020204030204" pitchFamily="34" charset="0"/>
              </a:rPr>
              <a:t>عملية </a:t>
            </a:r>
            <a:r>
              <a:rPr lang="ar-EG" sz="2400" dirty="0">
                <a:latin typeface="Calibri" panose="020F0502020204030204" pitchFamily="34" charset="0"/>
                <a:cs typeface="Calibri" panose="020F0502020204030204" pitchFamily="34" charset="0"/>
              </a:rPr>
              <a:t>موضحة </a:t>
            </a:r>
            <a:r>
              <a:rPr lang="ar-SA" sz="2400" dirty="0">
                <a:latin typeface="Calibri" panose="020F0502020204030204" pitchFamily="34" charset="0"/>
                <a:cs typeface="Calibri" panose="020F0502020204030204" pitchFamily="34" charset="0"/>
              </a:rPr>
              <a:t>خطوة بخطوة ينبغي اتباعها والأدوار الرئيسية لجميع الجهات الفاعلة والمنظمات والوكالات المعنية، عند تلقي شكوى والإحالة إلى خدمات مساعدة الضحايا</a:t>
            </a:r>
            <a:endParaRPr lang="ar-EG" sz="2400" dirty="0">
              <a:latin typeface="Calibri" panose="020F0502020204030204" pitchFamily="34" charset="0"/>
              <a:cs typeface="Calibri" panose="020F0502020204030204" pitchFamily="34" charset="0"/>
            </a:endParaRPr>
          </a:p>
          <a:p>
            <a:pPr marL="0" indent="0" algn="r" rtl="1">
              <a:lnSpc>
                <a:spcPct val="105000"/>
              </a:lnSpc>
              <a:buNone/>
            </a:pPr>
            <a:endParaRPr lang="en-GB" sz="2400" dirty="0">
              <a:latin typeface="Calibri" panose="020F0502020204030204" pitchFamily="34" charset="0"/>
              <a:cs typeface="Calibri" panose="020F0502020204030204" pitchFamily="34" charset="0"/>
            </a:endParaRPr>
          </a:p>
          <a:p>
            <a:pPr algn="r" rtl="1"/>
            <a:r>
              <a:rPr lang="en-GB" sz="2400" dirty="0">
                <a:latin typeface="Calibri" panose="020F0502020204030204" pitchFamily="34" charset="0"/>
                <a:cs typeface="Calibri" panose="020F0502020204030204" pitchFamily="34" charset="0"/>
              </a:rPr>
              <a:t> </a:t>
            </a:r>
            <a:r>
              <a:rPr lang="ar-SA" sz="2400" dirty="0">
                <a:latin typeface="Calibri" panose="020F0502020204030204" pitchFamily="34" charset="0"/>
                <a:cs typeface="Calibri" panose="020F0502020204030204" pitchFamily="34" charset="0"/>
              </a:rPr>
              <a:t>وصف للمبادئ والمعايير التي يجب اتباعها وأية </a:t>
            </a:r>
            <a:r>
              <a:rPr lang="ar-EG" sz="2400" dirty="0">
                <a:latin typeface="Calibri" panose="020F0502020204030204" pitchFamily="34" charset="0"/>
                <a:cs typeface="Calibri" panose="020F0502020204030204" pitchFamily="34" charset="0"/>
              </a:rPr>
              <a:t>توجيه</a:t>
            </a:r>
            <a:r>
              <a:rPr lang="ar-SA" sz="2400" dirty="0">
                <a:latin typeface="Calibri" panose="020F0502020204030204" pitchFamily="34" charset="0"/>
                <a:cs typeface="Calibri" panose="020F0502020204030204" pitchFamily="34" charset="0"/>
              </a:rPr>
              <a:t>ات حول الأطر الزمنية لإحالة الشكاوى والمبادرة بمساعدة الضحايا</a:t>
            </a:r>
            <a:r>
              <a:rPr lang="ar-EG" sz="2400" dirty="0">
                <a:latin typeface="Calibri" panose="020F0502020204030204" pitchFamily="34" charset="0"/>
                <a:cs typeface="Calibri" panose="020F0502020204030204" pitchFamily="34" charset="0"/>
              </a:rPr>
              <a:t>.</a:t>
            </a:r>
            <a:endParaRPr lang="ar-001"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6824187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9AE839D-B8DE-3B4C-B3B2-73A048E647E4}"/>
              </a:ext>
            </a:extLst>
          </p:cNvPr>
          <p:cNvSpPr/>
          <p:nvPr/>
        </p:nvSpPr>
        <p:spPr>
          <a:xfrm>
            <a:off x="0" y="0"/>
            <a:ext cx="12192000" cy="6858000"/>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D5CDC0A8-1195-334D-8E6D-CA0AF47EE0A2}"/>
              </a:ext>
            </a:extLst>
          </p:cNvPr>
          <p:cNvSpPr>
            <a:spLocks/>
          </p:cNvSpPr>
          <p:nvPr/>
        </p:nvSpPr>
        <p:spPr>
          <a:xfrm>
            <a:off x="0" y="437958"/>
            <a:ext cx="11749624" cy="1695642"/>
          </a:xfrm>
          <a:prstGeom prst="rect">
            <a:avLst/>
          </a:prstGeom>
          <a:solidFill>
            <a:schemeClr val="bg1"/>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4" name="Title 3">
            <a:extLst>
              <a:ext uri="{FF2B5EF4-FFF2-40B4-BE49-F238E27FC236}">
                <a16:creationId xmlns:a16="http://schemas.microsoft.com/office/drawing/2014/main" id="{BF94AE59-56A9-4542-929B-330BDED17AF0}"/>
              </a:ext>
            </a:extLst>
          </p:cNvPr>
          <p:cNvSpPr txBox="1">
            <a:spLocks/>
          </p:cNvSpPr>
          <p:nvPr/>
        </p:nvSpPr>
        <p:spPr>
          <a:xfrm>
            <a:off x="546467" y="716877"/>
            <a:ext cx="11029616" cy="542794"/>
          </a:xfrm>
          <a:prstGeom prst="rect">
            <a:avLst/>
          </a:prstGeom>
        </p:spPr>
        <p:txBody>
          <a:bodyPr/>
          <a:lstStyle>
            <a:lvl1pPr algn="l" defTabSz="457200" rtl="0" eaLnBrk="1" latinLnBrk="0" hangingPunct="1">
              <a:spcBef>
                <a:spcPct val="0"/>
              </a:spcBef>
              <a:buNone/>
              <a:defRPr sz="3600" b="0" i="0" kern="1200" cap="all">
                <a:solidFill>
                  <a:schemeClr val="bg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3200" b="1" dirty="0">
                <a:solidFill>
                  <a:schemeClr val="tx1"/>
                </a:solidFill>
                <a:latin typeface="Calibri" panose="020F0502020204030204" pitchFamily="34" charset="0"/>
                <a:cs typeface="Calibri" panose="020F0502020204030204" pitchFamily="34" charset="0"/>
              </a:rPr>
              <a:t>النشاط الثالث</a:t>
            </a:r>
            <a:r>
              <a:rPr lang="ar-EG" sz="3200" b="1" dirty="0">
                <a:solidFill>
                  <a:schemeClr val="tx1"/>
                </a:solidFill>
                <a:latin typeface="Calibri" panose="020F0502020204030204" pitchFamily="34" charset="0"/>
                <a:cs typeface="Calibri" panose="020F0502020204030204" pitchFamily="34" charset="0"/>
              </a:rPr>
              <a:t>: </a:t>
            </a:r>
            <a:r>
              <a:rPr lang="ar-EG" dirty="0">
                <a:solidFill>
                  <a:schemeClr val="tx1"/>
                </a:solidFill>
                <a:latin typeface="Calibri" panose="020F0502020204030204" pitchFamily="34" charset="0"/>
                <a:cs typeface="Calibri" panose="020F0502020204030204" pitchFamily="34" charset="0"/>
              </a:rPr>
              <a:t>وضع مسودة إجراءات العمل الموحدة لمساعدة الضحايا</a:t>
            </a:r>
            <a:endParaRPr lang="ar-001" dirty="0">
              <a:solidFill>
                <a:schemeClr val="tx1"/>
              </a:solidFill>
              <a:latin typeface="Calibri" panose="020F0502020204030204" pitchFamily="34" charset="0"/>
              <a:cs typeface="Calibri" panose="020F0502020204030204" pitchFamily="34" charset="0"/>
            </a:endParaRPr>
          </a:p>
        </p:txBody>
      </p:sp>
      <p:sp>
        <p:nvSpPr>
          <p:cNvPr id="5" name="Title 1">
            <a:extLst>
              <a:ext uri="{FF2B5EF4-FFF2-40B4-BE49-F238E27FC236}">
                <a16:creationId xmlns:a16="http://schemas.microsoft.com/office/drawing/2014/main" id="{075F3BD6-2C31-B042-B25D-FE75A5B1CA7C}"/>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chemeClr val="bg1"/>
                </a:solidFill>
                <a:latin typeface="Calibri" panose="020F0502020204030204" pitchFamily="34" charset="0"/>
                <a:cs typeface="Calibri" panose="020F0502020204030204" pitchFamily="34" charset="0"/>
              </a:rPr>
              <a:t>الوحدة الخامسة</a:t>
            </a:r>
            <a:endParaRPr lang="ar-001" sz="1400" b="1" cap="none" dirty="0">
              <a:solidFill>
                <a:schemeClr val="bg1"/>
              </a:solidFill>
              <a:latin typeface="Calibri" panose="020F0502020204030204" pitchFamily="34" charset="0"/>
              <a:cs typeface="Calibri" panose="020F0502020204030204" pitchFamily="34" charset="0"/>
            </a:endParaRPr>
          </a:p>
        </p:txBody>
      </p:sp>
      <p:sp>
        <p:nvSpPr>
          <p:cNvPr id="7" name="Content Placeholder 2">
            <a:extLst>
              <a:ext uri="{FF2B5EF4-FFF2-40B4-BE49-F238E27FC236}">
                <a16:creationId xmlns:a16="http://schemas.microsoft.com/office/drawing/2014/main" id="{0428F9F8-7564-DE44-9D12-A1DCF30F558E}"/>
              </a:ext>
            </a:extLst>
          </p:cNvPr>
          <p:cNvSpPr txBox="1">
            <a:spLocks/>
          </p:cNvSpPr>
          <p:nvPr/>
        </p:nvSpPr>
        <p:spPr>
          <a:xfrm>
            <a:off x="607359" y="2681652"/>
            <a:ext cx="10995361" cy="4176348"/>
          </a:xfrm>
          <a:prstGeom prst="rect">
            <a:avLst/>
          </a:prstGeom>
        </p:spPr>
        <p:txBody>
          <a:bodyP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sz="2400" b="1" dirty="0">
                <a:solidFill>
                  <a:schemeClr val="bg1"/>
                </a:solidFill>
                <a:latin typeface="Calibri" panose="020F0502020204030204" pitchFamily="34" charset="0"/>
                <a:cs typeface="Calibri" panose="020F0502020204030204" pitchFamily="34" charset="0"/>
              </a:rPr>
              <a:t>مسودة </a:t>
            </a:r>
            <a:r>
              <a:rPr lang="ar-EG" sz="2400" b="1" dirty="0">
                <a:solidFill>
                  <a:schemeClr val="bg1"/>
                </a:solidFill>
                <a:latin typeface="Calibri" panose="020F0502020204030204" pitchFamily="34" charset="0"/>
                <a:cs typeface="Calibri" panose="020F0502020204030204" pitchFamily="34" charset="0"/>
              </a:rPr>
              <a:t>بنود</a:t>
            </a:r>
            <a:r>
              <a:rPr lang="ar-SA" sz="2400" b="1" dirty="0">
                <a:solidFill>
                  <a:schemeClr val="bg1"/>
                </a:solidFill>
                <a:latin typeface="Calibri" panose="020F0502020204030204" pitchFamily="34" charset="0"/>
                <a:cs typeface="Calibri" panose="020F0502020204030204" pitchFamily="34" charset="0"/>
              </a:rPr>
              <a:t> </a:t>
            </a:r>
            <a:r>
              <a:rPr lang="ar-EG" sz="2400" b="1" dirty="0">
                <a:solidFill>
                  <a:schemeClr val="bg1"/>
                </a:solidFill>
                <a:latin typeface="Calibri" panose="020F0502020204030204" pitchFamily="34" charset="0"/>
                <a:cs typeface="Calibri" panose="020F0502020204030204" pitchFamily="34" charset="0"/>
              </a:rPr>
              <a:t>إجراءات العمل الموحدة (</a:t>
            </a:r>
            <a:r>
              <a:rPr lang="ar-SA" sz="2400" b="1" dirty="0">
                <a:solidFill>
                  <a:schemeClr val="bg1"/>
                </a:solidFill>
                <a:latin typeface="Calibri" panose="020F0502020204030204" pitchFamily="34" charset="0"/>
                <a:cs typeface="Calibri" panose="020F0502020204030204" pitchFamily="34" charset="0"/>
              </a:rPr>
              <a:t>اجتماع </a:t>
            </a:r>
            <a:r>
              <a:rPr lang="ar-EG" sz="2400" b="1" dirty="0">
                <a:solidFill>
                  <a:schemeClr val="bg1"/>
                </a:solidFill>
                <a:latin typeface="Calibri" panose="020F0502020204030204" pitchFamily="34" charset="0"/>
                <a:cs typeface="Calibri" panose="020F0502020204030204" pitchFamily="34" charset="0"/>
              </a:rPr>
              <a:t>مصغر - </a:t>
            </a:r>
            <a:r>
              <a:rPr lang="ar-001" sz="2400" b="1" dirty="0">
                <a:solidFill>
                  <a:schemeClr val="bg1"/>
                </a:solidFill>
                <a:latin typeface="Calibri" panose="020F0502020204030204" pitchFamily="34" charset="0"/>
                <a:cs typeface="Calibri" panose="020F0502020204030204" pitchFamily="34" charset="0"/>
              </a:rPr>
              <a:t>15</a:t>
            </a:r>
            <a:r>
              <a:rPr lang="ar-SA" sz="2400" b="1" dirty="0">
                <a:solidFill>
                  <a:schemeClr val="bg1"/>
                </a:solidFill>
                <a:latin typeface="Calibri" panose="020F0502020204030204" pitchFamily="34" charset="0"/>
                <a:cs typeface="Calibri" panose="020F0502020204030204" pitchFamily="34" charset="0"/>
              </a:rPr>
              <a:t> دقيقة</a:t>
            </a:r>
            <a:r>
              <a:rPr lang="ar-EG" sz="2400" b="1" dirty="0">
                <a:solidFill>
                  <a:schemeClr val="bg1"/>
                </a:solidFill>
                <a:latin typeface="Calibri" panose="020F0502020204030204" pitchFamily="34" charset="0"/>
                <a:cs typeface="Calibri" panose="020F0502020204030204" pitchFamily="34" charset="0"/>
              </a:rPr>
              <a:t>)</a:t>
            </a:r>
            <a:endParaRPr lang="ar-001" sz="2400" b="1" dirty="0">
              <a:solidFill>
                <a:schemeClr val="bg1"/>
              </a:solidFill>
              <a:latin typeface="Calibri" panose="020F0502020204030204" pitchFamily="34" charset="0"/>
              <a:cs typeface="Calibri" panose="020F0502020204030204" pitchFamily="34" charset="0"/>
            </a:endParaRPr>
          </a:p>
          <a:p>
            <a:pPr algn="r" rtl="1">
              <a:buClr>
                <a:schemeClr val="bg1"/>
              </a:buClr>
            </a:pPr>
            <a:r>
              <a:rPr lang="ar-SA" sz="2400" b="1" dirty="0">
                <a:solidFill>
                  <a:schemeClr val="bg1"/>
                </a:solidFill>
                <a:latin typeface="Calibri" panose="020F0502020204030204" pitchFamily="34" charset="0"/>
                <a:cs typeface="Calibri" panose="020F0502020204030204" pitchFamily="34" charset="0"/>
              </a:rPr>
              <a:t>عصف ذهني</a:t>
            </a:r>
            <a:r>
              <a:rPr lang="ar-SA" sz="2400" dirty="0">
                <a:solidFill>
                  <a:schemeClr val="bg1"/>
                </a:solidFill>
                <a:latin typeface="Calibri" panose="020F0502020204030204" pitchFamily="34" charset="0"/>
                <a:cs typeface="Calibri" panose="020F0502020204030204" pitchFamily="34" charset="0"/>
              </a:rPr>
              <a:t> حول المعلومات الأساسية التي يجب إدراجها في </a:t>
            </a:r>
            <a:r>
              <a:rPr lang="ar-EG" sz="2400" dirty="0">
                <a:solidFill>
                  <a:schemeClr val="bg1"/>
                </a:solidFill>
                <a:latin typeface="Calibri" panose="020F0502020204030204" pitchFamily="34" charset="0"/>
                <a:cs typeface="Calibri" panose="020F0502020204030204" pitchFamily="34" charset="0"/>
              </a:rPr>
              <a:t>إجراءات العمل الموحدة </a:t>
            </a:r>
            <a:r>
              <a:rPr lang="ar-SA" sz="2400" dirty="0">
                <a:solidFill>
                  <a:schemeClr val="bg1"/>
                </a:solidFill>
                <a:latin typeface="Calibri" panose="020F0502020204030204" pitchFamily="34" charset="0"/>
                <a:cs typeface="Calibri" panose="020F0502020204030204" pitchFamily="34" charset="0"/>
              </a:rPr>
              <a:t>لت</a:t>
            </a:r>
            <a:r>
              <a:rPr lang="ar-EG" sz="2400" dirty="0">
                <a:solidFill>
                  <a:schemeClr val="bg1"/>
                </a:solidFill>
                <a:latin typeface="Calibri" panose="020F0502020204030204" pitchFamily="34" charset="0"/>
                <a:cs typeface="Calibri" panose="020F0502020204030204" pitchFamily="34" charset="0"/>
              </a:rPr>
              <a:t>فعيل</a:t>
            </a:r>
            <a:r>
              <a:rPr lang="ar-SA" sz="2400" dirty="0">
                <a:solidFill>
                  <a:schemeClr val="bg1"/>
                </a:solidFill>
                <a:latin typeface="Calibri" panose="020F0502020204030204" pitchFamily="34" charset="0"/>
                <a:cs typeface="Calibri" panose="020F0502020204030204" pitchFamily="34" charset="0"/>
              </a:rPr>
              <a:t> المبادئ والعمليات والأدوار</a:t>
            </a:r>
            <a:r>
              <a:rPr lang="ar-001" sz="2400" dirty="0">
                <a:solidFill>
                  <a:schemeClr val="bg1"/>
                </a:solidFill>
                <a:latin typeface="Calibri" panose="020F0502020204030204" pitchFamily="34" charset="0"/>
                <a:cs typeface="Calibri" panose="020F0502020204030204" pitchFamily="34" charset="0"/>
              </a:rPr>
              <a:t>/</a:t>
            </a:r>
            <a:r>
              <a:rPr lang="ar-SA" sz="2400" dirty="0">
                <a:solidFill>
                  <a:schemeClr val="bg1"/>
                </a:solidFill>
                <a:latin typeface="Calibri" panose="020F0502020204030204" pitchFamily="34" charset="0"/>
                <a:cs typeface="Calibri" panose="020F0502020204030204" pitchFamily="34" charset="0"/>
              </a:rPr>
              <a:t>المسؤوليات المتعلقة بإحالة الضحايا</a:t>
            </a:r>
            <a:r>
              <a:rPr lang="ar-001" sz="2400" dirty="0">
                <a:solidFill>
                  <a:schemeClr val="bg1"/>
                </a:solidFill>
                <a:latin typeface="Calibri" panose="020F0502020204030204" pitchFamily="34" charset="0"/>
                <a:cs typeface="Calibri" panose="020F0502020204030204" pitchFamily="34" charset="0"/>
              </a:rPr>
              <a:t>/</a:t>
            </a:r>
            <a:r>
              <a:rPr lang="ar-SA" sz="2400" dirty="0">
                <a:solidFill>
                  <a:schemeClr val="bg1"/>
                </a:solidFill>
                <a:latin typeface="Calibri" panose="020F0502020204030204" pitchFamily="34" charset="0"/>
                <a:cs typeface="Calibri" panose="020F0502020204030204" pitchFamily="34" charset="0"/>
              </a:rPr>
              <a:t>مقدمي الشكاوى إلى مساعدة الضحاي</a:t>
            </a:r>
            <a:r>
              <a:rPr lang="ar-EG" sz="2400" dirty="0">
                <a:solidFill>
                  <a:schemeClr val="bg1"/>
                </a:solidFill>
                <a:latin typeface="Calibri" panose="020F0502020204030204" pitchFamily="34" charset="0"/>
                <a:cs typeface="Calibri" panose="020F0502020204030204" pitchFamily="34" charset="0"/>
              </a:rPr>
              <a:t>ا.</a:t>
            </a:r>
            <a:endParaRPr lang="ar-001" sz="2400" dirty="0">
              <a:solidFill>
                <a:schemeClr val="bg1"/>
              </a:solidFill>
              <a:latin typeface="Calibri" panose="020F0502020204030204" pitchFamily="34" charset="0"/>
              <a:cs typeface="Calibri" panose="020F0502020204030204" pitchFamily="34" charset="0"/>
            </a:endParaRPr>
          </a:p>
          <a:p>
            <a:pPr algn="r" rtl="1">
              <a:buClr>
                <a:schemeClr val="bg1"/>
              </a:buClr>
            </a:pPr>
            <a:r>
              <a:rPr lang="ar-SA" sz="2400" b="1" dirty="0">
                <a:solidFill>
                  <a:schemeClr val="bg1"/>
                </a:solidFill>
                <a:latin typeface="Calibri" panose="020F0502020204030204" pitchFamily="34" charset="0"/>
                <a:cs typeface="Calibri" panose="020F0502020204030204" pitchFamily="34" charset="0"/>
              </a:rPr>
              <a:t>مسودة </a:t>
            </a:r>
            <a:r>
              <a:rPr lang="ar-SA" sz="2400" dirty="0">
                <a:solidFill>
                  <a:schemeClr val="bg1"/>
                </a:solidFill>
                <a:latin typeface="Calibri" panose="020F0502020204030204" pitchFamily="34" charset="0"/>
                <a:cs typeface="Calibri" panose="020F0502020204030204" pitchFamily="34" charset="0"/>
              </a:rPr>
              <a:t>من </a:t>
            </a:r>
            <a:r>
              <a:rPr lang="ar-001" sz="2400" dirty="0">
                <a:solidFill>
                  <a:schemeClr val="bg1"/>
                </a:solidFill>
                <a:latin typeface="Calibri" panose="020F0502020204030204" pitchFamily="34" charset="0"/>
                <a:cs typeface="Calibri" panose="020F0502020204030204" pitchFamily="34" charset="0"/>
              </a:rPr>
              <a:t>2</a:t>
            </a:r>
            <a:r>
              <a:rPr lang="ar-SA" sz="2400" dirty="0">
                <a:solidFill>
                  <a:schemeClr val="bg1"/>
                </a:solidFill>
                <a:latin typeface="Calibri" panose="020F0502020204030204" pitchFamily="34" charset="0"/>
                <a:cs typeface="Calibri" panose="020F0502020204030204" pitchFamily="34" charset="0"/>
              </a:rPr>
              <a:t> إلى </a:t>
            </a:r>
            <a:r>
              <a:rPr lang="ar-001" sz="2400" dirty="0">
                <a:solidFill>
                  <a:schemeClr val="bg1"/>
                </a:solidFill>
                <a:latin typeface="Calibri" panose="020F0502020204030204" pitchFamily="34" charset="0"/>
                <a:cs typeface="Calibri" panose="020F0502020204030204" pitchFamily="34" charset="0"/>
              </a:rPr>
              <a:t>3</a:t>
            </a:r>
            <a:r>
              <a:rPr lang="ar-EG" sz="2400" dirty="0">
                <a:solidFill>
                  <a:schemeClr val="bg1"/>
                </a:solidFill>
                <a:latin typeface="Calibri" panose="020F0502020204030204" pitchFamily="34" charset="0"/>
                <a:cs typeface="Calibri" panose="020F0502020204030204" pitchFamily="34" charset="0"/>
              </a:rPr>
              <a:t> بنود.</a:t>
            </a:r>
            <a:endParaRPr lang="ar-001" sz="20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8169388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E81169-8660-714F-8E54-8BCB68C72283}"/>
              </a:ext>
            </a:extLst>
          </p:cNvPr>
          <p:cNvSpPr>
            <a:spLocks noGrp="1"/>
          </p:cNvSpPr>
          <p:nvPr>
            <p:ph type="title"/>
          </p:nvPr>
        </p:nvSpPr>
        <p:spPr>
          <a:xfrm>
            <a:off x="393700" y="377238"/>
            <a:ext cx="11188700" cy="1252728"/>
          </a:xfrm>
        </p:spPr>
        <p:txBody>
          <a:bodyPr>
            <a:noAutofit/>
          </a:bodyPr>
          <a:lstStyle/>
          <a:p>
            <a:pPr algn="r" rtl="1"/>
            <a:r>
              <a:rPr lang="ar-SA" dirty="0">
                <a:latin typeface="Calibri" panose="020F0502020204030204" pitchFamily="34" charset="0"/>
                <a:cs typeface="Calibri" panose="020F0502020204030204" pitchFamily="34" charset="0"/>
              </a:rPr>
              <a:t>نشر</a:t>
            </a:r>
            <a:r>
              <a:rPr lang="ar-SA" sz="3600" dirty="0">
                <a:latin typeface="Calibri" panose="020F0502020204030204" pitchFamily="34" charset="0"/>
                <a:cs typeface="Calibri" panose="020F0502020204030204" pitchFamily="34" charset="0"/>
              </a:rPr>
              <a:t> بروتوكول مساعدة الضحايا</a:t>
            </a:r>
            <a:br>
              <a:rPr dirty="0">
                <a:latin typeface="Calibri" panose="020F0502020204030204" pitchFamily="34" charset="0"/>
                <a:cs typeface="Calibri" panose="020F0502020204030204" pitchFamily="34" charset="0"/>
              </a:rPr>
            </a:br>
            <a:r>
              <a:rPr lang="ar-SA" sz="3200" dirty="0">
                <a:latin typeface="Calibri" panose="020F0502020204030204" pitchFamily="34" charset="0"/>
                <a:cs typeface="Calibri" panose="020F0502020204030204" pitchFamily="34" charset="0"/>
              </a:rPr>
              <a:t> </a:t>
            </a:r>
            <a:r>
              <a:rPr lang="ar-SA" sz="1800" b="1" dirty="0">
                <a:solidFill>
                  <a:schemeClr val="tx1"/>
                </a:solidFill>
                <a:latin typeface="Calibri" panose="020F0502020204030204" pitchFamily="34" charset="0"/>
                <a:ea typeface="+mn-ea"/>
                <a:cs typeface="Calibri" panose="020F0502020204030204" pitchFamily="34" charset="0"/>
              </a:rPr>
              <a:t>الخطوات الرئيسية</a:t>
            </a:r>
            <a:endParaRPr lang="ar-001" sz="1600" b="1" dirty="0">
              <a:solidFill>
                <a:schemeClr val="tx1"/>
              </a:solidFill>
              <a:latin typeface="Calibri" panose="020F0502020204030204" pitchFamily="34" charset="0"/>
              <a:ea typeface="+mn-ea"/>
              <a:cs typeface="Calibri" panose="020F0502020204030204" pitchFamily="34" charset="0"/>
            </a:endParaRPr>
          </a:p>
        </p:txBody>
      </p:sp>
      <p:sp>
        <p:nvSpPr>
          <p:cNvPr id="12" name="Title 1">
            <a:extLst>
              <a:ext uri="{FF2B5EF4-FFF2-40B4-BE49-F238E27FC236}">
                <a16:creationId xmlns:a16="http://schemas.microsoft.com/office/drawing/2014/main" id="{F847964E-0E8C-DC42-80B9-4F6CF886AFFD}"/>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rgbClr val="19193B"/>
                </a:solidFill>
                <a:latin typeface="Calibri" panose="020F0502020204030204" pitchFamily="34" charset="0"/>
                <a:cs typeface="Calibri" panose="020F0502020204030204" pitchFamily="34" charset="0"/>
              </a:rPr>
              <a:t>الوحدة الخامسة</a:t>
            </a:r>
            <a:endParaRPr lang="ar-001" sz="1400" b="1" cap="none" dirty="0">
              <a:solidFill>
                <a:srgbClr val="19193B"/>
              </a:solidFill>
              <a:latin typeface="Calibri" panose="020F0502020204030204" pitchFamily="34" charset="0"/>
              <a:cs typeface="Calibri" panose="020F0502020204030204" pitchFamily="34" charset="0"/>
            </a:endParaRPr>
          </a:p>
        </p:txBody>
      </p:sp>
      <p:sp>
        <p:nvSpPr>
          <p:cNvPr id="8" name="Google Shape;523;p23">
            <a:extLst>
              <a:ext uri="{FF2B5EF4-FFF2-40B4-BE49-F238E27FC236}">
                <a16:creationId xmlns:a16="http://schemas.microsoft.com/office/drawing/2014/main" id="{BF734D38-209A-4A9F-9B31-D1FB0894AB1E}"/>
              </a:ext>
            </a:extLst>
          </p:cNvPr>
          <p:cNvSpPr/>
          <p:nvPr/>
        </p:nvSpPr>
        <p:spPr>
          <a:xfrm>
            <a:off x="760353" y="4307326"/>
            <a:ext cx="10809744" cy="630509"/>
          </a:xfrm>
          <a:custGeom>
            <a:avLst/>
            <a:gdLst/>
            <a:ahLst/>
            <a:cxnLst/>
            <a:rect l="l" t="t" r="r" b="b"/>
            <a:pathLst>
              <a:path w="129894" h="32137" extrusionOk="0">
                <a:moveTo>
                  <a:pt x="1771" y="0"/>
                </a:moveTo>
                <a:cubicBezTo>
                  <a:pt x="803" y="0"/>
                  <a:pt x="1" y="779"/>
                  <a:pt x="1" y="1770"/>
                </a:cubicBezTo>
                <a:lnTo>
                  <a:pt x="1" y="30367"/>
                </a:lnTo>
                <a:cubicBezTo>
                  <a:pt x="1" y="31358"/>
                  <a:pt x="803" y="32137"/>
                  <a:pt x="1771" y="32137"/>
                </a:cubicBezTo>
                <a:lnTo>
                  <a:pt x="110215" y="32137"/>
                </a:lnTo>
                <a:cubicBezTo>
                  <a:pt x="121045" y="32137"/>
                  <a:pt x="129893" y="26828"/>
                  <a:pt x="129893" y="16021"/>
                </a:cubicBezTo>
                <a:cubicBezTo>
                  <a:pt x="129893" y="5215"/>
                  <a:pt x="121045" y="0"/>
                  <a:pt x="110215" y="0"/>
                </a:cubicBezTo>
                <a:close/>
              </a:path>
            </a:pathLst>
          </a:custGeom>
          <a:solidFill>
            <a:srgbClr val="EFEFEF"/>
          </a:solidFill>
          <a:ln>
            <a:noFill/>
          </a:ln>
        </p:spPr>
        <p:txBody>
          <a:bodyPr spcFirstLastPara="1" wrap="square" lIns="121900" tIns="121900" rIns="121900" bIns="121900" anchor="ctr" anchorCtr="0">
            <a:noAutofit/>
          </a:bodyPr>
          <a:lstStyle/>
          <a:p>
            <a:endParaRPr sz="2400">
              <a:latin typeface="Calibri" panose="020F0502020204030204" pitchFamily="34" charset="0"/>
              <a:cs typeface="Calibri" panose="020F0502020204030204" pitchFamily="34" charset="0"/>
            </a:endParaRPr>
          </a:p>
        </p:txBody>
      </p:sp>
      <p:sp>
        <p:nvSpPr>
          <p:cNvPr id="10" name="Google Shape;530;p23">
            <a:extLst>
              <a:ext uri="{FF2B5EF4-FFF2-40B4-BE49-F238E27FC236}">
                <a16:creationId xmlns:a16="http://schemas.microsoft.com/office/drawing/2014/main" id="{690C2303-D710-4D71-A05E-70A8D47843BD}"/>
              </a:ext>
            </a:extLst>
          </p:cNvPr>
          <p:cNvSpPr txBox="1"/>
          <p:nvPr/>
        </p:nvSpPr>
        <p:spPr>
          <a:xfrm>
            <a:off x="1195816" y="4232892"/>
            <a:ext cx="10365286" cy="786799"/>
          </a:xfrm>
          <a:prstGeom prst="rect">
            <a:avLst/>
          </a:prstGeom>
          <a:noFill/>
          <a:ln>
            <a:noFill/>
          </a:ln>
        </p:spPr>
        <p:txBody>
          <a:bodyPr spcFirstLastPara="1" wrap="square" lIns="121900" tIns="121900" rIns="121900" bIns="121900" anchor="ctr" anchorCtr="0">
            <a:noAutofit/>
          </a:bodyPr>
          <a:lstStyle/>
          <a:p>
            <a:pPr algn="r" rtl="1"/>
            <a:r>
              <a:rPr lang="ar-EG" sz="1600" dirty="0">
                <a:latin typeface="Calibri" panose="020F0502020204030204" pitchFamily="34" charset="0"/>
                <a:cs typeface="Calibri" panose="020F0502020204030204" pitchFamily="34" charset="0"/>
                <a:sym typeface="Fira Sans"/>
              </a:rPr>
              <a:t>يقوم</a:t>
            </a:r>
            <a:r>
              <a:rPr lang="ar-SA" sz="1600" dirty="0">
                <a:latin typeface="Calibri" panose="020F0502020204030204" pitchFamily="34" charset="0"/>
                <a:cs typeface="Calibri" panose="020F0502020204030204" pitchFamily="34" charset="0"/>
                <a:sym typeface="Fira Sans"/>
              </a:rPr>
              <a:t> أعضاء شبكة </a:t>
            </a:r>
            <a:r>
              <a:rPr lang="ar-EG" sz="1600" dirty="0">
                <a:latin typeface="Calibri" panose="020F0502020204030204" pitchFamily="34" charset="0"/>
                <a:cs typeface="Calibri" panose="020F0502020204030204" pitchFamily="34" charset="0"/>
                <a:sym typeface="Fira Sans"/>
              </a:rPr>
              <a:t>الحماية من الاستغلال والانتهاك الجنسيين باتباع وتنفيذ </a:t>
            </a:r>
            <a:r>
              <a:rPr lang="ar-SA" sz="1600" dirty="0">
                <a:latin typeface="Calibri" panose="020F0502020204030204" pitchFamily="34" charset="0"/>
                <a:cs typeface="Calibri" panose="020F0502020204030204" pitchFamily="34" charset="0"/>
                <a:sym typeface="Fira Sans"/>
              </a:rPr>
              <a:t>إجراءات </a:t>
            </a:r>
            <a:r>
              <a:rPr lang="ar-EG" sz="1600" dirty="0">
                <a:latin typeface="Calibri" panose="020F0502020204030204" pitchFamily="34" charset="0"/>
                <a:cs typeface="Calibri" panose="020F0502020204030204" pitchFamily="34" charset="0"/>
                <a:sym typeface="Fira Sans"/>
              </a:rPr>
              <a:t>الإحالة</a:t>
            </a:r>
            <a:r>
              <a:rPr lang="ar-SA" sz="1600" dirty="0">
                <a:latin typeface="Calibri" panose="020F0502020204030204" pitchFamily="34" charset="0"/>
                <a:cs typeface="Calibri" panose="020F0502020204030204" pitchFamily="34" charset="0"/>
                <a:sym typeface="Fira Sans"/>
              </a:rPr>
              <a:t> إلى الخدمات المناسبة و</a:t>
            </a:r>
            <a:r>
              <a:rPr lang="ar-EG" sz="1600" dirty="0">
                <a:latin typeface="Calibri" panose="020F0502020204030204" pitchFamily="34" charset="0"/>
                <a:cs typeface="Calibri" panose="020F0502020204030204" pitchFamily="34" charset="0"/>
                <a:sym typeface="Fira Sans"/>
              </a:rPr>
              <a:t>ي</a:t>
            </a:r>
            <a:r>
              <a:rPr lang="ar-SA" sz="1600" dirty="0">
                <a:latin typeface="Calibri" panose="020F0502020204030204" pitchFamily="34" charset="0"/>
                <a:cs typeface="Calibri" panose="020F0502020204030204" pitchFamily="34" charset="0"/>
                <a:sym typeface="Fira Sans"/>
              </a:rPr>
              <a:t>بد</a:t>
            </a:r>
            <a:r>
              <a:rPr lang="ar-EG" sz="1600" dirty="0">
                <a:latin typeface="Calibri" panose="020F0502020204030204" pitchFamily="34" charset="0"/>
                <a:cs typeface="Calibri" panose="020F0502020204030204" pitchFamily="34" charset="0"/>
                <a:sym typeface="Fira Sans"/>
              </a:rPr>
              <a:t>أون في</a:t>
            </a:r>
            <a:r>
              <a:rPr lang="ar-SA" sz="1600" dirty="0">
                <a:latin typeface="Calibri" panose="020F0502020204030204" pitchFamily="34" charset="0"/>
                <a:cs typeface="Calibri" panose="020F0502020204030204" pitchFamily="34" charset="0"/>
                <a:sym typeface="Fira Sans"/>
              </a:rPr>
              <a:t> مساعدة الضحايا</a:t>
            </a:r>
            <a:r>
              <a:rPr lang="ar-001" sz="1600" dirty="0">
                <a:latin typeface="Calibri" panose="020F0502020204030204" pitchFamily="34" charset="0"/>
                <a:cs typeface="Calibri" panose="020F0502020204030204" pitchFamily="34" charset="0"/>
                <a:sym typeface="Fira Sans"/>
              </a:rPr>
              <a:t>. </a:t>
            </a:r>
            <a:endParaRPr lang="ar-001" sz="1600" dirty="0">
              <a:latin typeface="Calibri" panose="020F0502020204030204" pitchFamily="34" charset="0"/>
              <a:ea typeface="Fira Sans"/>
              <a:cs typeface="Calibri" panose="020F0502020204030204" pitchFamily="34" charset="0"/>
              <a:sym typeface="Fira Sans"/>
            </a:endParaRPr>
          </a:p>
        </p:txBody>
      </p:sp>
      <p:sp>
        <p:nvSpPr>
          <p:cNvPr id="17" name="Google Shape;536;p23">
            <a:extLst>
              <a:ext uri="{FF2B5EF4-FFF2-40B4-BE49-F238E27FC236}">
                <a16:creationId xmlns:a16="http://schemas.microsoft.com/office/drawing/2014/main" id="{DEF1BE98-71D7-46FC-9661-ACAE5ABBD5D6}"/>
              </a:ext>
            </a:extLst>
          </p:cNvPr>
          <p:cNvSpPr/>
          <p:nvPr/>
        </p:nvSpPr>
        <p:spPr>
          <a:xfrm>
            <a:off x="771218" y="2674821"/>
            <a:ext cx="10676684" cy="630936"/>
          </a:xfrm>
          <a:custGeom>
            <a:avLst/>
            <a:gdLst/>
            <a:ahLst/>
            <a:cxnLst/>
            <a:rect l="l" t="t" r="r" b="b"/>
            <a:pathLst>
              <a:path w="129894" h="32044" extrusionOk="0">
                <a:moveTo>
                  <a:pt x="1771" y="1"/>
                </a:moveTo>
                <a:cubicBezTo>
                  <a:pt x="803" y="1"/>
                  <a:pt x="1" y="780"/>
                  <a:pt x="1" y="1771"/>
                </a:cubicBezTo>
                <a:lnTo>
                  <a:pt x="1" y="30274"/>
                </a:lnTo>
                <a:cubicBezTo>
                  <a:pt x="1" y="31265"/>
                  <a:pt x="803" y="32043"/>
                  <a:pt x="1771" y="32043"/>
                </a:cubicBezTo>
                <a:lnTo>
                  <a:pt x="110215" y="32043"/>
                </a:lnTo>
                <a:cubicBezTo>
                  <a:pt x="121045" y="32043"/>
                  <a:pt x="129893" y="26852"/>
                  <a:pt x="129893" y="16022"/>
                </a:cubicBezTo>
                <a:cubicBezTo>
                  <a:pt x="129893" y="5216"/>
                  <a:pt x="121045" y="1"/>
                  <a:pt x="110215" y="1"/>
                </a:cubicBezTo>
                <a:close/>
              </a:path>
            </a:pathLst>
          </a:custGeom>
          <a:solidFill>
            <a:srgbClr val="EFEFEF"/>
          </a:solidFill>
          <a:ln>
            <a:noFill/>
          </a:ln>
        </p:spPr>
        <p:txBody>
          <a:bodyPr spcFirstLastPara="1" wrap="square" lIns="121900" tIns="121900" rIns="121900" bIns="121900" anchor="ctr" anchorCtr="0">
            <a:noAutofit/>
          </a:bodyPr>
          <a:lstStyle/>
          <a:p>
            <a:endParaRPr sz="2400" dirty="0">
              <a:latin typeface="Calibri" panose="020F0502020204030204" pitchFamily="34" charset="0"/>
              <a:cs typeface="Calibri" panose="020F0502020204030204" pitchFamily="34" charset="0"/>
            </a:endParaRPr>
          </a:p>
        </p:txBody>
      </p:sp>
      <p:sp>
        <p:nvSpPr>
          <p:cNvPr id="23" name="Google Shape;544;p23">
            <a:extLst>
              <a:ext uri="{FF2B5EF4-FFF2-40B4-BE49-F238E27FC236}">
                <a16:creationId xmlns:a16="http://schemas.microsoft.com/office/drawing/2014/main" id="{8071E0BC-F27B-4909-9F4A-4230BD939011}"/>
              </a:ext>
            </a:extLst>
          </p:cNvPr>
          <p:cNvSpPr txBox="1"/>
          <p:nvPr/>
        </p:nvSpPr>
        <p:spPr>
          <a:xfrm>
            <a:off x="1178445" y="2736338"/>
            <a:ext cx="10312810" cy="506600"/>
          </a:xfrm>
          <a:prstGeom prst="rect">
            <a:avLst/>
          </a:prstGeom>
          <a:noFill/>
          <a:ln>
            <a:noFill/>
          </a:ln>
        </p:spPr>
        <p:txBody>
          <a:bodyPr spcFirstLastPara="1" wrap="square" lIns="121900" tIns="121900" rIns="121900" bIns="121900" anchor="ctr" anchorCtr="0">
            <a:noAutofit/>
          </a:bodyPr>
          <a:lstStyle/>
          <a:p>
            <a:pPr algn="r" rtl="1"/>
            <a:r>
              <a:rPr lang="ar-SA" sz="1600" dirty="0">
                <a:latin typeface="Calibri" panose="020F0502020204030204" pitchFamily="34" charset="0"/>
                <a:cs typeface="Calibri" panose="020F0502020204030204" pitchFamily="34" charset="0"/>
                <a:sym typeface="Fira Sans"/>
              </a:rPr>
              <a:t>دمج مسارات الإحالة </a:t>
            </a:r>
            <a:r>
              <a:rPr lang="ar-EG" sz="1600" dirty="0">
                <a:latin typeface="Calibri" panose="020F0502020204030204" pitchFamily="34" charset="0"/>
                <a:cs typeface="Calibri" panose="020F0502020204030204" pitchFamily="34" charset="0"/>
                <a:sym typeface="Fira Sans"/>
              </a:rPr>
              <a:t>في حالات</a:t>
            </a:r>
            <a:r>
              <a:rPr lang="ar-SA" sz="1600" dirty="0">
                <a:latin typeface="Calibri" panose="020F0502020204030204" pitchFamily="34" charset="0"/>
                <a:cs typeface="Calibri" panose="020F0502020204030204" pitchFamily="34" charset="0"/>
                <a:sym typeface="Fira Sans"/>
              </a:rPr>
              <a:t> </a:t>
            </a:r>
            <a:r>
              <a:rPr lang="ar-EG" sz="1600" dirty="0">
                <a:latin typeface="Calibri" panose="020F0502020204030204" pitchFamily="34" charset="0"/>
                <a:cs typeface="Calibri" panose="020F0502020204030204" pitchFamily="34" charset="0"/>
                <a:sym typeface="Fira Sans"/>
              </a:rPr>
              <a:t>العنف القائم على النوع الاجتماعي/حماية الطفل في </a:t>
            </a:r>
            <a:r>
              <a:rPr lang="ar-SA" sz="1600" dirty="0">
                <a:latin typeface="Calibri" panose="020F0502020204030204" pitchFamily="34" charset="0"/>
                <a:cs typeface="Calibri" panose="020F0502020204030204" pitchFamily="34" charset="0"/>
                <a:sym typeface="Fira Sans"/>
              </a:rPr>
              <a:t>إجراءات العمل الموحدة لشبكة الحماية من الاستغلال والانتهاك الجنسيين </a:t>
            </a:r>
            <a:r>
              <a:rPr lang="ar-EG" sz="1600" dirty="0">
                <a:latin typeface="Calibri" panose="020F0502020204030204" pitchFamily="34" charset="0"/>
                <a:cs typeface="Calibri" panose="020F0502020204030204" pitchFamily="34" charset="0"/>
                <a:sym typeface="Fira Sans"/>
              </a:rPr>
              <a:t>وترتيب</a:t>
            </a:r>
            <a:r>
              <a:rPr lang="ar-SA" sz="1600" dirty="0">
                <a:latin typeface="Calibri" panose="020F0502020204030204" pitchFamily="34" charset="0"/>
                <a:cs typeface="Calibri" panose="020F0502020204030204" pitchFamily="34" charset="0"/>
                <a:sym typeface="Fira Sans"/>
              </a:rPr>
              <a:t> الإحالات للمساعدة في</a:t>
            </a:r>
            <a:r>
              <a:rPr lang="ar-EG" sz="1600" dirty="0">
                <a:latin typeface="Calibri" panose="020F0502020204030204" pitchFamily="34" charset="0"/>
                <a:cs typeface="Calibri" panose="020F0502020204030204" pitchFamily="34" charset="0"/>
                <a:sym typeface="Fira Sans"/>
              </a:rPr>
              <a:t> حالات</a:t>
            </a:r>
            <a:r>
              <a:rPr lang="ar-SA" sz="1600" dirty="0">
                <a:latin typeface="Calibri" panose="020F0502020204030204" pitchFamily="34" charset="0"/>
                <a:cs typeface="Calibri" panose="020F0502020204030204" pitchFamily="34" charset="0"/>
                <a:sym typeface="Fira Sans"/>
              </a:rPr>
              <a:t> الاستغلال والانتهاك الجنسيين</a:t>
            </a:r>
            <a:r>
              <a:rPr lang="ar-EG" sz="1600" dirty="0">
                <a:latin typeface="Calibri" panose="020F0502020204030204" pitchFamily="34" charset="0"/>
                <a:cs typeface="Calibri" panose="020F0502020204030204" pitchFamily="34" charset="0"/>
                <a:sym typeface="Fira Sans"/>
              </a:rPr>
              <a:t> </a:t>
            </a:r>
            <a:r>
              <a:rPr lang="ar-SA" sz="1600" dirty="0">
                <a:latin typeface="Calibri" panose="020F0502020204030204" pitchFamily="34" charset="0"/>
                <a:cs typeface="Calibri" panose="020F0502020204030204" pitchFamily="34" charset="0"/>
                <a:sym typeface="Fira Sans"/>
              </a:rPr>
              <a:t>استنادًا إلى الخدمات والبرامج ال</a:t>
            </a:r>
            <a:r>
              <a:rPr lang="ar-EG" sz="1600" dirty="0">
                <a:latin typeface="Calibri" panose="020F0502020204030204" pitchFamily="34" charset="0"/>
                <a:cs typeface="Calibri" panose="020F0502020204030204" pitchFamily="34" charset="0"/>
                <a:sym typeface="Fira Sans"/>
              </a:rPr>
              <a:t>قائمة</a:t>
            </a:r>
            <a:r>
              <a:rPr lang="ar-001" sz="1600" dirty="0">
                <a:latin typeface="Calibri" panose="020F0502020204030204" pitchFamily="34" charset="0"/>
                <a:cs typeface="Calibri" panose="020F0502020204030204" pitchFamily="34" charset="0"/>
                <a:sym typeface="Fira Sans"/>
              </a:rPr>
              <a:t>.</a:t>
            </a:r>
            <a:endParaRPr lang="ar-001" sz="1600" dirty="0">
              <a:latin typeface="Calibri" panose="020F0502020204030204" pitchFamily="34" charset="0"/>
              <a:ea typeface="Fira Sans"/>
              <a:cs typeface="Calibri" panose="020F0502020204030204" pitchFamily="34" charset="0"/>
              <a:sym typeface="Fira Sans"/>
            </a:endParaRPr>
          </a:p>
        </p:txBody>
      </p:sp>
      <p:grpSp>
        <p:nvGrpSpPr>
          <p:cNvPr id="26" name="Google Shape;548;p23">
            <a:extLst>
              <a:ext uri="{FF2B5EF4-FFF2-40B4-BE49-F238E27FC236}">
                <a16:creationId xmlns:a16="http://schemas.microsoft.com/office/drawing/2014/main" id="{2236A07A-1A2E-4D0D-83BF-2E610986C75F}"/>
              </a:ext>
            </a:extLst>
          </p:cNvPr>
          <p:cNvGrpSpPr/>
          <p:nvPr/>
        </p:nvGrpSpPr>
        <p:grpSpPr>
          <a:xfrm>
            <a:off x="760353" y="3497247"/>
            <a:ext cx="10768463" cy="589488"/>
            <a:chOff x="4325604" y="3048109"/>
            <a:chExt cx="8076348" cy="737613"/>
          </a:xfrm>
        </p:grpSpPr>
        <p:sp>
          <p:nvSpPr>
            <p:cNvPr id="27" name="Google Shape;549;p23">
              <a:extLst>
                <a:ext uri="{FF2B5EF4-FFF2-40B4-BE49-F238E27FC236}">
                  <a16:creationId xmlns:a16="http://schemas.microsoft.com/office/drawing/2014/main" id="{29AD8124-9AD1-4ABD-9BF4-E5DA49C6A522}"/>
                </a:ext>
              </a:extLst>
            </p:cNvPr>
            <p:cNvSpPr/>
            <p:nvPr/>
          </p:nvSpPr>
          <p:spPr>
            <a:xfrm>
              <a:off x="4325604" y="3048109"/>
              <a:ext cx="7777175" cy="737613"/>
            </a:xfrm>
            <a:custGeom>
              <a:avLst/>
              <a:gdLst/>
              <a:ahLst/>
              <a:cxnLst/>
              <a:rect l="l" t="t" r="r" b="b"/>
              <a:pathLst>
                <a:path w="129894" h="32161" extrusionOk="0">
                  <a:moveTo>
                    <a:pt x="1771" y="0"/>
                  </a:moveTo>
                  <a:cubicBezTo>
                    <a:pt x="803" y="0"/>
                    <a:pt x="1" y="897"/>
                    <a:pt x="1" y="1770"/>
                  </a:cubicBezTo>
                  <a:lnTo>
                    <a:pt x="1" y="30391"/>
                  </a:lnTo>
                  <a:cubicBezTo>
                    <a:pt x="1" y="31359"/>
                    <a:pt x="803" y="32161"/>
                    <a:pt x="1771" y="32161"/>
                  </a:cubicBezTo>
                  <a:lnTo>
                    <a:pt x="110215" y="32161"/>
                  </a:lnTo>
                  <a:cubicBezTo>
                    <a:pt x="121045" y="32161"/>
                    <a:pt x="129893" y="26946"/>
                    <a:pt x="129893" y="16140"/>
                  </a:cubicBezTo>
                  <a:cubicBezTo>
                    <a:pt x="129893" y="5309"/>
                    <a:pt x="121045" y="0"/>
                    <a:pt x="110215" y="0"/>
                  </a:cubicBezTo>
                  <a:close/>
                </a:path>
              </a:pathLst>
            </a:custGeom>
            <a:solidFill>
              <a:srgbClr val="EFEFEF"/>
            </a:solidFill>
            <a:ln>
              <a:noFill/>
            </a:ln>
          </p:spPr>
          <p:txBody>
            <a:bodyPr spcFirstLastPara="1" wrap="square" lIns="121900" tIns="121900" rIns="121900" bIns="121900" anchor="ctr" anchorCtr="0">
              <a:noAutofit/>
            </a:bodyPr>
            <a:lstStyle/>
            <a:p>
              <a:endParaRPr sz="2400">
                <a:latin typeface="Calibri" panose="020F0502020204030204" pitchFamily="34" charset="0"/>
                <a:cs typeface="Calibri" panose="020F0502020204030204" pitchFamily="34" charset="0"/>
              </a:endParaRPr>
            </a:p>
          </p:txBody>
        </p:sp>
        <p:sp>
          <p:nvSpPr>
            <p:cNvPr id="29" name="Google Shape;554;p23">
              <a:extLst>
                <a:ext uri="{FF2B5EF4-FFF2-40B4-BE49-F238E27FC236}">
                  <a16:creationId xmlns:a16="http://schemas.microsoft.com/office/drawing/2014/main" id="{75B2C0B1-C469-4326-B732-879F8B39829D}"/>
                </a:ext>
              </a:extLst>
            </p:cNvPr>
            <p:cNvSpPr txBox="1"/>
            <p:nvPr/>
          </p:nvSpPr>
          <p:spPr>
            <a:xfrm>
              <a:off x="4624777" y="3121865"/>
              <a:ext cx="7777175" cy="590100"/>
            </a:xfrm>
            <a:prstGeom prst="rect">
              <a:avLst/>
            </a:prstGeom>
            <a:noFill/>
            <a:ln>
              <a:noFill/>
            </a:ln>
          </p:spPr>
          <p:txBody>
            <a:bodyPr spcFirstLastPara="1" wrap="square" lIns="121900" tIns="121900" rIns="121900" bIns="121900" anchor="ctr" anchorCtr="0">
              <a:noAutofit/>
            </a:bodyPr>
            <a:lstStyle/>
            <a:p>
              <a:pPr algn="r" rtl="1"/>
              <a:r>
                <a:rPr lang="ar-SA" sz="1600" dirty="0">
                  <a:latin typeface="Calibri" panose="020F0502020204030204" pitchFamily="34" charset="0"/>
                  <a:cs typeface="Calibri" panose="020F0502020204030204" pitchFamily="34" charset="0"/>
                  <a:sym typeface="Fira Sans"/>
                </a:rPr>
                <a:t>تدريب أعضاء شبكة </a:t>
              </a:r>
              <a:r>
                <a:rPr lang="ar-EG" sz="1600" dirty="0">
                  <a:latin typeface="Calibri" panose="020F0502020204030204" pitchFamily="34" charset="0"/>
                  <a:cs typeface="Calibri" panose="020F0502020204030204" pitchFamily="34" charset="0"/>
                  <a:sym typeface="Fira Sans"/>
                </a:rPr>
                <a:t>الحماية من الاستغلال والانتهاك الجنسيين </a:t>
              </a:r>
              <a:r>
                <a:rPr lang="ar-SA" sz="1600" dirty="0">
                  <a:latin typeface="Calibri" panose="020F0502020204030204" pitchFamily="34" charset="0"/>
                  <a:cs typeface="Calibri" panose="020F0502020204030204" pitchFamily="34" charset="0"/>
                  <a:sym typeface="Fira Sans"/>
                </a:rPr>
                <a:t>على إجراءات إحالة الضحايا للمساعدة</a:t>
              </a:r>
              <a:r>
                <a:rPr lang="ar-EG" sz="1600" dirty="0">
                  <a:latin typeface="Calibri" panose="020F0502020204030204" pitchFamily="34" charset="0"/>
                  <a:cs typeface="Calibri" panose="020F0502020204030204" pitchFamily="34" charset="0"/>
                  <a:sym typeface="Fira Sans"/>
                </a:rPr>
                <a:t> </a:t>
              </a:r>
              <a:r>
                <a:rPr lang="ar-SA" sz="1600" dirty="0">
                  <a:latin typeface="Calibri" panose="020F0502020204030204" pitchFamily="34" charset="0"/>
                  <a:cs typeface="Calibri" panose="020F0502020204030204" pitchFamily="34" charset="0"/>
                  <a:sym typeface="Fira Sans"/>
                </a:rPr>
                <a:t>بأمان وسرية بما يتماشى مع النهج ال</a:t>
              </a:r>
              <a:r>
                <a:rPr lang="ar-EG" sz="1600" dirty="0">
                  <a:latin typeface="Calibri" panose="020F0502020204030204" pitchFamily="34" charset="0"/>
                  <a:cs typeface="Calibri" panose="020F0502020204030204" pitchFamily="34" charset="0"/>
                  <a:sym typeface="Fira Sans"/>
                </a:rPr>
                <a:t>متم</a:t>
              </a:r>
              <a:r>
                <a:rPr lang="ar-SA" sz="1600" dirty="0">
                  <a:latin typeface="Calibri" panose="020F0502020204030204" pitchFamily="34" charset="0"/>
                  <a:cs typeface="Calibri" panose="020F0502020204030204" pitchFamily="34" charset="0"/>
                  <a:sym typeface="Fira Sans"/>
                </a:rPr>
                <a:t>ركز </a:t>
              </a:r>
              <a:r>
                <a:rPr lang="ar-EG" sz="1600" dirty="0">
                  <a:latin typeface="Calibri" panose="020F0502020204030204" pitchFamily="34" charset="0"/>
                  <a:cs typeface="Calibri" panose="020F0502020204030204" pitchFamily="34" charset="0"/>
                  <a:sym typeface="Fira Sans"/>
                </a:rPr>
                <a:t>حول </a:t>
              </a:r>
              <a:r>
                <a:rPr lang="ar-SA" sz="1600" dirty="0">
                  <a:latin typeface="Calibri" panose="020F0502020204030204" pitchFamily="34" charset="0"/>
                  <a:cs typeface="Calibri" panose="020F0502020204030204" pitchFamily="34" charset="0"/>
                  <a:sym typeface="Fira Sans"/>
                </a:rPr>
                <a:t>الضحاي</a:t>
              </a:r>
              <a:r>
                <a:rPr lang="ar-EG" sz="1600" dirty="0">
                  <a:latin typeface="Calibri" panose="020F0502020204030204" pitchFamily="34" charset="0"/>
                  <a:cs typeface="Calibri" panose="020F0502020204030204" pitchFamily="34" charset="0"/>
                  <a:sym typeface="Fira Sans"/>
                </a:rPr>
                <a:t>ا.</a:t>
              </a:r>
              <a:endParaRPr lang="ar-001" sz="1600" dirty="0">
                <a:latin typeface="Calibri" panose="020F0502020204030204" pitchFamily="34" charset="0"/>
                <a:ea typeface="Fira Sans"/>
                <a:cs typeface="Calibri" panose="020F0502020204030204" pitchFamily="34" charset="0"/>
                <a:sym typeface="Fira Sans"/>
              </a:endParaRPr>
            </a:p>
          </p:txBody>
        </p:sp>
      </p:grpSp>
      <p:sp>
        <p:nvSpPr>
          <p:cNvPr id="56" name="Google Shape;1339;p30">
            <a:extLst>
              <a:ext uri="{FF2B5EF4-FFF2-40B4-BE49-F238E27FC236}">
                <a16:creationId xmlns:a16="http://schemas.microsoft.com/office/drawing/2014/main" id="{93474725-0BC3-4DC8-9B52-18CCAE7E5CDD}"/>
              </a:ext>
            </a:extLst>
          </p:cNvPr>
          <p:cNvSpPr/>
          <p:nvPr/>
        </p:nvSpPr>
        <p:spPr>
          <a:xfrm>
            <a:off x="600847" y="2721110"/>
            <a:ext cx="552800" cy="552825"/>
          </a:xfrm>
          <a:custGeom>
            <a:avLst/>
            <a:gdLst/>
            <a:ahLst/>
            <a:cxnLst/>
            <a:rect l="l" t="t" r="r" b="b"/>
            <a:pathLst>
              <a:path w="22112" h="22113" extrusionOk="0">
                <a:moveTo>
                  <a:pt x="11073" y="1"/>
                </a:moveTo>
                <a:cubicBezTo>
                  <a:pt x="4960" y="1"/>
                  <a:pt x="0" y="4926"/>
                  <a:pt x="0" y="11039"/>
                </a:cubicBezTo>
                <a:cubicBezTo>
                  <a:pt x="0" y="17152"/>
                  <a:pt x="4960" y="22112"/>
                  <a:pt x="11073" y="22112"/>
                </a:cubicBezTo>
                <a:cubicBezTo>
                  <a:pt x="17186" y="22112"/>
                  <a:pt x="22111" y="17152"/>
                  <a:pt x="22111" y="11039"/>
                </a:cubicBezTo>
                <a:cubicBezTo>
                  <a:pt x="22111" y="9747"/>
                  <a:pt x="21832" y="8419"/>
                  <a:pt x="21552" y="7267"/>
                </a:cubicBezTo>
                <a:lnTo>
                  <a:pt x="19212" y="3634"/>
                </a:lnTo>
                <a:cubicBezTo>
                  <a:pt x="17186" y="1433"/>
                  <a:pt x="14252" y="1"/>
                  <a:pt x="1107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libri" panose="020F0502020204030204" pitchFamily="34" charset="0"/>
              <a:ea typeface="Fira Sans"/>
              <a:cs typeface="Calibri" panose="020F0502020204030204" pitchFamily="34" charset="0"/>
              <a:sym typeface="Fira Sans"/>
            </a:endParaRPr>
          </a:p>
        </p:txBody>
      </p:sp>
      <p:sp>
        <p:nvSpPr>
          <p:cNvPr id="57" name="Google Shape;1340;p30">
            <a:extLst>
              <a:ext uri="{FF2B5EF4-FFF2-40B4-BE49-F238E27FC236}">
                <a16:creationId xmlns:a16="http://schemas.microsoft.com/office/drawing/2014/main" id="{6D44F44B-154E-4B51-AC3B-2290A56AC43C}"/>
              </a:ext>
            </a:extLst>
          </p:cNvPr>
          <p:cNvSpPr/>
          <p:nvPr/>
        </p:nvSpPr>
        <p:spPr>
          <a:xfrm>
            <a:off x="670784" y="2790784"/>
            <a:ext cx="505650" cy="404750"/>
          </a:xfrm>
          <a:custGeom>
            <a:avLst/>
            <a:gdLst/>
            <a:ahLst/>
            <a:cxnLst/>
            <a:rect l="l" t="t" r="r" b="b"/>
            <a:pathLst>
              <a:path w="20226" h="16190" extrusionOk="0">
                <a:moveTo>
                  <a:pt x="17907" y="0"/>
                </a:moveTo>
                <a:cubicBezTo>
                  <a:pt x="17449" y="0"/>
                  <a:pt x="17012" y="183"/>
                  <a:pt x="16733" y="550"/>
                </a:cubicBezTo>
                <a:lnTo>
                  <a:pt x="7127" y="10890"/>
                </a:lnTo>
                <a:lnTo>
                  <a:pt x="4053" y="4917"/>
                </a:lnTo>
                <a:cubicBezTo>
                  <a:pt x="3665" y="4311"/>
                  <a:pt x="3043" y="3991"/>
                  <a:pt x="2407" y="3991"/>
                </a:cubicBezTo>
                <a:cubicBezTo>
                  <a:pt x="2125" y="3991"/>
                  <a:pt x="1841" y="4054"/>
                  <a:pt x="1573" y="4183"/>
                </a:cubicBezTo>
                <a:lnTo>
                  <a:pt x="1153" y="4462"/>
                </a:lnTo>
                <a:cubicBezTo>
                  <a:pt x="420" y="4917"/>
                  <a:pt x="1" y="5930"/>
                  <a:pt x="420" y="6803"/>
                </a:cubicBezTo>
                <a:lnTo>
                  <a:pt x="4646" y="14662"/>
                </a:lnTo>
                <a:cubicBezTo>
                  <a:pt x="5184" y="15651"/>
                  <a:pt x="5999" y="16190"/>
                  <a:pt x="6815" y="16190"/>
                </a:cubicBezTo>
                <a:cubicBezTo>
                  <a:pt x="7325" y="16190"/>
                  <a:pt x="7836" y="15979"/>
                  <a:pt x="8279" y="15536"/>
                </a:cubicBezTo>
                <a:lnTo>
                  <a:pt x="19632" y="3310"/>
                </a:lnTo>
                <a:cubicBezTo>
                  <a:pt x="20226" y="2576"/>
                  <a:pt x="20226" y="1424"/>
                  <a:pt x="19492" y="830"/>
                </a:cubicBezTo>
                <a:lnTo>
                  <a:pt x="19213" y="550"/>
                </a:lnTo>
                <a:cubicBezTo>
                  <a:pt x="18846" y="183"/>
                  <a:pt x="18366" y="0"/>
                  <a:pt x="17907" y="0"/>
                </a:cubicBez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libri" panose="020F0502020204030204" pitchFamily="34" charset="0"/>
              <a:ea typeface="Fira Sans"/>
              <a:cs typeface="Calibri" panose="020F0502020204030204" pitchFamily="34" charset="0"/>
              <a:sym typeface="Fira Sans"/>
            </a:endParaRPr>
          </a:p>
        </p:txBody>
      </p:sp>
      <p:sp>
        <p:nvSpPr>
          <p:cNvPr id="58" name="Google Shape;1339;p30">
            <a:extLst>
              <a:ext uri="{FF2B5EF4-FFF2-40B4-BE49-F238E27FC236}">
                <a16:creationId xmlns:a16="http://schemas.microsoft.com/office/drawing/2014/main" id="{B6185EAB-846D-4A78-90B9-467CCD22486C}"/>
              </a:ext>
            </a:extLst>
          </p:cNvPr>
          <p:cNvSpPr/>
          <p:nvPr/>
        </p:nvSpPr>
        <p:spPr>
          <a:xfrm>
            <a:off x="592470" y="3546615"/>
            <a:ext cx="552800" cy="552825"/>
          </a:xfrm>
          <a:custGeom>
            <a:avLst/>
            <a:gdLst/>
            <a:ahLst/>
            <a:cxnLst/>
            <a:rect l="l" t="t" r="r" b="b"/>
            <a:pathLst>
              <a:path w="22112" h="22113" extrusionOk="0">
                <a:moveTo>
                  <a:pt x="11073" y="1"/>
                </a:moveTo>
                <a:cubicBezTo>
                  <a:pt x="4960" y="1"/>
                  <a:pt x="0" y="4926"/>
                  <a:pt x="0" y="11039"/>
                </a:cubicBezTo>
                <a:cubicBezTo>
                  <a:pt x="0" y="17152"/>
                  <a:pt x="4960" y="22112"/>
                  <a:pt x="11073" y="22112"/>
                </a:cubicBezTo>
                <a:cubicBezTo>
                  <a:pt x="17186" y="22112"/>
                  <a:pt x="22111" y="17152"/>
                  <a:pt x="22111" y="11039"/>
                </a:cubicBezTo>
                <a:cubicBezTo>
                  <a:pt x="22111" y="9747"/>
                  <a:pt x="21832" y="8419"/>
                  <a:pt x="21552" y="7267"/>
                </a:cubicBezTo>
                <a:lnTo>
                  <a:pt x="19212" y="3634"/>
                </a:lnTo>
                <a:cubicBezTo>
                  <a:pt x="17186" y="1433"/>
                  <a:pt x="14252" y="1"/>
                  <a:pt x="1107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libri" panose="020F0502020204030204" pitchFamily="34" charset="0"/>
              <a:ea typeface="Fira Sans"/>
              <a:cs typeface="Calibri" panose="020F0502020204030204" pitchFamily="34" charset="0"/>
              <a:sym typeface="Fira Sans"/>
            </a:endParaRPr>
          </a:p>
        </p:txBody>
      </p:sp>
      <p:sp>
        <p:nvSpPr>
          <p:cNvPr id="59" name="Google Shape;1340;p30">
            <a:extLst>
              <a:ext uri="{FF2B5EF4-FFF2-40B4-BE49-F238E27FC236}">
                <a16:creationId xmlns:a16="http://schemas.microsoft.com/office/drawing/2014/main" id="{0F8650F5-FF3D-44AE-A520-5E90837C8DF5}"/>
              </a:ext>
            </a:extLst>
          </p:cNvPr>
          <p:cNvSpPr/>
          <p:nvPr/>
        </p:nvSpPr>
        <p:spPr>
          <a:xfrm>
            <a:off x="672795" y="3605365"/>
            <a:ext cx="505650" cy="404750"/>
          </a:xfrm>
          <a:custGeom>
            <a:avLst/>
            <a:gdLst/>
            <a:ahLst/>
            <a:cxnLst/>
            <a:rect l="l" t="t" r="r" b="b"/>
            <a:pathLst>
              <a:path w="20226" h="16190" extrusionOk="0">
                <a:moveTo>
                  <a:pt x="17907" y="0"/>
                </a:moveTo>
                <a:cubicBezTo>
                  <a:pt x="17449" y="0"/>
                  <a:pt x="17012" y="183"/>
                  <a:pt x="16733" y="550"/>
                </a:cubicBezTo>
                <a:lnTo>
                  <a:pt x="7127" y="10890"/>
                </a:lnTo>
                <a:lnTo>
                  <a:pt x="4053" y="4917"/>
                </a:lnTo>
                <a:cubicBezTo>
                  <a:pt x="3665" y="4311"/>
                  <a:pt x="3043" y="3991"/>
                  <a:pt x="2407" y="3991"/>
                </a:cubicBezTo>
                <a:cubicBezTo>
                  <a:pt x="2125" y="3991"/>
                  <a:pt x="1841" y="4054"/>
                  <a:pt x="1573" y="4183"/>
                </a:cubicBezTo>
                <a:lnTo>
                  <a:pt x="1153" y="4462"/>
                </a:lnTo>
                <a:cubicBezTo>
                  <a:pt x="420" y="4917"/>
                  <a:pt x="1" y="5930"/>
                  <a:pt x="420" y="6803"/>
                </a:cubicBezTo>
                <a:lnTo>
                  <a:pt x="4646" y="14662"/>
                </a:lnTo>
                <a:cubicBezTo>
                  <a:pt x="5184" y="15651"/>
                  <a:pt x="5999" y="16190"/>
                  <a:pt x="6815" y="16190"/>
                </a:cubicBezTo>
                <a:cubicBezTo>
                  <a:pt x="7325" y="16190"/>
                  <a:pt x="7836" y="15979"/>
                  <a:pt x="8279" y="15536"/>
                </a:cubicBezTo>
                <a:lnTo>
                  <a:pt x="19632" y="3310"/>
                </a:lnTo>
                <a:cubicBezTo>
                  <a:pt x="20226" y="2576"/>
                  <a:pt x="20226" y="1424"/>
                  <a:pt x="19492" y="830"/>
                </a:cubicBezTo>
                <a:lnTo>
                  <a:pt x="19213" y="550"/>
                </a:lnTo>
                <a:cubicBezTo>
                  <a:pt x="18846" y="183"/>
                  <a:pt x="18366" y="0"/>
                  <a:pt x="17907" y="0"/>
                </a:cubicBez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libri" panose="020F0502020204030204" pitchFamily="34" charset="0"/>
              <a:ea typeface="Fira Sans"/>
              <a:cs typeface="Calibri" panose="020F0502020204030204" pitchFamily="34" charset="0"/>
              <a:sym typeface="Fira Sans"/>
            </a:endParaRPr>
          </a:p>
        </p:txBody>
      </p:sp>
      <p:sp>
        <p:nvSpPr>
          <p:cNvPr id="64" name="Google Shape;523;p23">
            <a:extLst>
              <a:ext uri="{FF2B5EF4-FFF2-40B4-BE49-F238E27FC236}">
                <a16:creationId xmlns:a16="http://schemas.microsoft.com/office/drawing/2014/main" id="{70037175-2459-4C66-A1B9-66BE55D11BB4}"/>
              </a:ext>
            </a:extLst>
          </p:cNvPr>
          <p:cNvSpPr/>
          <p:nvPr/>
        </p:nvSpPr>
        <p:spPr>
          <a:xfrm>
            <a:off x="771218" y="5135418"/>
            <a:ext cx="10676684" cy="548640"/>
          </a:xfrm>
          <a:custGeom>
            <a:avLst/>
            <a:gdLst/>
            <a:ahLst/>
            <a:cxnLst/>
            <a:rect l="l" t="t" r="r" b="b"/>
            <a:pathLst>
              <a:path w="129894" h="32137" extrusionOk="0">
                <a:moveTo>
                  <a:pt x="1771" y="0"/>
                </a:moveTo>
                <a:cubicBezTo>
                  <a:pt x="803" y="0"/>
                  <a:pt x="1" y="779"/>
                  <a:pt x="1" y="1770"/>
                </a:cubicBezTo>
                <a:lnTo>
                  <a:pt x="1" y="30367"/>
                </a:lnTo>
                <a:cubicBezTo>
                  <a:pt x="1" y="31358"/>
                  <a:pt x="803" y="32137"/>
                  <a:pt x="1771" y="32137"/>
                </a:cubicBezTo>
                <a:lnTo>
                  <a:pt x="110215" y="32137"/>
                </a:lnTo>
                <a:cubicBezTo>
                  <a:pt x="121045" y="32137"/>
                  <a:pt x="129893" y="26828"/>
                  <a:pt x="129893" y="16021"/>
                </a:cubicBezTo>
                <a:cubicBezTo>
                  <a:pt x="129893" y="5215"/>
                  <a:pt x="121045" y="0"/>
                  <a:pt x="110215" y="0"/>
                </a:cubicBezTo>
                <a:close/>
              </a:path>
            </a:pathLst>
          </a:custGeom>
          <a:solidFill>
            <a:srgbClr val="EFEFEF"/>
          </a:solidFill>
          <a:ln>
            <a:noFill/>
          </a:ln>
        </p:spPr>
        <p:txBody>
          <a:bodyPr spcFirstLastPara="1" wrap="square" lIns="121900" tIns="121900" rIns="121900" bIns="121900" anchor="ctr" anchorCtr="0">
            <a:noAutofit/>
          </a:bodyPr>
          <a:lstStyle/>
          <a:p>
            <a:endParaRPr sz="2400">
              <a:latin typeface="Calibri" panose="020F0502020204030204" pitchFamily="34" charset="0"/>
              <a:cs typeface="Calibri" panose="020F0502020204030204" pitchFamily="34" charset="0"/>
            </a:endParaRPr>
          </a:p>
        </p:txBody>
      </p:sp>
      <p:sp>
        <p:nvSpPr>
          <p:cNvPr id="65" name="Google Shape;530;p23">
            <a:extLst>
              <a:ext uri="{FF2B5EF4-FFF2-40B4-BE49-F238E27FC236}">
                <a16:creationId xmlns:a16="http://schemas.microsoft.com/office/drawing/2014/main" id="{5ACB0DF1-8B0B-4C3D-B528-E1936B5D5C0D}"/>
              </a:ext>
            </a:extLst>
          </p:cNvPr>
          <p:cNvSpPr txBox="1"/>
          <p:nvPr/>
        </p:nvSpPr>
        <p:spPr>
          <a:xfrm>
            <a:off x="1207031" y="5101548"/>
            <a:ext cx="10237697" cy="786799"/>
          </a:xfrm>
          <a:prstGeom prst="rect">
            <a:avLst/>
          </a:prstGeom>
          <a:noFill/>
          <a:ln>
            <a:noFill/>
          </a:ln>
        </p:spPr>
        <p:txBody>
          <a:bodyPr spcFirstLastPara="1" wrap="square" lIns="121900" tIns="121900" rIns="121900" bIns="121900" anchor="ctr" anchorCtr="0">
            <a:noAutofit/>
          </a:bodyPr>
          <a:lstStyle/>
          <a:p>
            <a:pPr algn="r" rtl="1"/>
            <a:r>
              <a:rPr lang="ar-SA" sz="1600" dirty="0">
                <a:latin typeface="Calibri" panose="020F0502020204030204" pitchFamily="34" charset="0"/>
                <a:cs typeface="Calibri" panose="020F0502020204030204" pitchFamily="34" charset="0"/>
                <a:sym typeface="Fira Sans"/>
              </a:rPr>
              <a:t>يرصد منسق </a:t>
            </a:r>
            <a:r>
              <a:rPr lang="ar-EG" sz="1600" dirty="0">
                <a:latin typeface="Calibri" panose="020F0502020204030204" pitchFamily="34" charset="0"/>
                <a:cs typeface="Calibri" panose="020F0502020204030204" pitchFamily="34" charset="0"/>
                <a:sym typeface="Fira Sans"/>
              </a:rPr>
              <a:t>الحماية من الاستغلال والانتهاك الجنسيين </a:t>
            </a:r>
            <a:r>
              <a:rPr lang="ar-SA" sz="1600" dirty="0">
                <a:latin typeface="Calibri" panose="020F0502020204030204" pitchFamily="34" charset="0"/>
                <a:cs typeface="Calibri" panose="020F0502020204030204" pitchFamily="34" charset="0"/>
                <a:sym typeface="Fira Sans"/>
              </a:rPr>
              <a:t>أي</a:t>
            </a:r>
            <a:r>
              <a:rPr lang="ar-EG" sz="1600" dirty="0">
                <a:latin typeface="Calibri" panose="020F0502020204030204" pitchFamily="34" charset="0"/>
                <a:cs typeface="Calibri" panose="020F0502020204030204" pitchFamily="34" charset="0"/>
                <a:sym typeface="Fira Sans"/>
              </a:rPr>
              <a:t>ة</a:t>
            </a:r>
            <a:r>
              <a:rPr lang="ar-SA" sz="1600" dirty="0">
                <a:latin typeface="Calibri" panose="020F0502020204030204" pitchFamily="34" charset="0"/>
                <a:cs typeface="Calibri" panose="020F0502020204030204" pitchFamily="34" charset="0"/>
                <a:sym typeface="Fira Sans"/>
              </a:rPr>
              <a:t> ثغرات في </a:t>
            </a:r>
            <a:r>
              <a:rPr lang="ar-EG" sz="1600" dirty="0">
                <a:latin typeface="Calibri" panose="020F0502020204030204" pitchFamily="34" charset="0"/>
                <a:cs typeface="Calibri" panose="020F0502020204030204" pitchFamily="34" charset="0"/>
                <a:sym typeface="Fira Sans"/>
              </a:rPr>
              <a:t>ال</a:t>
            </a:r>
            <a:r>
              <a:rPr lang="ar-SA" sz="1600" dirty="0">
                <a:latin typeface="Calibri" panose="020F0502020204030204" pitchFamily="34" charset="0"/>
                <a:cs typeface="Calibri" panose="020F0502020204030204" pitchFamily="34" charset="0"/>
                <a:sym typeface="Fira Sans"/>
              </a:rPr>
              <a:t>تغطية </a:t>
            </a:r>
            <a:r>
              <a:rPr lang="ar-EG" sz="1600" dirty="0">
                <a:latin typeface="Calibri" panose="020F0502020204030204" pitchFamily="34" charset="0"/>
                <a:cs typeface="Calibri" panose="020F0502020204030204" pitchFamily="34" charset="0"/>
                <a:sym typeface="Fira Sans"/>
              </a:rPr>
              <a:t>ب</a:t>
            </a:r>
            <a:r>
              <a:rPr lang="ar-SA" sz="1600" dirty="0">
                <a:latin typeface="Calibri" panose="020F0502020204030204" pitchFamily="34" charset="0"/>
                <a:cs typeface="Calibri" panose="020F0502020204030204" pitchFamily="34" charset="0"/>
                <a:sym typeface="Fira Sans"/>
              </a:rPr>
              <a:t>المساعدة، ويعمل مع الجهات الفاعلة </a:t>
            </a:r>
            <a:r>
              <a:rPr lang="ar-EG" sz="1600" dirty="0">
                <a:latin typeface="Calibri" panose="020F0502020204030204" pitchFamily="34" charset="0"/>
                <a:cs typeface="Calibri" panose="020F0502020204030204" pitchFamily="34" charset="0"/>
                <a:sym typeface="Fira Sans"/>
              </a:rPr>
              <a:t>المعنية </a:t>
            </a:r>
            <a:r>
              <a:rPr lang="ar-SA" sz="1600" dirty="0">
                <a:latin typeface="Calibri" panose="020F0502020204030204" pitchFamily="34" charset="0"/>
                <a:cs typeface="Calibri" panose="020F0502020204030204" pitchFamily="34" charset="0"/>
                <a:sym typeface="Fira Sans"/>
              </a:rPr>
              <a:t>على تعبئة الموارد لمعالجة الثغرات في الخدمات بالنسبة إلى المجموعة الأساسية من الخدمات </a:t>
            </a:r>
            <a:r>
              <a:rPr lang="ar-EG" sz="1600" dirty="0">
                <a:latin typeface="Calibri" panose="020F0502020204030204" pitchFamily="34" charset="0"/>
                <a:cs typeface="Calibri" panose="020F0502020204030204" pitchFamily="34" charset="0"/>
                <a:sym typeface="Fira Sans"/>
              </a:rPr>
              <a:t>(</a:t>
            </a:r>
            <a:r>
              <a:rPr lang="ar-SA" sz="1600" dirty="0">
                <a:latin typeface="Calibri" panose="020F0502020204030204" pitchFamily="34" charset="0"/>
                <a:cs typeface="Calibri" panose="020F0502020204030204" pitchFamily="34" charset="0"/>
                <a:sym typeface="Fira Sans"/>
              </a:rPr>
              <a:t>الخدمات الطبية، والسلامة، وخدمات رعاية الصحة </a:t>
            </a:r>
            <a:r>
              <a:rPr lang="ar-EG" sz="1600" dirty="0">
                <a:latin typeface="Calibri" panose="020F0502020204030204" pitchFamily="34" charset="0"/>
                <a:cs typeface="Calibri" panose="020F0502020204030204" pitchFamily="34" charset="0"/>
                <a:sym typeface="Fira Sans"/>
              </a:rPr>
              <a:t>العقلية والنفسية</a:t>
            </a:r>
            <a:r>
              <a:rPr lang="ar-SA" sz="1600" dirty="0">
                <a:latin typeface="Calibri" panose="020F0502020204030204" pitchFamily="34" charset="0"/>
                <a:cs typeface="Calibri" panose="020F0502020204030204" pitchFamily="34" charset="0"/>
                <a:sym typeface="Fira Sans"/>
              </a:rPr>
              <a:t>، والمساعدة القانونية، والمساعدة ال</a:t>
            </a:r>
            <a:r>
              <a:rPr lang="ar-EG" sz="1600" dirty="0">
                <a:latin typeface="Calibri" panose="020F0502020204030204" pitchFamily="34" charset="0"/>
                <a:cs typeface="Calibri" panose="020F0502020204030204" pitchFamily="34" charset="0"/>
                <a:sym typeface="Fira Sans"/>
              </a:rPr>
              <a:t>عين</a:t>
            </a:r>
            <a:r>
              <a:rPr lang="ar-SA" sz="1600" dirty="0">
                <a:latin typeface="Calibri" panose="020F0502020204030204" pitchFamily="34" charset="0"/>
                <a:cs typeface="Calibri" panose="020F0502020204030204" pitchFamily="34" charset="0"/>
                <a:sym typeface="Fira Sans"/>
              </a:rPr>
              <a:t>ية الأساسية، </a:t>
            </a:r>
            <a:r>
              <a:rPr lang="ar-EG" sz="1600" dirty="0">
                <a:latin typeface="Calibri" panose="020F0502020204030204" pitchFamily="34" charset="0"/>
                <a:cs typeface="Calibri" panose="020F0502020204030204" pitchFamily="34" charset="0"/>
                <a:sym typeface="Fira Sans"/>
              </a:rPr>
              <a:t>ودعم </a:t>
            </a:r>
            <a:r>
              <a:rPr lang="ar-SA" sz="1600" dirty="0">
                <a:latin typeface="Calibri" panose="020F0502020204030204" pitchFamily="34" charset="0"/>
                <a:cs typeface="Calibri" panose="020F0502020204030204" pitchFamily="34" charset="0"/>
                <a:sym typeface="Fira Sans"/>
              </a:rPr>
              <a:t>سبل العيش</a:t>
            </a:r>
            <a:r>
              <a:rPr lang="ar-EG" sz="1600" dirty="0">
                <a:latin typeface="Calibri" panose="020F0502020204030204" pitchFamily="34" charset="0"/>
                <a:cs typeface="Calibri" panose="020F0502020204030204" pitchFamily="34" charset="0"/>
                <a:sym typeface="Fira Sans"/>
              </a:rPr>
              <a:t>).</a:t>
            </a:r>
            <a:endParaRPr lang="ar-001" sz="1600" dirty="0">
              <a:latin typeface="Calibri" panose="020F0502020204030204" pitchFamily="34" charset="0"/>
              <a:ea typeface="Fira Sans"/>
              <a:cs typeface="Calibri" panose="020F0502020204030204" pitchFamily="34" charset="0"/>
              <a:sym typeface="Fira Sans"/>
            </a:endParaRPr>
          </a:p>
        </p:txBody>
      </p:sp>
      <p:sp>
        <p:nvSpPr>
          <p:cNvPr id="66" name="Google Shape;1339;p30">
            <a:extLst>
              <a:ext uri="{FF2B5EF4-FFF2-40B4-BE49-F238E27FC236}">
                <a16:creationId xmlns:a16="http://schemas.microsoft.com/office/drawing/2014/main" id="{5DE26602-A077-4324-83B3-017C10899FB7}"/>
              </a:ext>
            </a:extLst>
          </p:cNvPr>
          <p:cNvSpPr/>
          <p:nvPr/>
        </p:nvSpPr>
        <p:spPr>
          <a:xfrm>
            <a:off x="600847" y="4340444"/>
            <a:ext cx="552800" cy="552825"/>
          </a:xfrm>
          <a:custGeom>
            <a:avLst/>
            <a:gdLst/>
            <a:ahLst/>
            <a:cxnLst/>
            <a:rect l="l" t="t" r="r" b="b"/>
            <a:pathLst>
              <a:path w="22112" h="22113" extrusionOk="0">
                <a:moveTo>
                  <a:pt x="11073" y="1"/>
                </a:moveTo>
                <a:cubicBezTo>
                  <a:pt x="4960" y="1"/>
                  <a:pt x="0" y="4926"/>
                  <a:pt x="0" y="11039"/>
                </a:cubicBezTo>
                <a:cubicBezTo>
                  <a:pt x="0" y="17152"/>
                  <a:pt x="4960" y="22112"/>
                  <a:pt x="11073" y="22112"/>
                </a:cubicBezTo>
                <a:cubicBezTo>
                  <a:pt x="17186" y="22112"/>
                  <a:pt x="22111" y="17152"/>
                  <a:pt x="22111" y="11039"/>
                </a:cubicBezTo>
                <a:cubicBezTo>
                  <a:pt x="22111" y="9747"/>
                  <a:pt x="21832" y="8419"/>
                  <a:pt x="21552" y="7267"/>
                </a:cubicBezTo>
                <a:lnTo>
                  <a:pt x="19212" y="3634"/>
                </a:lnTo>
                <a:cubicBezTo>
                  <a:pt x="17186" y="1433"/>
                  <a:pt x="14252" y="1"/>
                  <a:pt x="1107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libri" panose="020F0502020204030204" pitchFamily="34" charset="0"/>
              <a:ea typeface="Fira Sans"/>
              <a:cs typeface="Calibri" panose="020F0502020204030204" pitchFamily="34" charset="0"/>
              <a:sym typeface="Fira Sans"/>
            </a:endParaRPr>
          </a:p>
        </p:txBody>
      </p:sp>
      <p:sp>
        <p:nvSpPr>
          <p:cNvPr id="67" name="Google Shape;1340;p30">
            <a:extLst>
              <a:ext uri="{FF2B5EF4-FFF2-40B4-BE49-F238E27FC236}">
                <a16:creationId xmlns:a16="http://schemas.microsoft.com/office/drawing/2014/main" id="{C666DE08-D0C5-4CF1-B6FA-FDC8D25841EC}"/>
              </a:ext>
            </a:extLst>
          </p:cNvPr>
          <p:cNvSpPr/>
          <p:nvPr/>
        </p:nvSpPr>
        <p:spPr>
          <a:xfrm>
            <a:off x="681172" y="4399194"/>
            <a:ext cx="505650" cy="404750"/>
          </a:xfrm>
          <a:custGeom>
            <a:avLst/>
            <a:gdLst/>
            <a:ahLst/>
            <a:cxnLst/>
            <a:rect l="l" t="t" r="r" b="b"/>
            <a:pathLst>
              <a:path w="20226" h="16190" extrusionOk="0">
                <a:moveTo>
                  <a:pt x="17907" y="0"/>
                </a:moveTo>
                <a:cubicBezTo>
                  <a:pt x="17449" y="0"/>
                  <a:pt x="17012" y="183"/>
                  <a:pt x="16733" y="550"/>
                </a:cubicBezTo>
                <a:lnTo>
                  <a:pt x="7127" y="10890"/>
                </a:lnTo>
                <a:lnTo>
                  <a:pt x="4053" y="4917"/>
                </a:lnTo>
                <a:cubicBezTo>
                  <a:pt x="3665" y="4311"/>
                  <a:pt x="3043" y="3991"/>
                  <a:pt x="2407" y="3991"/>
                </a:cubicBezTo>
                <a:cubicBezTo>
                  <a:pt x="2125" y="3991"/>
                  <a:pt x="1841" y="4054"/>
                  <a:pt x="1573" y="4183"/>
                </a:cubicBezTo>
                <a:lnTo>
                  <a:pt x="1153" y="4462"/>
                </a:lnTo>
                <a:cubicBezTo>
                  <a:pt x="420" y="4917"/>
                  <a:pt x="1" y="5930"/>
                  <a:pt x="420" y="6803"/>
                </a:cubicBezTo>
                <a:lnTo>
                  <a:pt x="4646" y="14662"/>
                </a:lnTo>
                <a:cubicBezTo>
                  <a:pt x="5184" y="15651"/>
                  <a:pt x="5999" y="16190"/>
                  <a:pt x="6815" y="16190"/>
                </a:cubicBezTo>
                <a:cubicBezTo>
                  <a:pt x="7325" y="16190"/>
                  <a:pt x="7836" y="15979"/>
                  <a:pt x="8279" y="15536"/>
                </a:cubicBezTo>
                <a:lnTo>
                  <a:pt x="19632" y="3310"/>
                </a:lnTo>
                <a:cubicBezTo>
                  <a:pt x="20226" y="2576"/>
                  <a:pt x="20226" y="1424"/>
                  <a:pt x="19492" y="830"/>
                </a:cubicBezTo>
                <a:lnTo>
                  <a:pt x="19213" y="550"/>
                </a:lnTo>
                <a:cubicBezTo>
                  <a:pt x="18846" y="183"/>
                  <a:pt x="18366" y="0"/>
                  <a:pt x="17907" y="0"/>
                </a:cubicBez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libri" panose="020F0502020204030204" pitchFamily="34" charset="0"/>
              <a:ea typeface="Fira Sans"/>
              <a:cs typeface="Calibri" panose="020F0502020204030204" pitchFamily="34" charset="0"/>
              <a:sym typeface="Fira Sans"/>
            </a:endParaRPr>
          </a:p>
        </p:txBody>
      </p:sp>
      <p:grpSp>
        <p:nvGrpSpPr>
          <p:cNvPr id="68" name="Google Shape;522;p23">
            <a:extLst>
              <a:ext uri="{FF2B5EF4-FFF2-40B4-BE49-F238E27FC236}">
                <a16:creationId xmlns:a16="http://schemas.microsoft.com/office/drawing/2014/main" id="{434AA29C-C7A4-49DA-BB0D-51DD36E1BE05}"/>
              </a:ext>
            </a:extLst>
          </p:cNvPr>
          <p:cNvGrpSpPr/>
          <p:nvPr/>
        </p:nvGrpSpPr>
        <p:grpSpPr>
          <a:xfrm>
            <a:off x="755195" y="1777636"/>
            <a:ext cx="10676684" cy="786799"/>
            <a:chOff x="4327767" y="1257094"/>
            <a:chExt cx="7276240" cy="590100"/>
          </a:xfrm>
        </p:grpSpPr>
        <p:sp>
          <p:nvSpPr>
            <p:cNvPr id="69" name="Google Shape;523;p23">
              <a:extLst>
                <a:ext uri="{FF2B5EF4-FFF2-40B4-BE49-F238E27FC236}">
                  <a16:creationId xmlns:a16="http://schemas.microsoft.com/office/drawing/2014/main" id="{E37BEA5B-FAD6-40BD-91B9-A424150FD016}"/>
                </a:ext>
              </a:extLst>
            </p:cNvPr>
            <p:cNvSpPr/>
            <p:nvPr/>
          </p:nvSpPr>
          <p:spPr>
            <a:xfrm>
              <a:off x="4327767" y="1317673"/>
              <a:ext cx="7276240" cy="472882"/>
            </a:xfrm>
            <a:custGeom>
              <a:avLst/>
              <a:gdLst/>
              <a:ahLst/>
              <a:cxnLst/>
              <a:rect l="l" t="t" r="r" b="b"/>
              <a:pathLst>
                <a:path w="129894" h="32137" extrusionOk="0">
                  <a:moveTo>
                    <a:pt x="1771" y="0"/>
                  </a:moveTo>
                  <a:cubicBezTo>
                    <a:pt x="803" y="0"/>
                    <a:pt x="1" y="779"/>
                    <a:pt x="1" y="1770"/>
                  </a:cubicBezTo>
                  <a:lnTo>
                    <a:pt x="1" y="30367"/>
                  </a:lnTo>
                  <a:cubicBezTo>
                    <a:pt x="1" y="31358"/>
                    <a:pt x="803" y="32137"/>
                    <a:pt x="1771" y="32137"/>
                  </a:cubicBezTo>
                  <a:lnTo>
                    <a:pt x="110215" y="32137"/>
                  </a:lnTo>
                  <a:cubicBezTo>
                    <a:pt x="121045" y="32137"/>
                    <a:pt x="129893" y="26828"/>
                    <a:pt x="129893" y="16021"/>
                  </a:cubicBezTo>
                  <a:cubicBezTo>
                    <a:pt x="129893" y="5215"/>
                    <a:pt x="121045" y="0"/>
                    <a:pt x="110215" y="0"/>
                  </a:cubicBezTo>
                  <a:close/>
                </a:path>
              </a:pathLst>
            </a:custGeom>
            <a:solidFill>
              <a:srgbClr val="EFEFEF"/>
            </a:solidFill>
            <a:ln>
              <a:noFill/>
            </a:ln>
          </p:spPr>
          <p:txBody>
            <a:bodyPr spcFirstLastPara="1" wrap="square" lIns="121900" tIns="121900" rIns="121900" bIns="121900" anchor="ctr" anchorCtr="0">
              <a:noAutofit/>
            </a:bodyPr>
            <a:lstStyle/>
            <a:p>
              <a:endParaRPr sz="2400">
                <a:latin typeface="Calibri" panose="020F0502020204030204" pitchFamily="34" charset="0"/>
                <a:cs typeface="Calibri" panose="020F0502020204030204" pitchFamily="34" charset="0"/>
              </a:endParaRPr>
            </a:p>
          </p:txBody>
        </p:sp>
        <p:sp>
          <p:nvSpPr>
            <p:cNvPr id="70" name="Google Shape;530;p23">
              <a:extLst>
                <a:ext uri="{FF2B5EF4-FFF2-40B4-BE49-F238E27FC236}">
                  <a16:creationId xmlns:a16="http://schemas.microsoft.com/office/drawing/2014/main" id="{D30A0CF3-5CBE-4091-A168-8BD9AD4198AC}"/>
                </a:ext>
              </a:extLst>
            </p:cNvPr>
            <p:cNvSpPr txBox="1"/>
            <p:nvPr/>
          </p:nvSpPr>
          <p:spPr>
            <a:xfrm>
              <a:off x="4614845" y="1257094"/>
              <a:ext cx="6956984" cy="590100"/>
            </a:xfrm>
            <a:prstGeom prst="rect">
              <a:avLst/>
            </a:prstGeom>
            <a:noFill/>
            <a:ln>
              <a:noFill/>
            </a:ln>
          </p:spPr>
          <p:txBody>
            <a:bodyPr spcFirstLastPara="1" wrap="square" lIns="121900" tIns="121900" rIns="121900" bIns="121900" anchor="ctr" anchorCtr="0">
              <a:noAutofit/>
            </a:bodyPr>
            <a:lstStyle/>
            <a:p>
              <a:pPr algn="r" rtl="1"/>
              <a:r>
                <a:rPr lang="ar-SA" sz="1600" dirty="0">
                  <a:latin typeface="Calibri" panose="020F0502020204030204" pitchFamily="34" charset="0"/>
                  <a:cs typeface="Calibri" panose="020F0502020204030204" pitchFamily="34" charset="0"/>
                  <a:sym typeface="Fira Sans"/>
                </a:rPr>
                <a:t>ينسق منسق </a:t>
              </a:r>
              <a:r>
                <a:rPr lang="ar-EG" sz="1600" dirty="0">
                  <a:latin typeface="Calibri" panose="020F0502020204030204" pitchFamily="34" charset="0"/>
                  <a:cs typeface="Calibri" panose="020F0502020204030204" pitchFamily="34" charset="0"/>
                  <a:sym typeface="Fira Sans"/>
                </a:rPr>
                <a:t>الحماية من الاستغلال والانتهاك الجنسيين</a:t>
              </a:r>
              <a:r>
                <a:rPr lang="ar-SA" sz="1600" dirty="0">
                  <a:latin typeface="Calibri" panose="020F0502020204030204" pitchFamily="34" charset="0"/>
                  <a:cs typeface="Calibri" panose="020F0502020204030204" pitchFamily="34" charset="0"/>
                  <a:sym typeface="Fira Sans"/>
                </a:rPr>
                <a:t> مع شبكة </a:t>
              </a:r>
              <a:r>
                <a:rPr lang="ar-EG" sz="1600" dirty="0">
                  <a:latin typeface="Calibri" panose="020F0502020204030204" pitchFamily="34" charset="0"/>
                  <a:cs typeface="Calibri" panose="020F0502020204030204" pitchFamily="34" charset="0"/>
                  <a:sym typeface="Fira Sans"/>
                </a:rPr>
                <a:t>الحماية من الاستغلال والانتهاك الجنسيين</a:t>
              </a:r>
              <a:r>
                <a:rPr lang="ar-SA" sz="1600" dirty="0">
                  <a:latin typeface="Calibri" panose="020F0502020204030204" pitchFamily="34" charset="0"/>
                  <a:cs typeface="Calibri" panose="020F0502020204030204" pitchFamily="34" charset="0"/>
                  <a:sym typeface="Fira Sans"/>
                </a:rPr>
                <a:t> ومنسقي المجموعات الفرعية</a:t>
              </a:r>
              <a:r>
                <a:rPr lang="ar-EG" sz="1600" dirty="0">
                  <a:latin typeface="Calibri" panose="020F0502020204030204" pitchFamily="34" charset="0"/>
                  <a:cs typeface="Calibri" panose="020F0502020204030204" pitchFamily="34" charset="0"/>
                  <a:sym typeface="Fira Sans"/>
                </a:rPr>
                <a:t> المعنية ب</a:t>
              </a:r>
              <a:r>
                <a:rPr lang="ar-SA" sz="1600" dirty="0">
                  <a:latin typeface="Calibri" panose="020F0502020204030204" pitchFamily="34" charset="0"/>
                  <a:cs typeface="Calibri" panose="020F0502020204030204" pitchFamily="34" charset="0"/>
                  <a:sym typeface="Fira Sans"/>
                </a:rPr>
                <a:t>العنف القائم على النوع الاجتماعي</a:t>
              </a:r>
              <a:r>
                <a:rPr lang="ar-EG" sz="1600" dirty="0">
                  <a:latin typeface="Calibri" panose="020F0502020204030204" pitchFamily="34" charset="0"/>
                  <a:cs typeface="Calibri" panose="020F0502020204030204" pitchFamily="34" charset="0"/>
                  <a:sym typeface="Fira Sans"/>
                </a:rPr>
                <a:t>/حماية الطفل </a:t>
              </a:r>
              <a:r>
                <a:rPr lang="ar-SA" sz="1600" dirty="0">
                  <a:latin typeface="Calibri" panose="020F0502020204030204" pitchFamily="34" charset="0"/>
                  <a:cs typeface="Calibri" panose="020F0502020204030204" pitchFamily="34" charset="0"/>
                  <a:sym typeface="Fira Sans"/>
                </a:rPr>
                <a:t>لتطوير لغة </a:t>
              </a:r>
              <a:r>
                <a:rPr lang="ar-EG" sz="1600" dirty="0">
                  <a:latin typeface="Calibri" panose="020F0502020204030204" pitchFamily="34" charset="0"/>
                  <a:cs typeface="Calibri" panose="020F0502020204030204" pitchFamily="34" charset="0"/>
                  <a:sym typeface="Fira Sans"/>
                </a:rPr>
                <a:t>ل</a:t>
              </a:r>
              <a:r>
                <a:rPr lang="ar-EG" sz="1600" dirty="0">
                  <a:latin typeface="Calibri" panose="020F0502020204030204" pitchFamily="34" charset="0"/>
                  <a:cs typeface="Calibri" panose="020F0502020204030204" pitchFamily="34" charset="0"/>
                </a:rPr>
                <a:t>إجراءات العمل الموحدة </a:t>
              </a:r>
              <a:r>
                <a:rPr lang="ar-SA" sz="1600" dirty="0">
                  <a:latin typeface="Calibri" panose="020F0502020204030204" pitchFamily="34" charset="0"/>
                  <a:cs typeface="Calibri" panose="020F0502020204030204" pitchFamily="34" charset="0"/>
                  <a:sym typeface="Fira Sans"/>
                </a:rPr>
                <a:t>التي تفي بمجموعة المعايير المشتركة المنصوص عليها في البروتوكول</a:t>
              </a:r>
              <a:r>
                <a:rPr lang="ar-001" sz="1600" dirty="0">
                  <a:latin typeface="Calibri" panose="020F0502020204030204" pitchFamily="34" charset="0"/>
                  <a:cs typeface="Calibri" panose="020F0502020204030204" pitchFamily="34" charset="0"/>
                  <a:sym typeface="Fira Sans"/>
                </a:rPr>
                <a:t>.</a:t>
              </a:r>
              <a:endParaRPr lang="ar-001" sz="1600" dirty="0">
                <a:latin typeface="Calibri" panose="020F0502020204030204" pitchFamily="34" charset="0"/>
                <a:ea typeface="Fira Sans"/>
                <a:cs typeface="Calibri" panose="020F0502020204030204" pitchFamily="34" charset="0"/>
                <a:sym typeface="Fira Sans"/>
              </a:endParaRPr>
            </a:p>
          </p:txBody>
        </p:sp>
      </p:grpSp>
      <p:sp>
        <p:nvSpPr>
          <p:cNvPr id="71" name="Google Shape;1339;p30">
            <a:extLst>
              <a:ext uri="{FF2B5EF4-FFF2-40B4-BE49-F238E27FC236}">
                <a16:creationId xmlns:a16="http://schemas.microsoft.com/office/drawing/2014/main" id="{9659EC0D-635A-4608-A61B-C698E6E41469}"/>
              </a:ext>
            </a:extLst>
          </p:cNvPr>
          <p:cNvSpPr/>
          <p:nvPr/>
        </p:nvSpPr>
        <p:spPr>
          <a:xfrm>
            <a:off x="592405" y="5178345"/>
            <a:ext cx="552800" cy="552825"/>
          </a:xfrm>
          <a:custGeom>
            <a:avLst/>
            <a:gdLst/>
            <a:ahLst/>
            <a:cxnLst/>
            <a:rect l="l" t="t" r="r" b="b"/>
            <a:pathLst>
              <a:path w="22112" h="22113" extrusionOk="0">
                <a:moveTo>
                  <a:pt x="11073" y="1"/>
                </a:moveTo>
                <a:cubicBezTo>
                  <a:pt x="4960" y="1"/>
                  <a:pt x="0" y="4926"/>
                  <a:pt x="0" y="11039"/>
                </a:cubicBezTo>
                <a:cubicBezTo>
                  <a:pt x="0" y="17152"/>
                  <a:pt x="4960" y="22112"/>
                  <a:pt x="11073" y="22112"/>
                </a:cubicBezTo>
                <a:cubicBezTo>
                  <a:pt x="17186" y="22112"/>
                  <a:pt x="22111" y="17152"/>
                  <a:pt x="22111" y="11039"/>
                </a:cubicBezTo>
                <a:cubicBezTo>
                  <a:pt x="22111" y="9747"/>
                  <a:pt x="21832" y="8419"/>
                  <a:pt x="21552" y="7267"/>
                </a:cubicBezTo>
                <a:lnTo>
                  <a:pt x="19212" y="3634"/>
                </a:lnTo>
                <a:cubicBezTo>
                  <a:pt x="17186" y="1433"/>
                  <a:pt x="14252" y="1"/>
                  <a:pt x="1107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libri" panose="020F0502020204030204" pitchFamily="34" charset="0"/>
              <a:ea typeface="Fira Sans"/>
              <a:cs typeface="Calibri" panose="020F0502020204030204" pitchFamily="34" charset="0"/>
              <a:sym typeface="Fira Sans"/>
            </a:endParaRPr>
          </a:p>
        </p:txBody>
      </p:sp>
      <p:sp>
        <p:nvSpPr>
          <p:cNvPr id="72" name="Google Shape;1340;p30">
            <a:extLst>
              <a:ext uri="{FF2B5EF4-FFF2-40B4-BE49-F238E27FC236}">
                <a16:creationId xmlns:a16="http://schemas.microsoft.com/office/drawing/2014/main" id="{B565E495-E4C1-4CA7-AACF-161800FD511D}"/>
              </a:ext>
            </a:extLst>
          </p:cNvPr>
          <p:cNvSpPr/>
          <p:nvPr/>
        </p:nvSpPr>
        <p:spPr>
          <a:xfrm>
            <a:off x="672730" y="5237095"/>
            <a:ext cx="505650" cy="404750"/>
          </a:xfrm>
          <a:custGeom>
            <a:avLst/>
            <a:gdLst/>
            <a:ahLst/>
            <a:cxnLst/>
            <a:rect l="l" t="t" r="r" b="b"/>
            <a:pathLst>
              <a:path w="20226" h="16190" extrusionOk="0">
                <a:moveTo>
                  <a:pt x="17907" y="0"/>
                </a:moveTo>
                <a:cubicBezTo>
                  <a:pt x="17449" y="0"/>
                  <a:pt x="17012" y="183"/>
                  <a:pt x="16733" y="550"/>
                </a:cubicBezTo>
                <a:lnTo>
                  <a:pt x="7127" y="10890"/>
                </a:lnTo>
                <a:lnTo>
                  <a:pt x="4053" y="4917"/>
                </a:lnTo>
                <a:cubicBezTo>
                  <a:pt x="3665" y="4311"/>
                  <a:pt x="3043" y="3991"/>
                  <a:pt x="2407" y="3991"/>
                </a:cubicBezTo>
                <a:cubicBezTo>
                  <a:pt x="2125" y="3991"/>
                  <a:pt x="1841" y="4054"/>
                  <a:pt x="1573" y="4183"/>
                </a:cubicBezTo>
                <a:lnTo>
                  <a:pt x="1153" y="4462"/>
                </a:lnTo>
                <a:cubicBezTo>
                  <a:pt x="420" y="4917"/>
                  <a:pt x="1" y="5930"/>
                  <a:pt x="420" y="6803"/>
                </a:cubicBezTo>
                <a:lnTo>
                  <a:pt x="4646" y="14662"/>
                </a:lnTo>
                <a:cubicBezTo>
                  <a:pt x="5184" y="15651"/>
                  <a:pt x="5999" y="16190"/>
                  <a:pt x="6815" y="16190"/>
                </a:cubicBezTo>
                <a:cubicBezTo>
                  <a:pt x="7325" y="16190"/>
                  <a:pt x="7836" y="15979"/>
                  <a:pt x="8279" y="15536"/>
                </a:cubicBezTo>
                <a:lnTo>
                  <a:pt x="19632" y="3310"/>
                </a:lnTo>
                <a:cubicBezTo>
                  <a:pt x="20226" y="2576"/>
                  <a:pt x="20226" y="1424"/>
                  <a:pt x="19492" y="830"/>
                </a:cubicBezTo>
                <a:lnTo>
                  <a:pt x="19213" y="550"/>
                </a:lnTo>
                <a:cubicBezTo>
                  <a:pt x="18846" y="183"/>
                  <a:pt x="18366" y="0"/>
                  <a:pt x="17907" y="0"/>
                </a:cubicBez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libri" panose="020F0502020204030204" pitchFamily="34" charset="0"/>
              <a:ea typeface="Fira Sans"/>
              <a:cs typeface="Calibri" panose="020F0502020204030204" pitchFamily="34" charset="0"/>
              <a:sym typeface="Fira Sans"/>
            </a:endParaRPr>
          </a:p>
        </p:txBody>
      </p:sp>
      <p:grpSp>
        <p:nvGrpSpPr>
          <p:cNvPr id="73" name="Google Shape;522;p23">
            <a:extLst>
              <a:ext uri="{FF2B5EF4-FFF2-40B4-BE49-F238E27FC236}">
                <a16:creationId xmlns:a16="http://schemas.microsoft.com/office/drawing/2014/main" id="{D46BBC6C-15B8-4E6D-B6CA-EF122EC1013D}"/>
              </a:ext>
            </a:extLst>
          </p:cNvPr>
          <p:cNvGrpSpPr/>
          <p:nvPr/>
        </p:nvGrpSpPr>
        <p:grpSpPr>
          <a:xfrm>
            <a:off x="771218" y="5909083"/>
            <a:ext cx="10840659" cy="786799"/>
            <a:chOff x="4327767" y="1304055"/>
            <a:chExt cx="7276240" cy="590100"/>
          </a:xfrm>
        </p:grpSpPr>
        <p:sp>
          <p:nvSpPr>
            <p:cNvPr id="74" name="Google Shape;523;p23">
              <a:extLst>
                <a:ext uri="{FF2B5EF4-FFF2-40B4-BE49-F238E27FC236}">
                  <a16:creationId xmlns:a16="http://schemas.microsoft.com/office/drawing/2014/main" id="{73863DD2-CD28-4269-8ECF-2AFC0050A1F9}"/>
                </a:ext>
              </a:extLst>
            </p:cNvPr>
            <p:cNvSpPr/>
            <p:nvPr/>
          </p:nvSpPr>
          <p:spPr>
            <a:xfrm>
              <a:off x="4327767" y="1317673"/>
              <a:ext cx="7276240" cy="472882"/>
            </a:xfrm>
            <a:custGeom>
              <a:avLst/>
              <a:gdLst/>
              <a:ahLst/>
              <a:cxnLst/>
              <a:rect l="l" t="t" r="r" b="b"/>
              <a:pathLst>
                <a:path w="129894" h="32137" extrusionOk="0">
                  <a:moveTo>
                    <a:pt x="1771" y="0"/>
                  </a:moveTo>
                  <a:cubicBezTo>
                    <a:pt x="803" y="0"/>
                    <a:pt x="1" y="779"/>
                    <a:pt x="1" y="1770"/>
                  </a:cubicBezTo>
                  <a:lnTo>
                    <a:pt x="1" y="30367"/>
                  </a:lnTo>
                  <a:cubicBezTo>
                    <a:pt x="1" y="31358"/>
                    <a:pt x="803" y="32137"/>
                    <a:pt x="1771" y="32137"/>
                  </a:cubicBezTo>
                  <a:lnTo>
                    <a:pt x="110215" y="32137"/>
                  </a:lnTo>
                  <a:cubicBezTo>
                    <a:pt x="121045" y="32137"/>
                    <a:pt x="129893" y="26828"/>
                    <a:pt x="129893" y="16021"/>
                  </a:cubicBezTo>
                  <a:cubicBezTo>
                    <a:pt x="129893" y="5215"/>
                    <a:pt x="121045" y="0"/>
                    <a:pt x="110215" y="0"/>
                  </a:cubicBezTo>
                  <a:close/>
                </a:path>
              </a:pathLst>
            </a:custGeom>
            <a:solidFill>
              <a:srgbClr val="EFEFEF"/>
            </a:solidFill>
            <a:ln>
              <a:noFill/>
            </a:ln>
          </p:spPr>
          <p:txBody>
            <a:bodyPr spcFirstLastPara="1" wrap="square" lIns="121900" tIns="121900" rIns="121900" bIns="121900" anchor="ctr" anchorCtr="0">
              <a:noAutofit/>
            </a:bodyPr>
            <a:lstStyle/>
            <a:p>
              <a:endParaRPr sz="2400">
                <a:latin typeface="Calibri" panose="020F0502020204030204" pitchFamily="34" charset="0"/>
                <a:cs typeface="Calibri" panose="020F0502020204030204" pitchFamily="34" charset="0"/>
              </a:endParaRPr>
            </a:p>
          </p:txBody>
        </p:sp>
        <p:sp>
          <p:nvSpPr>
            <p:cNvPr id="75" name="Google Shape;530;p23">
              <a:extLst>
                <a:ext uri="{FF2B5EF4-FFF2-40B4-BE49-F238E27FC236}">
                  <a16:creationId xmlns:a16="http://schemas.microsoft.com/office/drawing/2014/main" id="{EB1FA63D-0DCB-4591-AEEB-BB50C7AA06EE}"/>
                </a:ext>
              </a:extLst>
            </p:cNvPr>
            <p:cNvSpPr txBox="1"/>
            <p:nvPr/>
          </p:nvSpPr>
          <p:spPr>
            <a:xfrm>
              <a:off x="4624777" y="1304055"/>
              <a:ext cx="6977067" cy="590100"/>
            </a:xfrm>
            <a:prstGeom prst="rect">
              <a:avLst/>
            </a:prstGeom>
            <a:noFill/>
            <a:ln>
              <a:noFill/>
            </a:ln>
          </p:spPr>
          <p:txBody>
            <a:bodyPr spcFirstLastPara="1" wrap="square" lIns="121900" tIns="121900" rIns="121900" bIns="121900" anchor="ctr" anchorCtr="0">
              <a:noAutofit/>
            </a:bodyPr>
            <a:lstStyle/>
            <a:p>
              <a:pPr algn="r" rtl="1"/>
              <a:r>
                <a:rPr lang="ar-EG" sz="1600" dirty="0">
                  <a:latin typeface="Calibri" panose="020F0502020204030204" pitchFamily="34" charset="0"/>
                  <a:cs typeface="Calibri" panose="020F0502020204030204" pitchFamily="34" charset="0"/>
                  <a:sym typeface="Fira Sans"/>
                </a:rPr>
                <a:t>نشر </a:t>
              </a:r>
              <a:r>
                <a:rPr lang="ar-SA" sz="1600" dirty="0">
                  <a:latin typeface="Calibri" panose="020F0502020204030204" pitchFamily="34" charset="0"/>
                  <a:cs typeface="Calibri" panose="020F0502020204030204" pitchFamily="34" charset="0"/>
                </a:rPr>
                <a:t>إجراءات العمل الموحدة </a:t>
              </a:r>
              <a:r>
                <a:rPr lang="ar-SA" sz="1600" dirty="0">
                  <a:latin typeface="Calibri" panose="020F0502020204030204" pitchFamily="34" charset="0"/>
                  <a:cs typeface="Calibri" panose="020F0502020204030204" pitchFamily="34" charset="0"/>
                  <a:sym typeface="Fira Sans"/>
                </a:rPr>
                <a:t>التي تفي بمعايير مساعدة الضحايا وفقاً للبروتوكول بالكامل في البلاد</a:t>
              </a:r>
              <a:r>
                <a:rPr lang="ar-001" sz="1600" dirty="0">
                  <a:latin typeface="Calibri" panose="020F0502020204030204" pitchFamily="34" charset="0"/>
                  <a:cs typeface="Calibri" panose="020F0502020204030204" pitchFamily="34" charset="0"/>
                  <a:sym typeface="Fira Sans"/>
                </a:rPr>
                <a:t>.</a:t>
              </a:r>
              <a:endParaRPr lang="ar-001" sz="1600" dirty="0">
                <a:latin typeface="Calibri" panose="020F0502020204030204" pitchFamily="34" charset="0"/>
                <a:ea typeface="Fira Sans"/>
                <a:cs typeface="Calibri" panose="020F0502020204030204" pitchFamily="34" charset="0"/>
                <a:sym typeface="Fira Sans"/>
              </a:endParaRPr>
            </a:p>
          </p:txBody>
        </p:sp>
      </p:grpSp>
      <p:sp>
        <p:nvSpPr>
          <p:cNvPr id="76" name="Google Shape;1339;p30">
            <a:extLst>
              <a:ext uri="{FF2B5EF4-FFF2-40B4-BE49-F238E27FC236}">
                <a16:creationId xmlns:a16="http://schemas.microsoft.com/office/drawing/2014/main" id="{D43DBE6E-D93C-4CC8-A579-EC0B9CDC4424}"/>
              </a:ext>
            </a:extLst>
          </p:cNvPr>
          <p:cNvSpPr/>
          <p:nvPr/>
        </p:nvSpPr>
        <p:spPr>
          <a:xfrm>
            <a:off x="600847" y="5970971"/>
            <a:ext cx="552800" cy="552825"/>
          </a:xfrm>
          <a:custGeom>
            <a:avLst/>
            <a:gdLst/>
            <a:ahLst/>
            <a:cxnLst/>
            <a:rect l="l" t="t" r="r" b="b"/>
            <a:pathLst>
              <a:path w="22112" h="22113" extrusionOk="0">
                <a:moveTo>
                  <a:pt x="11073" y="1"/>
                </a:moveTo>
                <a:cubicBezTo>
                  <a:pt x="4960" y="1"/>
                  <a:pt x="0" y="4926"/>
                  <a:pt x="0" y="11039"/>
                </a:cubicBezTo>
                <a:cubicBezTo>
                  <a:pt x="0" y="17152"/>
                  <a:pt x="4960" y="22112"/>
                  <a:pt x="11073" y="22112"/>
                </a:cubicBezTo>
                <a:cubicBezTo>
                  <a:pt x="17186" y="22112"/>
                  <a:pt x="22111" y="17152"/>
                  <a:pt x="22111" y="11039"/>
                </a:cubicBezTo>
                <a:cubicBezTo>
                  <a:pt x="22111" y="9747"/>
                  <a:pt x="21832" y="8419"/>
                  <a:pt x="21552" y="7267"/>
                </a:cubicBezTo>
                <a:lnTo>
                  <a:pt x="19212" y="3634"/>
                </a:lnTo>
                <a:cubicBezTo>
                  <a:pt x="17186" y="1433"/>
                  <a:pt x="14252" y="1"/>
                  <a:pt x="1107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libri" panose="020F0502020204030204" pitchFamily="34" charset="0"/>
              <a:ea typeface="Fira Sans"/>
              <a:cs typeface="Calibri" panose="020F0502020204030204" pitchFamily="34" charset="0"/>
              <a:sym typeface="Fira Sans"/>
            </a:endParaRPr>
          </a:p>
        </p:txBody>
      </p:sp>
      <p:sp>
        <p:nvSpPr>
          <p:cNvPr id="77" name="Google Shape;1340;p30">
            <a:extLst>
              <a:ext uri="{FF2B5EF4-FFF2-40B4-BE49-F238E27FC236}">
                <a16:creationId xmlns:a16="http://schemas.microsoft.com/office/drawing/2014/main" id="{FA30704C-117C-4299-AC88-5A22735B8129}"/>
              </a:ext>
            </a:extLst>
          </p:cNvPr>
          <p:cNvSpPr/>
          <p:nvPr/>
        </p:nvSpPr>
        <p:spPr>
          <a:xfrm>
            <a:off x="673406" y="6029721"/>
            <a:ext cx="513416" cy="404750"/>
          </a:xfrm>
          <a:custGeom>
            <a:avLst/>
            <a:gdLst/>
            <a:ahLst/>
            <a:cxnLst/>
            <a:rect l="l" t="t" r="r" b="b"/>
            <a:pathLst>
              <a:path w="20226" h="16190" extrusionOk="0">
                <a:moveTo>
                  <a:pt x="17907" y="0"/>
                </a:moveTo>
                <a:cubicBezTo>
                  <a:pt x="17449" y="0"/>
                  <a:pt x="17012" y="183"/>
                  <a:pt x="16733" y="550"/>
                </a:cubicBezTo>
                <a:lnTo>
                  <a:pt x="7127" y="10890"/>
                </a:lnTo>
                <a:lnTo>
                  <a:pt x="4053" y="4917"/>
                </a:lnTo>
                <a:cubicBezTo>
                  <a:pt x="3665" y="4311"/>
                  <a:pt x="3043" y="3991"/>
                  <a:pt x="2407" y="3991"/>
                </a:cubicBezTo>
                <a:cubicBezTo>
                  <a:pt x="2125" y="3991"/>
                  <a:pt x="1841" y="4054"/>
                  <a:pt x="1573" y="4183"/>
                </a:cubicBezTo>
                <a:lnTo>
                  <a:pt x="1153" y="4462"/>
                </a:lnTo>
                <a:cubicBezTo>
                  <a:pt x="420" y="4917"/>
                  <a:pt x="1" y="5930"/>
                  <a:pt x="420" y="6803"/>
                </a:cubicBezTo>
                <a:lnTo>
                  <a:pt x="4646" y="14662"/>
                </a:lnTo>
                <a:cubicBezTo>
                  <a:pt x="5184" y="15651"/>
                  <a:pt x="5999" y="16190"/>
                  <a:pt x="6815" y="16190"/>
                </a:cubicBezTo>
                <a:cubicBezTo>
                  <a:pt x="7325" y="16190"/>
                  <a:pt x="7836" y="15979"/>
                  <a:pt x="8279" y="15536"/>
                </a:cubicBezTo>
                <a:lnTo>
                  <a:pt x="19632" y="3310"/>
                </a:lnTo>
                <a:cubicBezTo>
                  <a:pt x="20226" y="2576"/>
                  <a:pt x="20226" y="1424"/>
                  <a:pt x="19492" y="830"/>
                </a:cubicBezTo>
                <a:lnTo>
                  <a:pt x="19213" y="550"/>
                </a:lnTo>
                <a:cubicBezTo>
                  <a:pt x="18846" y="183"/>
                  <a:pt x="18366" y="0"/>
                  <a:pt x="17907" y="0"/>
                </a:cubicBez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libri" panose="020F0502020204030204" pitchFamily="34" charset="0"/>
              <a:ea typeface="Fira Sans"/>
              <a:cs typeface="Calibri" panose="020F0502020204030204" pitchFamily="34" charset="0"/>
              <a:sym typeface="Fira Sans"/>
            </a:endParaRPr>
          </a:p>
        </p:txBody>
      </p:sp>
      <p:sp>
        <p:nvSpPr>
          <p:cNvPr id="54" name="Google Shape;1339;p30">
            <a:extLst>
              <a:ext uri="{FF2B5EF4-FFF2-40B4-BE49-F238E27FC236}">
                <a16:creationId xmlns:a16="http://schemas.microsoft.com/office/drawing/2014/main" id="{0C36AB90-2727-4862-897E-50E67D5782E1}"/>
              </a:ext>
            </a:extLst>
          </p:cNvPr>
          <p:cNvSpPr/>
          <p:nvPr/>
        </p:nvSpPr>
        <p:spPr>
          <a:xfrm>
            <a:off x="592405" y="1893037"/>
            <a:ext cx="552800" cy="552825"/>
          </a:xfrm>
          <a:custGeom>
            <a:avLst/>
            <a:gdLst/>
            <a:ahLst/>
            <a:cxnLst/>
            <a:rect l="l" t="t" r="r" b="b"/>
            <a:pathLst>
              <a:path w="22112" h="22113" extrusionOk="0">
                <a:moveTo>
                  <a:pt x="11073" y="1"/>
                </a:moveTo>
                <a:cubicBezTo>
                  <a:pt x="4960" y="1"/>
                  <a:pt x="0" y="4926"/>
                  <a:pt x="0" y="11039"/>
                </a:cubicBezTo>
                <a:cubicBezTo>
                  <a:pt x="0" y="17152"/>
                  <a:pt x="4960" y="22112"/>
                  <a:pt x="11073" y="22112"/>
                </a:cubicBezTo>
                <a:cubicBezTo>
                  <a:pt x="17186" y="22112"/>
                  <a:pt x="22111" y="17152"/>
                  <a:pt x="22111" y="11039"/>
                </a:cubicBezTo>
                <a:cubicBezTo>
                  <a:pt x="22111" y="9747"/>
                  <a:pt x="21832" y="8419"/>
                  <a:pt x="21552" y="7267"/>
                </a:cubicBezTo>
                <a:lnTo>
                  <a:pt x="19212" y="3634"/>
                </a:lnTo>
                <a:cubicBezTo>
                  <a:pt x="17186" y="1433"/>
                  <a:pt x="14252" y="1"/>
                  <a:pt x="1107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libri" panose="020F0502020204030204" pitchFamily="34" charset="0"/>
              <a:ea typeface="Fira Sans"/>
              <a:cs typeface="Calibri" panose="020F0502020204030204" pitchFamily="34" charset="0"/>
              <a:sym typeface="Fira Sans"/>
            </a:endParaRPr>
          </a:p>
        </p:txBody>
      </p:sp>
      <p:sp>
        <p:nvSpPr>
          <p:cNvPr id="55" name="Google Shape;1340;p30">
            <a:extLst>
              <a:ext uri="{FF2B5EF4-FFF2-40B4-BE49-F238E27FC236}">
                <a16:creationId xmlns:a16="http://schemas.microsoft.com/office/drawing/2014/main" id="{C140A601-8B77-4458-9CDD-332E39814BBD}"/>
              </a:ext>
            </a:extLst>
          </p:cNvPr>
          <p:cNvSpPr/>
          <p:nvPr/>
        </p:nvSpPr>
        <p:spPr>
          <a:xfrm>
            <a:off x="664465" y="1964209"/>
            <a:ext cx="505650" cy="404750"/>
          </a:xfrm>
          <a:custGeom>
            <a:avLst/>
            <a:gdLst/>
            <a:ahLst/>
            <a:cxnLst/>
            <a:rect l="l" t="t" r="r" b="b"/>
            <a:pathLst>
              <a:path w="20226" h="16190" extrusionOk="0">
                <a:moveTo>
                  <a:pt x="17907" y="0"/>
                </a:moveTo>
                <a:cubicBezTo>
                  <a:pt x="17449" y="0"/>
                  <a:pt x="17012" y="183"/>
                  <a:pt x="16733" y="550"/>
                </a:cubicBezTo>
                <a:lnTo>
                  <a:pt x="7127" y="10890"/>
                </a:lnTo>
                <a:lnTo>
                  <a:pt x="4053" y="4917"/>
                </a:lnTo>
                <a:cubicBezTo>
                  <a:pt x="3665" y="4311"/>
                  <a:pt x="3043" y="3991"/>
                  <a:pt x="2407" y="3991"/>
                </a:cubicBezTo>
                <a:cubicBezTo>
                  <a:pt x="2125" y="3991"/>
                  <a:pt x="1841" y="4054"/>
                  <a:pt x="1573" y="4183"/>
                </a:cubicBezTo>
                <a:lnTo>
                  <a:pt x="1153" y="4462"/>
                </a:lnTo>
                <a:cubicBezTo>
                  <a:pt x="420" y="4917"/>
                  <a:pt x="1" y="5930"/>
                  <a:pt x="420" y="6803"/>
                </a:cubicBezTo>
                <a:lnTo>
                  <a:pt x="4646" y="14662"/>
                </a:lnTo>
                <a:cubicBezTo>
                  <a:pt x="5184" y="15651"/>
                  <a:pt x="5999" y="16190"/>
                  <a:pt x="6815" y="16190"/>
                </a:cubicBezTo>
                <a:cubicBezTo>
                  <a:pt x="7325" y="16190"/>
                  <a:pt x="7836" y="15979"/>
                  <a:pt x="8279" y="15536"/>
                </a:cubicBezTo>
                <a:lnTo>
                  <a:pt x="19632" y="3310"/>
                </a:lnTo>
                <a:cubicBezTo>
                  <a:pt x="20226" y="2576"/>
                  <a:pt x="20226" y="1424"/>
                  <a:pt x="19492" y="830"/>
                </a:cubicBezTo>
                <a:lnTo>
                  <a:pt x="19213" y="550"/>
                </a:lnTo>
                <a:cubicBezTo>
                  <a:pt x="18846" y="183"/>
                  <a:pt x="18366" y="0"/>
                  <a:pt x="17907" y="0"/>
                </a:cubicBezTo>
                <a:close/>
              </a:path>
            </a:pathLst>
          </a:custGeom>
          <a:solidFill>
            <a:srgbClr val="FEFEF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Calibri" panose="020F0502020204030204" pitchFamily="34" charset="0"/>
              <a:ea typeface="Fira Sans"/>
              <a:cs typeface="Calibri" panose="020F0502020204030204" pitchFamily="34" charset="0"/>
              <a:sym typeface="Fira Sans"/>
            </a:endParaRPr>
          </a:p>
        </p:txBody>
      </p:sp>
    </p:spTree>
    <p:extLst>
      <p:ext uri="{BB962C8B-B14F-4D97-AF65-F5344CB8AC3E}">
        <p14:creationId xmlns:p14="http://schemas.microsoft.com/office/powerpoint/2010/main" val="108119378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0A3FDED4-BE90-144D-8DAD-2E9B1BCA0E98}"/>
              </a:ext>
            </a:extLst>
          </p:cNvPr>
          <p:cNvSpPr/>
          <p:nvPr/>
        </p:nvSpPr>
        <p:spPr>
          <a:xfrm>
            <a:off x="500375" y="2422139"/>
            <a:ext cx="5120640" cy="137160"/>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lumMod val="75000"/>
                </a:schemeClr>
              </a:solidFill>
              <a:latin typeface="Calibri" panose="020F0502020204030204" pitchFamily="34" charset="0"/>
              <a:cs typeface="Calibri" panose="020F0502020204030204" pitchFamily="34" charset="0"/>
            </a:endParaRPr>
          </a:p>
        </p:txBody>
      </p:sp>
      <p:sp>
        <p:nvSpPr>
          <p:cNvPr id="28" name="Content Placeholder 2">
            <a:extLst>
              <a:ext uri="{FF2B5EF4-FFF2-40B4-BE49-F238E27FC236}">
                <a16:creationId xmlns:a16="http://schemas.microsoft.com/office/drawing/2014/main" id="{EE3D1555-7C81-BE4F-B296-E78F28C8FCE2}"/>
              </a:ext>
            </a:extLst>
          </p:cNvPr>
          <p:cNvSpPr>
            <a:spLocks noGrp="1"/>
          </p:cNvSpPr>
          <p:nvPr>
            <p:ph idx="1"/>
          </p:nvPr>
        </p:nvSpPr>
        <p:spPr>
          <a:xfrm>
            <a:off x="508818" y="1930162"/>
            <a:ext cx="2588110" cy="461996"/>
          </a:xfrm>
        </p:spPr>
        <p:txBody>
          <a:bodyPr>
            <a:normAutofit/>
          </a:bodyPr>
          <a:lstStyle/>
          <a:p>
            <a:pPr marL="0" indent="0" algn="r" rtl="1">
              <a:buNone/>
            </a:pPr>
            <a:r>
              <a:rPr lang="ar-SA" b="1" dirty="0">
                <a:solidFill>
                  <a:schemeClr val="tx1"/>
                </a:solidFill>
                <a:latin typeface="Calibri" panose="020F0502020204030204" pitchFamily="34" charset="0"/>
                <a:cs typeface="Calibri" panose="020F0502020204030204" pitchFamily="34" charset="0"/>
              </a:rPr>
              <a:t>الغرض</a:t>
            </a:r>
            <a:endParaRPr lang="ar-001" sz="1600" dirty="0">
              <a:solidFill>
                <a:schemeClr val="tx1"/>
              </a:solidFill>
              <a:latin typeface="Calibri" panose="020F0502020204030204" pitchFamily="34" charset="0"/>
              <a:cs typeface="Calibri" panose="020F0502020204030204" pitchFamily="34" charset="0"/>
            </a:endParaRPr>
          </a:p>
        </p:txBody>
      </p:sp>
      <p:sp>
        <p:nvSpPr>
          <p:cNvPr id="11" name="Content Placeholder 2">
            <a:extLst>
              <a:ext uri="{FF2B5EF4-FFF2-40B4-BE49-F238E27FC236}">
                <a16:creationId xmlns:a16="http://schemas.microsoft.com/office/drawing/2014/main" id="{E4AB636E-847B-DB4F-A2B8-D7AABC943EE0}"/>
              </a:ext>
            </a:extLst>
          </p:cNvPr>
          <p:cNvSpPr txBox="1">
            <a:spLocks/>
          </p:cNvSpPr>
          <p:nvPr/>
        </p:nvSpPr>
        <p:spPr>
          <a:xfrm>
            <a:off x="6623572" y="2761066"/>
            <a:ext cx="5060428" cy="3683276"/>
          </a:xfrm>
          <a:prstGeom prst="rect">
            <a:avLst/>
          </a:prstGeom>
        </p:spPr>
        <p:txBody>
          <a:bodyPr vert="horz" lIns="91440" tIns="45720" rIns="91440" bIns="45720" rtlCol="0" anchor="t">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lgn="r" rtl="1"/>
            <a:r>
              <a:rPr lang="ar-SA" sz="1600" dirty="0">
                <a:latin typeface="Calibri" panose="020F0502020204030204" pitchFamily="34" charset="0"/>
                <a:cs typeface="Calibri" panose="020F0502020204030204" pitchFamily="34" charset="0"/>
              </a:rPr>
              <a:t>يجب أن تخضع مشاركة البيانات </a:t>
            </a:r>
            <a:r>
              <a:rPr lang="ar-EG" sz="1600" dirty="0">
                <a:latin typeface="Calibri" panose="020F0502020204030204" pitchFamily="34" charset="0"/>
                <a:cs typeface="Calibri" panose="020F0502020204030204" pitchFamily="34" charset="0"/>
              </a:rPr>
              <a:t>لإجراءات العمل الموحدة ل</a:t>
            </a:r>
            <a:r>
              <a:rPr lang="ar-SA" sz="1600" dirty="0">
                <a:latin typeface="Calibri" panose="020F0502020204030204" pitchFamily="34" charset="0"/>
                <a:cs typeface="Calibri" panose="020F0502020204030204" pitchFamily="34" charset="0"/>
              </a:rPr>
              <a:t>شبكة </a:t>
            </a:r>
            <a:r>
              <a:rPr lang="ar-EG" sz="1600" dirty="0">
                <a:latin typeface="Calibri" panose="020F0502020204030204" pitchFamily="34" charset="0"/>
                <a:cs typeface="Calibri" panose="020F0502020204030204" pitchFamily="34" charset="0"/>
              </a:rPr>
              <a:t>الحماية من الاستغلال والانتهاك الجنسيين </a:t>
            </a:r>
            <a:endParaRPr lang="ar-001" sz="1600" dirty="0">
              <a:latin typeface="Calibri" panose="020F0502020204030204" pitchFamily="34" charset="0"/>
              <a:cs typeface="Calibri" panose="020F0502020204030204" pitchFamily="34" charset="0"/>
            </a:endParaRPr>
          </a:p>
          <a:p>
            <a:pPr algn="r" rtl="1"/>
            <a:r>
              <a:rPr lang="ar-SA" sz="1600" dirty="0">
                <a:latin typeface="Calibri" panose="020F0502020204030204" pitchFamily="34" charset="0"/>
                <a:cs typeface="Calibri" panose="020F0502020204030204" pitchFamily="34" charset="0"/>
              </a:rPr>
              <a:t>ينبغي جمع البيانات على نحو آمن وأخلاقي من أجل تنسيق جهود المساعدة والوقاية والاستجابة</a:t>
            </a:r>
            <a:r>
              <a:rPr lang="ar-001" sz="2000" dirty="0">
                <a:latin typeface="Calibri" panose="020F0502020204030204" pitchFamily="34" charset="0"/>
                <a:cs typeface="Calibri" panose="020F0502020204030204" pitchFamily="34" charset="0"/>
              </a:rPr>
              <a:t> </a:t>
            </a:r>
            <a:endParaRPr lang="ar-001" sz="1600" b="1" dirty="0">
              <a:latin typeface="Calibri" panose="020F0502020204030204" pitchFamily="34" charset="0"/>
              <a:cs typeface="Calibri" panose="020F0502020204030204" pitchFamily="34" charset="0"/>
            </a:endParaRPr>
          </a:p>
          <a:p>
            <a:pPr algn="r" rtl="1"/>
            <a:r>
              <a:rPr lang="ar-SA" sz="1600" dirty="0">
                <a:latin typeface="Calibri" panose="020F0502020204030204" pitchFamily="34" charset="0"/>
                <a:cs typeface="Calibri" panose="020F0502020204030204" pitchFamily="34" charset="0"/>
              </a:rPr>
              <a:t>يجب عدم مشاركة معلومات التعريف </a:t>
            </a:r>
            <a:r>
              <a:rPr lang="ar-EG" sz="1600" dirty="0">
                <a:latin typeface="Calibri" panose="020F0502020204030204" pitchFamily="34" charset="0"/>
                <a:cs typeface="Calibri" panose="020F0502020204030204" pitchFamily="34" charset="0"/>
              </a:rPr>
              <a:t>ب</a:t>
            </a:r>
            <a:r>
              <a:rPr lang="ar-SA" sz="1600" dirty="0">
                <a:latin typeface="Calibri" panose="020F0502020204030204" pitchFamily="34" charset="0"/>
                <a:cs typeface="Calibri" panose="020F0502020204030204" pitchFamily="34" charset="0"/>
              </a:rPr>
              <a:t>الشخصية وبيانات الحالات الفردية</a:t>
            </a:r>
          </a:p>
          <a:p>
            <a:pPr algn="r" rtl="1"/>
            <a:r>
              <a:rPr lang="ar-SA" sz="1600" dirty="0">
                <a:latin typeface="Calibri" panose="020F0502020204030204" pitchFamily="34" charset="0"/>
                <a:cs typeface="Calibri" panose="020F0502020204030204" pitchFamily="34" charset="0"/>
              </a:rPr>
              <a:t>تتم مشاركة البيانات </a:t>
            </a:r>
            <a:r>
              <a:rPr lang="ar-EG" sz="1600" dirty="0">
                <a:latin typeface="Calibri" panose="020F0502020204030204" pitchFamily="34" charset="0"/>
                <a:cs typeface="Calibri" panose="020F0502020204030204" pitchFamily="34" charset="0"/>
              </a:rPr>
              <a:t>وفقًا ل</a:t>
            </a:r>
            <a:r>
              <a:rPr lang="ar-SA" sz="1600" dirty="0">
                <a:latin typeface="Calibri" panose="020F0502020204030204" pitchFamily="34" charset="0"/>
                <a:cs typeface="Calibri" panose="020F0502020204030204" pitchFamily="34" charset="0"/>
              </a:rPr>
              <a:t>لموافقة المستنيرة</a:t>
            </a:r>
          </a:p>
          <a:p>
            <a:pPr algn="r" rtl="1"/>
            <a:r>
              <a:rPr lang="ar-SA" sz="1600" dirty="0">
                <a:latin typeface="Calibri" panose="020F0502020204030204" pitchFamily="34" charset="0"/>
                <a:cs typeface="Calibri" panose="020F0502020204030204" pitchFamily="34" charset="0"/>
              </a:rPr>
              <a:t>ينبغي تجميع المعلومات لتحليلها</a:t>
            </a:r>
          </a:p>
          <a:p>
            <a:pPr algn="r" rtl="1"/>
            <a:r>
              <a:rPr lang="ar-SA" sz="1600" dirty="0">
                <a:effectLst/>
                <a:latin typeface="Calibri" panose="020F0502020204030204" pitchFamily="34" charset="0"/>
                <a:ea typeface="Yu Mincho" panose="02020400000000000000" pitchFamily="18" charset="-128"/>
                <a:cs typeface="Calibri" panose="020F0502020204030204" pitchFamily="34" charset="0"/>
              </a:rPr>
              <a:t>راجع </a:t>
            </a:r>
            <a:r>
              <a:rPr lang="ar-SA" sz="1600" u="sng" dirty="0">
                <a:solidFill>
                  <a:srgbClr val="0563C1"/>
                </a:solidFill>
                <a:effectLst/>
                <a:latin typeface="Calibri" panose="020F0502020204030204" pitchFamily="34" charset="0"/>
                <a:ea typeface="Times New Roman" panose="02020603050405020304" pitchFamily="18" charset="0"/>
                <a:cs typeface="Calibri" panose="020F0502020204030204" pitchFamily="34" charset="0"/>
              </a:rPr>
              <a:t>المعايير الدنيا للوقاية من العنف القائم على النوع الاجتماعي في حالات الطوارئ والاستجابة له</a:t>
            </a:r>
            <a:r>
              <a:rPr lang="ar-SA" sz="1600" dirty="0">
                <a:effectLst/>
                <a:latin typeface="Calibri" panose="020F0502020204030204" pitchFamily="34" charset="0"/>
                <a:ea typeface="Yu Mincho" panose="02020400000000000000" pitchFamily="18" charset="-128"/>
                <a:cs typeface="Calibri" panose="020F0502020204030204" pitchFamily="34" charset="0"/>
              </a:rPr>
              <a:t> للحصول على توجيهات حول بيانات الضحايا</a:t>
            </a:r>
            <a:endParaRPr lang="ar-001" sz="1600" dirty="0">
              <a:latin typeface="Calibri" panose="020F0502020204030204" pitchFamily="34" charset="0"/>
              <a:cs typeface="Calibri" panose="020F0502020204030204" pitchFamily="34" charset="0"/>
            </a:endParaRPr>
          </a:p>
        </p:txBody>
      </p:sp>
      <p:sp>
        <p:nvSpPr>
          <p:cNvPr id="12" name="Content Placeholder 2">
            <a:extLst>
              <a:ext uri="{FF2B5EF4-FFF2-40B4-BE49-F238E27FC236}">
                <a16:creationId xmlns:a16="http://schemas.microsoft.com/office/drawing/2014/main" id="{70BACDC7-2C04-CC44-B6B8-F2EFFEE2A133}"/>
              </a:ext>
            </a:extLst>
          </p:cNvPr>
          <p:cNvSpPr txBox="1">
            <a:spLocks/>
          </p:cNvSpPr>
          <p:nvPr/>
        </p:nvSpPr>
        <p:spPr>
          <a:xfrm>
            <a:off x="479593" y="2787934"/>
            <a:ext cx="5311607" cy="3627382"/>
          </a:xfrm>
          <a:prstGeom prst="rect">
            <a:avLst/>
          </a:prstGeom>
        </p:spPr>
        <p:txBody>
          <a:bodyPr vert="horz" lIns="91440" tIns="45720" rIns="91440" bIns="45720" rtlCol="0" anchor="t">
            <a:normAutofit fontScale="92500" lnSpcReduction="200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lgn="r" rtl="1"/>
            <a:r>
              <a:rPr lang="ar-SA" dirty="0">
                <a:latin typeface="Calibri" panose="020F0502020204030204" pitchFamily="34" charset="0"/>
                <a:cs typeface="Calibri" panose="020F0502020204030204" pitchFamily="34" charset="0"/>
              </a:rPr>
              <a:t>جمع المعلومات والاتجاهات بشأن مساعدة الضحايا لتحسين جهود</a:t>
            </a:r>
            <a:r>
              <a:rPr lang="ar-EG" dirty="0">
                <a:latin typeface="Calibri" panose="020F0502020204030204" pitchFamily="34" charset="0"/>
                <a:cs typeface="Calibri" panose="020F0502020204030204" pitchFamily="34" charset="0"/>
              </a:rPr>
              <a:t> إعداد </a:t>
            </a:r>
            <a:r>
              <a:rPr lang="ar-SA" dirty="0">
                <a:latin typeface="Calibri" panose="020F0502020204030204" pitchFamily="34" charset="0"/>
                <a:cs typeface="Calibri" panose="020F0502020204030204" pitchFamily="34" charset="0"/>
              </a:rPr>
              <a:t>البر</a:t>
            </a:r>
            <a:r>
              <a:rPr lang="ar-EG" dirty="0">
                <a:latin typeface="Calibri" panose="020F0502020204030204" pitchFamily="34" charset="0"/>
                <a:cs typeface="Calibri" panose="020F0502020204030204" pitchFamily="34" charset="0"/>
              </a:rPr>
              <a:t>ا</a:t>
            </a:r>
            <a:r>
              <a:rPr lang="ar-SA" dirty="0">
                <a:latin typeface="Calibri" panose="020F0502020204030204" pitchFamily="34" charset="0"/>
                <a:cs typeface="Calibri" panose="020F0502020204030204" pitchFamily="34" charset="0"/>
              </a:rPr>
              <a:t>مج والدعوة</a:t>
            </a:r>
            <a:r>
              <a:rPr lang="ar-001" dirty="0">
                <a:latin typeface="Calibri" panose="020F0502020204030204" pitchFamily="34" charset="0"/>
                <a:cs typeface="Calibri" panose="020F0502020204030204" pitchFamily="34" charset="0"/>
              </a:rPr>
              <a:t> </a:t>
            </a:r>
            <a:r>
              <a:rPr lang="ar-SA" dirty="0">
                <a:latin typeface="Calibri" panose="020F0502020204030204" pitchFamily="34" charset="0"/>
                <a:cs typeface="Calibri" panose="020F0502020204030204" pitchFamily="34" charset="0"/>
              </a:rPr>
              <a:t>عن طريق تحديد ما يلي</a:t>
            </a:r>
            <a:r>
              <a:rPr lang="ar-001" dirty="0">
                <a:latin typeface="Calibri" panose="020F0502020204030204" pitchFamily="34" charset="0"/>
                <a:cs typeface="Calibri" panose="020F0502020204030204" pitchFamily="34" charset="0"/>
              </a:rPr>
              <a:t>:</a:t>
            </a:r>
          </a:p>
          <a:p>
            <a:pPr lvl="1" algn="r" rtl="1">
              <a:lnSpc>
                <a:spcPct val="120000"/>
              </a:lnSpc>
              <a:spcAft>
                <a:spcPts val="0"/>
              </a:spcAft>
            </a:pPr>
            <a:r>
              <a:rPr lang="ar-SA" dirty="0">
                <a:latin typeface="Calibri" panose="020F0502020204030204" pitchFamily="34" charset="0"/>
                <a:cs typeface="Calibri" panose="020F0502020204030204" pitchFamily="34" charset="0"/>
              </a:rPr>
              <a:t>الثغرات في الخدمات</a:t>
            </a:r>
            <a:r>
              <a:rPr lang="ar-001" dirty="0">
                <a:latin typeface="Calibri" panose="020F0502020204030204" pitchFamily="34" charset="0"/>
                <a:cs typeface="Calibri" panose="020F0502020204030204" pitchFamily="34" charset="0"/>
              </a:rPr>
              <a:t> </a:t>
            </a:r>
          </a:p>
          <a:p>
            <a:pPr lvl="1" algn="r" rtl="1">
              <a:lnSpc>
                <a:spcPct val="120000"/>
              </a:lnSpc>
              <a:spcAft>
                <a:spcPts val="0"/>
              </a:spcAft>
            </a:pPr>
            <a:r>
              <a:rPr lang="ar-SA" dirty="0">
                <a:latin typeface="Calibri" panose="020F0502020204030204" pitchFamily="34" charset="0"/>
                <a:cs typeface="Calibri" panose="020F0502020204030204" pitchFamily="34" charset="0"/>
              </a:rPr>
              <a:t>الحواجز التي تحول دون الإبلاغ عن حالات الاستغلال والانتهاك الجنسيين</a:t>
            </a:r>
            <a:endParaRPr lang="ar-001" dirty="0">
              <a:latin typeface="Calibri" panose="020F0502020204030204" pitchFamily="34" charset="0"/>
              <a:cs typeface="Calibri" panose="020F0502020204030204" pitchFamily="34" charset="0"/>
            </a:endParaRPr>
          </a:p>
          <a:p>
            <a:pPr lvl="1" algn="r" rtl="1">
              <a:lnSpc>
                <a:spcPct val="120000"/>
              </a:lnSpc>
              <a:spcAft>
                <a:spcPts val="0"/>
              </a:spcAft>
            </a:pPr>
            <a:r>
              <a:rPr lang="ar-SA" dirty="0">
                <a:latin typeface="Calibri" panose="020F0502020204030204" pitchFamily="34" charset="0"/>
                <a:cs typeface="Calibri" panose="020F0502020204030204" pitchFamily="34" charset="0"/>
              </a:rPr>
              <a:t>الإجراءات المتخذة للاستجابة لل</a:t>
            </a:r>
            <a:r>
              <a:rPr lang="ar-EG" dirty="0">
                <a:latin typeface="Calibri" panose="020F0502020204030204" pitchFamily="34" charset="0"/>
                <a:cs typeface="Calibri" panose="020F0502020204030204" pitchFamily="34" charset="0"/>
              </a:rPr>
              <a:t>ثغر</a:t>
            </a:r>
            <a:r>
              <a:rPr lang="ar-SA" dirty="0">
                <a:latin typeface="Calibri" panose="020F0502020204030204" pitchFamily="34" charset="0"/>
                <a:cs typeface="Calibri" panose="020F0502020204030204" pitchFamily="34" charset="0"/>
              </a:rPr>
              <a:t>ات في الخدمات </a:t>
            </a:r>
          </a:p>
          <a:p>
            <a:pPr lvl="1" algn="r" rtl="1">
              <a:lnSpc>
                <a:spcPct val="120000"/>
              </a:lnSpc>
              <a:spcAft>
                <a:spcPts val="0"/>
              </a:spcAft>
            </a:pPr>
            <a:r>
              <a:rPr lang="ar-SA" dirty="0">
                <a:latin typeface="Calibri" panose="020F0502020204030204" pitchFamily="34" charset="0"/>
                <a:cs typeface="Calibri" panose="020F0502020204030204" pitchFamily="34" charset="0"/>
              </a:rPr>
              <a:t>تدابير الوقاية</a:t>
            </a:r>
          </a:p>
          <a:p>
            <a:pPr algn="r" rtl="1"/>
            <a:r>
              <a:rPr lang="ar-SA" dirty="0">
                <a:latin typeface="Calibri" panose="020F0502020204030204" pitchFamily="34" charset="0"/>
                <a:cs typeface="Calibri" panose="020F0502020204030204" pitchFamily="34" charset="0"/>
              </a:rPr>
              <a:t>ينبغي لمنسق الحماية من الاستغلال والانتهاك الجنسيين</a:t>
            </a:r>
            <a:r>
              <a:rPr lang="ar-EG" dirty="0">
                <a:latin typeface="Calibri" panose="020F0502020204030204" pitchFamily="34" charset="0"/>
                <a:cs typeface="Calibri" panose="020F0502020204030204" pitchFamily="34" charset="0"/>
              </a:rPr>
              <a:t> </a:t>
            </a:r>
            <a:r>
              <a:rPr lang="ar-SA" dirty="0">
                <a:latin typeface="Calibri" panose="020F0502020204030204" pitchFamily="34" charset="0"/>
                <a:cs typeface="Calibri" panose="020F0502020204030204" pitchFamily="34" charset="0"/>
              </a:rPr>
              <a:t>أن يقدم بانتظام معلومات م</a:t>
            </a:r>
            <a:r>
              <a:rPr lang="ar-EG" dirty="0">
                <a:latin typeface="Calibri" panose="020F0502020204030204" pitchFamily="34" charset="0"/>
                <a:cs typeface="Calibri" panose="020F0502020204030204" pitchFamily="34" charset="0"/>
              </a:rPr>
              <a:t>حدث</a:t>
            </a:r>
            <a:r>
              <a:rPr lang="ar-SA" dirty="0">
                <a:latin typeface="Calibri" panose="020F0502020204030204" pitchFamily="34" charset="0"/>
                <a:cs typeface="Calibri" panose="020F0502020204030204" pitchFamily="34" charset="0"/>
              </a:rPr>
              <a:t>ة إلى المنسق المقيم/منسق الشؤون الإنسانية </a:t>
            </a:r>
            <a:r>
              <a:rPr lang="ar-EG" dirty="0">
                <a:latin typeface="Calibri" panose="020F0502020204030204" pitchFamily="34" charset="0"/>
                <a:cs typeface="Calibri" panose="020F0502020204030204" pitchFamily="34" charset="0"/>
              </a:rPr>
              <a:t>(</a:t>
            </a:r>
            <a:r>
              <a:rPr lang="ar-SA" dirty="0">
                <a:latin typeface="Calibri" panose="020F0502020204030204" pitchFamily="34" charset="0"/>
                <a:cs typeface="Calibri" panose="020F0502020204030204" pitchFamily="34" charset="0"/>
              </a:rPr>
              <a:t>معلومات غير </a:t>
            </a:r>
            <a:r>
              <a:rPr lang="ar-EG" dirty="0">
                <a:latin typeface="Calibri" panose="020F0502020204030204" pitchFamily="34" charset="0"/>
                <a:cs typeface="Calibri" panose="020F0502020204030204" pitchFamily="34" charset="0"/>
              </a:rPr>
              <a:t>معرفة للشخصية) </a:t>
            </a:r>
            <a:r>
              <a:rPr lang="ar-SA" dirty="0">
                <a:latin typeface="Calibri" panose="020F0502020204030204" pitchFamily="34" charset="0"/>
                <a:cs typeface="Calibri" panose="020F0502020204030204" pitchFamily="34" charset="0"/>
              </a:rPr>
              <a:t>عن الادعاءات الواردة </a:t>
            </a:r>
            <a:r>
              <a:rPr lang="ar-EG" dirty="0">
                <a:latin typeface="Calibri" panose="020F0502020204030204" pitchFamily="34" charset="0"/>
                <a:cs typeface="Calibri" panose="020F0502020204030204" pitchFamily="34" charset="0"/>
              </a:rPr>
              <a:t>وإحالتها </a:t>
            </a:r>
            <a:r>
              <a:rPr lang="ar-SA" dirty="0">
                <a:latin typeface="Calibri" panose="020F0502020204030204" pitchFamily="34" charset="0"/>
                <a:cs typeface="Calibri" panose="020F0502020204030204" pitchFamily="34" charset="0"/>
              </a:rPr>
              <a:t>للحصول على المساعدة</a:t>
            </a:r>
            <a:r>
              <a:rPr lang="ar-EG" dirty="0">
                <a:latin typeface="Calibri" panose="020F0502020204030204" pitchFamily="34" charset="0"/>
                <a:cs typeface="Calibri" panose="020F0502020204030204" pitchFamily="34" charset="0"/>
              </a:rPr>
              <a:t>.</a:t>
            </a:r>
            <a:endParaRPr lang="ar-001" dirty="0">
              <a:latin typeface="Calibri" panose="020F0502020204030204" pitchFamily="34" charset="0"/>
              <a:cs typeface="Calibri" panose="020F0502020204030204" pitchFamily="34" charset="0"/>
            </a:endParaRPr>
          </a:p>
          <a:p>
            <a:pPr algn="r" rtl="1"/>
            <a:r>
              <a:rPr lang="ar-SA" dirty="0">
                <a:latin typeface="Calibri" panose="020F0502020204030204" pitchFamily="34" charset="0"/>
                <a:cs typeface="Calibri" panose="020F0502020204030204" pitchFamily="34" charset="0"/>
              </a:rPr>
              <a:t>التزام الأمم المتحدة على نطاق المنظومة بأن تقدم كيانات الأمم المتحدة تقارير عن ادعاءات الاستغلال والانتهاك الجنسيين</a:t>
            </a:r>
            <a:r>
              <a:rPr lang="ar-EG" dirty="0">
                <a:latin typeface="Calibri" panose="020F0502020204030204" pitchFamily="34" charset="0"/>
                <a:cs typeface="Calibri" panose="020F0502020204030204" pitchFamily="34" charset="0"/>
              </a:rPr>
              <a:t> </a:t>
            </a:r>
            <a:r>
              <a:rPr lang="ar-SA" dirty="0">
                <a:latin typeface="Calibri" panose="020F0502020204030204" pitchFamily="34" charset="0"/>
                <a:cs typeface="Calibri" panose="020F0502020204030204" pitchFamily="34" charset="0"/>
              </a:rPr>
              <a:t>إلى </a:t>
            </a:r>
            <a:r>
              <a:rPr lang="ar-EG" dirty="0">
                <a:latin typeface="Calibri" panose="020F0502020204030204" pitchFamily="34" charset="0"/>
                <a:cs typeface="Calibri" panose="020F0502020204030204" pitchFamily="34" charset="0"/>
              </a:rPr>
              <a:t>الأمين العام</a:t>
            </a:r>
            <a:r>
              <a:rPr lang="ar-SA" dirty="0">
                <a:latin typeface="Calibri" panose="020F0502020204030204" pitchFamily="34" charset="0"/>
                <a:cs typeface="Calibri" panose="020F0502020204030204" pitchFamily="34" charset="0"/>
              </a:rPr>
              <a:t> </a:t>
            </a:r>
            <a:r>
              <a:rPr lang="ar-EG" dirty="0">
                <a:latin typeface="Calibri" panose="020F0502020204030204" pitchFamily="34" charset="0"/>
                <a:cs typeface="Calibri" panose="020F0502020204030204" pitchFamily="34" charset="0"/>
              </a:rPr>
              <a:t>ل</a:t>
            </a:r>
            <a:r>
              <a:rPr lang="ar-SA" dirty="0">
                <a:latin typeface="Calibri" panose="020F0502020204030204" pitchFamily="34" charset="0"/>
                <a:cs typeface="Calibri" panose="020F0502020204030204" pitchFamily="34" charset="0"/>
              </a:rPr>
              <a:t>لأمم المتحدة، والتي تتضمن معلومات عن المساعدة المقدمة إلى الضحايا </a:t>
            </a:r>
            <a:r>
              <a:rPr lang="ar-001" u="sng" dirty="0">
                <a:solidFill>
                  <a:schemeClr val="accent1"/>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iReport Sea Tracker</a:t>
            </a:r>
            <a:r>
              <a:rPr lang="ar-001" dirty="0">
                <a:latin typeface="Calibri" panose="020F0502020204030204" pitchFamily="34" charset="0"/>
                <a:cs typeface="Calibri" panose="020F0502020204030204" pitchFamily="34" charset="0"/>
              </a:rPr>
              <a:t>)</a:t>
            </a:r>
          </a:p>
        </p:txBody>
      </p:sp>
      <p:sp>
        <p:nvSpPr>
          <p:cNvPr id="13" name="Rectangle 12">
            <a:extLst>
              <a:ext uri="{FF2B5EF4-FFF2-40B4-BE49-F238E27FC236}">
                <a16:creationId xmlns:a16="http://schemas.microsoft.com/office/drawing/2014/main" id="{E62AC965-D518-EE48-8AF0-6D1F10D4A103}"/>
              </a:ext>
            </a:extLst>
          </p:cNvPr>
          <p:cNvSpPr/>
          <p:nvPr/>
        </p:nvSpPr>
        <p:spPr>
          <a:xfrm>
            <a:off x="6620957" y="2422139"/>
            <a:ext cx="5120640" cy="137160"/>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lumMod val="75000"/>
                </a:schemeClr>
              </a:solidFill>
              <a:latin typeface="Calibri" panose="020F0502020204030204" pitchFamily="34" charset="0"/>
              <a:cs typeface="Calibri" panose="020F0502020204030204" pitchFamily="34" charset="0"/>
            </a:endParaRPr>
          </a:p>
        </p:txBody>
      </p:sp>
      <p:sp>
        <p:nvSpPr>
          <p:cNvPr id="14" name="Content Placeholder 2">
            <a:extLst>
              <a:ext uri="{FF2B5EF4-FFF2-40B4-BE49-F238E27FC236}">
                <a16:creationId xmlns:a16="http://schemas.microsoft.com/office/drawing/2014/main" id="{084DF836-C49F-834C-A5AE-E6197CF314AD}"/>
              </a:ext>
            </a:extLst>
          </p:cNvPr>
          <p:cNvSpPr txBox="1">
            <a:spLocks/>
          </p:cNvSpPr>
          <p:nvPr/>
        </p:nvSpPr>
        <p:spPr>
          <a:xfrm>
            <a:off x="7859731" y="1912652"/>
            <a:ext cx="2588110" cy="461996"/>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Font typeface="Wingdings 2" panose="05020102010507070707" pitchFamily="18" charset="2"/>
              <a:buNone/>
            </a:pPr>
            <a:r>
              <a:rPr lang="ar-SA" b="1" dirty="0">
                <a:solidFill>
                  <a:schemeClr val="tx1"/>
                </a:solidFill>
                <a:latin typeface="Calibri" panose="020F0502020204030204" pitchFamily="34" charset="0"/>
                <a:cs typeface="Calibri" panose="020F0502020204030204" pitchFamily="34" charset="0"/>
              </a:rPr>
              <a:t>أفضل الممارسات</a:t>
            </a:r>
            <a:endParaRPr lang="ar-001" sz="1600" dirty="0">
              <a:solidFill>
                <a:schemeClr val="tx1"/>
              </a:solidFill>
              <a:latin typeface="Calibri" panose="020F0502020204030204" pitchFamily="34" charset="0"/>
              <a:cs typeface="Calibri" panose="020F0502020204030204" pitchFamily="34" charset="0"/>
            </a:endParaRPr>
          </a:p>
        </p:txBody>
      </p:sp>
      <p:sp>
        <p:nvSpPr>
          <p:cNvPr id="17" name="Title 1">
            <a:extLst>
              <a:ext uri="{FF2B5EF4-FFF2-40B4-BE49-F238E27FC236}">
                <a16:creationId xmlns:a16="http://schemas.microsoft.com/office/drawing/2014/main" id="{EC7D1B72-16AD-3B46-9592-1B13C13AADCA}"/>
              </a:ext>
            </a:extLst>
          </p:cNvPr>
          <p:cNvSpPr>
            <a:spLocks noGrp="1"/>
          </p:cNvSpPr>
          <p:nvPr>
            <p:ph type="title"/>
          </p:nvPr>
        </p:nvSpPr>
        <p:spPr>
          <a:xfrm>
            <a:off x="546467" y="699940"/>
            <a:ext cx="11029616" cy="603566"/>
          </a:xfrm>
        </p:spPr>
        <p:txBody>
          <a:bodyPr anchor="b">
            <a:normAutofit fontScale="90000"/>
          </a:bodyPr>
          <a:lstStyle/>
          <a:p>
            <a:pPr algn="r" rtl="1"/>
            <a:r>
              <a:rPr lang="ar-EG" dirty="0">
                <a:latin typeface="Calibri" panose="020F0502020204030204" pitchFamily="34" charset="0"/>
                <a:cs typeface="Calibri" panose="020F0502020204030204" pitchFamily="34" charset="0"/>
              </a:rPr>
              <a:t>مشاركة</a:t>
            </a:r>
            <a:r>
              <a:rPr lang="ar-SA" dirty="0">
                <a:latin typeface="Calibri" panose="020F0502020204030204" pitchFamily="34" charset="0"/>
                <a:cs typeface="Calibri" panose="020F0502020204030204" pitchFamily="34" charset="0"/>
              </a:rPr>
              <a:t> المعلومات حول مساعدة الضحايا </a:t>
            </a:r>
            <a:endParaRPr lang="ar-001" dirty="0">
              <a:latin typeface="Calibri" panose="020F0502020204030204" pitchFamily="34" charset="0"/>
              <a:cs typeface="Calibri" panose="020F0502020204030204" pitchFamily="34" charset="0"/>
            </a:endParaRPr>
          </a:p>
        </p:txBody>
      </p:sp>
      <p:sp>
        <p:nvSpPr>
          <p:cNvPr id="10" name="Title 1">
            <a:extLst>
              <a:ext uri="{FF2B5EF4-FFF2-40B4-BE49-F238E27FC236}">
                <a16:creationId xmlns:a16="http://schemas.microsoft.com/office/drawing/2014/main" id="{02F6B013-D977-B144-A31B-698DCD08C3F8}"/>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rgbClr val="19193B"/>
                </a:solidFill>
                <a:latin typeface="Calibri" panose="020F0502020204030204" pitchFamily="34" charset="0"/>
                <a:cs typeface="Calibri" panose="020F0502020204030204" pitchFamily="34" charset="0"/>
              </a:rPr>
              <a:t>الوحدة الخامسة</a:t>
            </a:r>
            <a:endParaRPr lang="ar-001" sz="1400" b="1" cap="none" dirty="0">
              <a:solidFill>
                <a:srgbClr val="19193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981616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63679C-BC5F-E14D-9551-38F03DAD0960}"/>
              </a:ext>
            </a:extLst>
          </p:cNvPr>
          <p:cNvSpPr>
            <a:spLocks noGrp="1"/>
          </p:cNvSpPr>
          <p:nvPr>
            <p:ph type="title"/>
          </p:nvPr>
        </p:nvSpPr>
        <p:spPr>
          <a:xfrm>
            <a:off x="604821" y="299604"/>
            <a:ext cx="11029616" cy="860402"/>
          </a:xfrm>
        </p:spPr>
        <p:txBody>
          <a:bodyPr anchor="b">
            <a:normAutofit fontScale="90000"/>
          </a:bodyPr>
          <a:lstStyle/>
          <a:p>
            <a:pPr algn="r" rtl="1"/>
            <a:r>
              <a:rPr lang="ar-SA" dirty="0">
                <a:latin typeface="Calibri" panose="020F0502020204030204" pitchFamily="34" charset="0"/>
                <a:cs typeface="Calibri" panose="020F0502020204030204" pitchFamily="34" charset="0"/>
              </a:rPr>
              <a:t>الخلفية</a:t>
            </a:r>
            <a:br>
              <a:rPr dirty="0">
                <a:latin typeface="Calibri" panose="020F0502020204030204" pitchFamily="34" charset="0"/>
                <a:cs typeface="Calibri" panose="020F0502020204030204" pitchFamily="34" charset="0"/>
              </a:rPr>
            </a:br>
            <a:r>
              <a:rPr lang="ar-SA" sz="1800" b="1" dirty="0">
                <a:solidFill>
                  <a:schemeClr val="tx1"/>
                </a:solidFill>
                <a:latin typeface="Calibri" panose="020F0502020204030204" pitchFamily="34" charset="0"/>
                <a:cs typeface="Calibri" panose="020F0502020204030204" pitchFamily="34" charset="0"/>
              </a:rPr>
              <a:t>الم</a:t>
            </a:r>
            <a:r>
              <a:rPr lang="ar-EG" sz="1800" b="1" dirty="0">
                <a:solidFill>
                  <a:schemeClr val="tx1"/>
                </a:solidFill>
                <a:latin typeface="Calibri" panose="020F0502020204030204" pitchFamily="34" charset="0"/>
                <a:cs typeface="Calibri" panose="020F0502020204030204" pitchFamily="34" charset="0"/>
              </a:rPr>
              <a:t>راحل</a:t>
            </a:r>
            <a:r>
              <a:rPr lang="ar-SA" sz="1800" b="1" dirty="0">
                <a:solidFill>
                  <a:schemeClr val="tx1"/>
                </a:solidFill>
                <a:latin typeface="Calibri" panose="020F0502020204030204" pitchFamily="34" charset="0"/>
                <a:cs typeface="Calibri" panose="020F0502020204030204" pitchFamily="34" charset="0"/>
              </a:rPr>
              <a:t> الرئيسية </a:t>
            </a:r>
            <a:r>
              <a:rPr lang="ar-EG" sz="1800" b="1" dirty="0">
                <a:solidFill>
                  <a:schemeClr val="tx1"/>
                </a:solidFill>
                <a:latin typeface="Calibri" panose="020F0502020204030204" pitchFamily="34" charset="0"/>
                <a:cs typeface="Calibri" panose="020F0502020204030204" pitchFamily="34" charset="0"/>
              </a:rPr>
              <a:t>ل</a:t>
            </a:r>
            <a:r>
              <a:rPr lang="ar-SA" sz="1800" b="1" dirty="0">
                <a:solidFill>
                  <a:schemeClr val="tx1"/>
                </a:solidFill>
                <a:latin typeface="Calibri" panose="020F0502020204030204" pitchFamily="34" charset="0"/>
                <a:cs typeface="Calibri" panose="020F0502020204030204" pitchFamily="34" charset="0"/>
              </a:rPr>
              <a:t>وضع إطار لمساعدة ضحايا الاستغلال والانتهاك الجنسيين</a:t>
            </a:r>
            <a:endParaRPr lang="ar-001" b="1" dirty="0">
              <a:solidFill>
                <a:schemeClr val="tx1"/>
              </a:solidFill>
              <a:latin typeface="Calibri" panose="020F0502020204030204" pitchFamily="34" charset="0"/>
              <a:cs typeface="Calibri" panose="020F0502020204030204" pitchFamily="34" charset="0"/>
            </a:endParaRPr>
          </a:p>
        </p:txBody>
      </p:sp>
      <p:cxnSp>
        <p:nvCxnSpPr>
          <p:cNvPr id="8" name="Straight Connector 7">
            <a:extLst>
              <a:ext uri="{FF2B5EF4-FFF2-40B4-BE49-F238E27FC236}">
                <a16:creationId xmlns:a16="http://schemas.microsoft.com/office/drawing/2014/main" id="{40B9DC68-1561-3044-8444-440DFAC16280}"/>
              </a:ext>
            </a:extLst>
          </p:cNvPr>
          <p:cNvCxnSpPr/>
          <p:nvPr/>
        </p:nvCxnSpPr>
        <p:spPr>
          <a:xfrm>
            <a:off x="58354" y="4364544"/>
            <a:ext cx="12192000" cy="0"/>
          </a:xfrm>
          <a:prstGeom prst="line">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BF2777F4-0F75-254B-A9B0-35F15A69799A}"/>
              </a:ext>
            </a:extLst>
          </p:cNvPr>
          <p:cNvCxnSpPr>
            <a:cxnSpLocks/>
            <a:stCxn id="22" idx="4"/>
          </p:cNvCxnSpPr>
          <p:nvPr/>
        </p:nvCxnSpPr>
        <p:spPr>
          <a:xfrm>
            <a:off x="796975" y="2442491"/>
            <a:ext cx="0" cy="1915791"/>
          </a:xfrm>
          <a:prstGeom prst="line">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2B99A7A7-BFB8-EF4D-B19E-5DC9A1DEF967}"/>
              </a:ext>
            </a:extLst>
          </p:cNvPr>
          <p:cNvCxnSpPr>
            <a:cxnSpLocks/>
          </p:cNvCxnSpPr>
          <p:nvPr/>
        </p:nvCxnSpPr>
        <p:spPr>
          <a:xfrm rot="5400000">
            <a:off x="1163000" y="4943680"/>
            <a:ext cx="1148316" cy="0"/>
          </a:xfrm>
          <a:prstGeom prst="line">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18" name="Content Placeholder 2">
            <a:extLst>
              <a:ext uri="{FF2B5EF4-FFF2-40B4-BE49-F238E27FC236}">
                <a16:creationId xmlns:a16="http://schemas.microsoft.com/office/drawing/2014/main" id="{019ADDE5-811C-AB45-959C-C3026DCC0598}"/>
              </a:ext>
            </a:extLst>
          </p:cNvPr>
          <p:cNvSpPr txBox="1">
            <a:spLocks/>
          </p:cNvSpPr>
          <p:nvPr/>
        </p:nvSpPr>
        <p:spPr>
          <a:xfrm>
            <a:off x="1289637" y="1671523"/>
            <a:ext cx="2081260" cy="2047461"/>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001" sz="1400" b="1" dirty="0">
                <a:solidFill>
                  <a:schemeClr val="tx1"/>
                </a:solidFill>
                <a:latin typeface="Calibri" panose="020F0502020204030204" pitchFamily="34" charset="0"/>
                <a:cs typeface="Calibri" panose="020F0502020204030204" pitchFamily="34" charset="0"/>
              </a:rPr>
              <a:t>2007</a:t>
            </a:r>
            <a:r>
              <a:rPr lang="ar-EG" sz="1400" b="1" dirty="0">
                <a:solidFill>
                  <a:schemeClr val="tx1"/>
                </a:solidFill>
                <a:latin typeface="Calibri" panose="020F0502020204030204" pitchFamily="34" charset="0"/>
                <a:cs typeface="Calibri" panose="020F0502020204030204" pitchFamily="34" charset="0"/>
              </a:rPr>
              <a:t>: </a:t>
            </a:r>
            <a:r>
              <a:rPr lang="ar-SA" sz="1400" dirty="0">
                <a:solidFill>
                  <a:schemeClr val="tx1"/>
                </a:solidFill>
                <a:latin typeface="Calibri" panose="020F0502020204030204" pitchFamily="34" charset="0"/>
                <a:cs typeface="Calibri" panose="020F0502020204030204" pitchFamily="34" charset="0"/>
              </a:rPr>
              <a:t>تبن</a:t>
            </a:r>
            <a:r>
              <a:rPr lang="ar-EG" sz="1400" dirty="0">
                <a:solidFill>
                  <a:schemeClr val="tx1"/>
                </a:solidFill>
                <a:latin typeface="Calibri" panose="020F0502020204030204" pitchFamily="34" charset="0"/>
                <a:cs typeface="Calibri" panose="020F0502020204030204" pitchFamily="34" charset="0"/>
              </a:rPr>
              <a:t>ت</a:t>
            </a:r>
            <a:r>
              <a:rPr lang="ar-SA" sz="1400" dirty="0">
                <a:solidFill>
                  <a:schemeClr val="tx1"/>
                </a:solidFill>
                <a:latin typeface="Calibri" panose="020F0502020204030204" pitchFamily="34" charset="0"/>
                <a:cs typeface="Calibri" panose="020F0502020204030204" pitchFamily="34" charset="0"/>
              </a:rPr>
              <a:t> الجمعية العامة </a:t>
            </a:r>
            <a:r>
              <a:rPr lang="ar-SA" sz="1400" b="1" dirty="0">
                <a:solidFill>
                  <a:schemeClr val="accent1"/>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استراتيجية الأمم المتحدة الشاملة لمساعدة ودعم ضحايا الاستغلال والانتهاك الجنسيين</a:t>
            </a:r>
            <a:endParaRPr lang="ar-001" sz="1400" b="1" dirty="0">
              <a:solidFill>
                <a:schemeClr val="accent1"/>
              </a:solidFill>
              <a:latin typeface="Calibri" panose="020F0502020204030204" pitchFamily="34" charset="0"/>
              <a:cs typeface="Calibri" panose="020F0502020204030204" pitchFamily="34" charset="0"/>
            </a:endParaRPr>
          </a:p>
        </p:txBody>
      </p:sp>
      <p:sp>
        <p:nvSpPr>
          <p:cNvPr id="19" name="Content Placeholder 2">
            <a:extLst>
              <a:ext uri="{FF2B5EF4-FFF2-40B4-BE49-F238E27FC236}">
                <a16:creationId xmlns:a16="http://schemas.microsoft.com/office/drawing/2014/main" id="{15BAD90A-22F0-184E-97F8-2454BA895D2F}"/>
              </a:ext>
            </a:extLst>
          </p:cNvPr>
          <p:cNvSpPr txBox="1">
            <a:spLocks/>
          </p:cNvSpPr>
          <p:nvPr/>
        </p:nvSpPr>
        <p:spPr>
          <a:xfrm>
            <a:off x="2126147" y="5408851"/>
            <a:ext cx="3741399" cy="1070939"/>
          </a:xfrm>
          <a:prstGeom prst="rect">
            <a:avLst/>
          </a:prstGeom>
        </p:spPr>
        <p:txBody>
          <a:bodyPr vert="horz" lIns="91440" tIns="45720" rIns="91440" bIns="45720" rtlCol="0" anchor="t" anchorCtr="0">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001" sz="1400" b="1" dirty="0">
                <a:solidFill>
                  <a:schemeClr val="tx1"/>
                </a:solidFill>
                <a:latin typeface="Calibri" panose="020F0502020204030204" pitchFamily="34" charset="0"/>
                <a:cs typeface="Calibri" panose="020F0502020204030204" pitchFamily="34" charset="0"/>
              </a:rPr>
              <a:t>2016</a:t>
            </a:r>
            <a:r>
              <a:rPr lang="ar-EG" sz="1400" b="1" dirty="0">
                <a:solidFill>
                  <a:schemeClr val="tx1"/>
                </a:solidFill>
                <a:latin typeface="Calibri" panose="020F0502020204030204" pitchFamily="34" charset="0"/>
                <a:cs typeface="Calibri" panose="020F0502020204030204" pitchFamily="34" charset="0"/>
              </a:rPr>
              <a:t>: </a:t>
            </a:r>
            <a:r>
              <a:rPr lang="ar-SA" sz="1400" dirty="0">
                <a:solidFill>
                  <a:schemeClr val="tx1"/>
                </a:solidFill>
                <a:latin typeface="Calibri" panose="020F0502020204030204" pitchFamily="34" charset="0"/>
                <a:cs typeface="Calibri" panose="020F0502020204030204" pitchFamily="34" charset="0"/>
              </a:rPr>
              <a:t>أنشأ الأمين العام صندوقًا استئمانيًا لدعم الخدمات المقدمة لضحايا الاستغلال والانتهاك الجنسيين</a:t>
            </a:r>
            <a:r>
              <a:rPr lang="ar-001" dirty="0">
                <a:latin typeface="Calibri" panose="020F0502020204030204" pitchFamily="34" charset="0"/>
                <a:cs typeface="Calibri" panose="020F0502020204030204" pitchFamily="34" charset="0"/>
              </a:rPr>
              <a:t> </a:t>
            </a:r>
          </a:p>
        </p:txBody>
      </p:sp>
      <p:sp>
        <p:nvSpPr>
          <p:cNvPr id="20" name="Content Placeholder 2">
            <a:extLst>
              <a:ext uri="{FF2B5EF4-FFF2-40B4-BE49-F238E27FC236}">
                <a16:creationId xmlns:a16="http://schemas.microsoft.com/office/drawing/2014/main" id="{6A496036-CE68-D94B-98A2-3AE888527731}"/>
              </a:ext>
            </a:extLst>
          </p:cNvPr>
          <p:cNvSpPr txBox="1">
            <a:spLocks/>
          </p:cNvSpPr>
          <p:nvPr/>
        </p:nvSpPr>
        <p:spPr>
          <a:xfrm>
            <a:off x="4919668" y="1731193"/>
            <a:ext cx="2092254" cy="1265834"/>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001" sz="1400" b="1" dirty="0">
                <a:solidFill>
                  <a:schemeClr val="tx1"/>
                </a:solidFill>
                <a:latin typeface="Calibri" panose="020F0502020204030204" pitchFamily="34" charset="0"/>
                <a:cs typeface="Calibri" panose="020F0502020204030204" pitchFamily="34" charset="0"/>
              </a:rPr>
              <a:t>2017</a:t>
            </a:r>
            <a:r>
              <a:rPr lang="ar-EG" sz="1400" b="1" dirty="0">
                <a:solidFill>
                  <a:schemeClr val="tx1"/>
                </a:solidFill>
                <a:latin typeface="Calibri" panose="020F0502020204030204" pitchFamily="34" charset="0"/>
                <a:cs typeface="Calibri" panose="020F0502020204030204" pitchFamily="34" charset="0"/>
              </a:rPr>
              <a:t>: </a:t>
            </a:r>
            <a:r>
              <a:rPr lang="ar-SA" sz="1400" dirty="0">
                <a:solidFill>
                  <a:schemeClr val="tx1"/>
                </a:solidFill>
                <a:latin typeface="Calibri" panose="020F0502020204030204" pitchFamily="34" charset="0"/>
                <a:cs typeface="Calibri" panose="020F0502020204030204" pitchFamily="34" charset="0"/>
              </a:rPr>
              <a:t>قام الأمين العام </a:t>
            </a:r>
            <a:r>
              <a:rPr lang="ar-EG" sz="1400" dirty="0">
                <a:solidFill>
                  <a:schemeClr val="tx1"/>
                </a:solidFill>
                <a:latin typeface="Calibri" panose="020F0502020204030204" pitchFamily="34" charset="0"/>
                <a:cs typeface="Calibri" panose="020F0502020204030204" pitchFamily="34" charset="0"/>
              </a:rPr>
              <a:t>ب</a:t>
            </a:r>
            <a:r>
              <a:rPr lang="ar-SA" sz="1400" dirty="0">
                <a:solidFill>
                  <a:schemeClr val="tx1"/>
                </a:solidFill>
                <a:latin typeface="Calibri" panose="020F0502020204030204" pitchFamily="34" charset="0"/>
                <a:cs typeface="Calibri" panose="020F0502020204030204" pitchFamily="34" charset="0"/>
              </a:rPr>
              <a:t>تعيين المدافع عن حقوق الضحايا على مستوى المنظومة في مقر الأمم المتحدة</a:t>
            </a:r>
          </a:p>
        </p:txBody>
      </p:sp>
      <p:sp>
        <p:nvSpPr>
          <p:cNvPr id="22" name="Oval 21">
            <a:extLst>
              <a:ext uri="{FF2B5EF4-FFF2-40B4-BE49-F238E27FC236}">
                <a16:creationId xmlns:a16="http://schemas.microsoft.com/office/drawing/2014/main" id="{D680CDB2-ED4A-CC4F-B575-0CCE0E1208CB}"/>
              </a:ext>
            </a:extLst>
          </p:cNvPr>
          <p:cNvSpPr/>
          <p:nvPr/>
        </p:nvSpPr>
        <p:spPr>
          <a:xfrm>
            <a:off x="444550" y="1737641"/>
            <a:ext cx="704850" cy="704850"/>
          </a:xfrm>
          <a:prstGeom prst="ellipse">
            <a:avLst/>
          </a:prstGeom>
          <a:solidFill>
            <a:schemeClr val="bg1"/>
          </a:solidFill>
          <a:ln w="1270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23" name="Oval 22">
            <a:extLst>
              <a:ext uri="{FF2B5EF4-FFF2-40B4-BE49-F238E27FC236}">
                <a16:creationId xmlns:a16="http://schemas.microsoft.com/office/drawing/2014/main" id="{9BD21B52-1B3D-8B4C-9608-B1C24DE85F70}"/>
              </a:ext>
            </a:extLst>
          </p:cNvPr>
          <p:cNvSpPr/>
          <p:nvPr/>
        </p:nvSpPr>
        <p:spPr>
          <a:xfrm>
            <a:off x="1387331" y="5525401"/>
            <a:ext cx="704850" cy="704850"/>
          </a:xfrm>
          <a:prstGeom prst="ellipse">
            <a:avLst/>
          </a:prstGeom>
          <a:solidFill>
            <a:schemeClr val="bg1"/>
          </a:solidFill>
          <a:ln w="1270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cxnSp>
        <p:nvCxnSpPr>
          <p:cNvPr id="24" name="Straight Connector 23">
            <a:extLst>
              <a:ext uri="{FF2B5EF4-FFF2-40B4-BE49-F238E27FC236}">
                <a16:creationId xmlns:a16="http://schemas.microsoft.com/office/drawing/2014/main" id="{36254516-BCD3-8241-B0FE-843FF1ECC083}"/>
              </a:ext>
            </a:extLst>
          </p:cNvPr>
          <p:cNvCxnSpPr>
            <a:cxnSpLocks/>
            <a:stCxn id="25" idx="4"/>
          </p:cNvCxnSpPr>
          <p:nvPr/>
        </p:nvCxnSpPr>
        <p:spPr>
          <a:xfrm flipH="1">
            <a:off x="4298563" y="2442491"/>
            <a:ext cx="23424" cy="1921653"/>
          </a:xfrm>
          <a:prstGeom prst="line">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25" name="Oval 24">
            <a:extLst>
              <a:ext uri="{FF2B5EF4-FFF2-40B4-BE49-F238E27FC236}">
                <a16:creationId xmlns:a16="http://schemas.microsoft.com/office/drawing/2014/main" id="{E4F65463-9445-E645-A61C-C4E3C567F6E0}"/>
              </a:ext>
            </a:extLst>
          </p:cNvPr>
          <p:cNvSpPr/>
          <p:nvPr/>
        </p:nvSpPr>
        <p:spPr>
          <a:xfrm>
            <a:off x="3969562" y="1737641"/>
            <a:ext cx="704850" cy="704850"/>
          </a:xfrm>
          <a:prstGeom prst="ellipse">
            <a:avLst/>
          </a:prstGeom>
          <a:solidFill>
            <a:schemeClr val="bg1"/>
          </a:solidFill>
          <a:ln w="1270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cxnSp>
        <p:nvCxnSpPr>
          <p:cNvPr id="26" name="Straight Connector 25">
            <a:extLst>
              <a:ext uri="{FF2B5EF4-FFF2-40B4-BE49-F238E27FC236}">
                <a16:creationId xmlns:a16="http://schemas.microsoft.com/office/drawing/2014/main" id="{27EAA22D-ACC1-654C-B258-63263D14C89F}"/>
              </a:ext>
            </a:extLst>
          </p:cNvPr>
          <p:cNvCxnSpPr>
            <a:cxnSpLocks/>
          </p:cNvCxnSpPr>
          <p:nvPr/>
        </p:nvCxnSpPr>
        <p:spPr>
          <a:xfrm rot="5400000">
            <a:off x="5888613" y="4943680"/>
            <a:ext cx="1148316" cy="0"/>
          </a:xfrm>
          <a:prstGeom prst="line">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27" name="Content Placeholder 2">
            <a:extLst>
              <a:ext uri="{FF2B5EF4-FFF2-40B4-BE49-F238E27FC236}">
                <a16:creationId xmlns:a16="http://schemas.microsoft.com/office/drawing/2014/main" id="{123146BC-5D15-404C-8596-6D32D97B3667}"/>
              </a:ext>
            </a:extLst>
          </p:cNvPr>
          <p:cNvSpPr txBox="1">
            <a:spLocks/>
          </p:cNvSpPr>
          <p:nvPr/>
        </p:nvSpPr>
        <p:spPr>
          <a:xfrm>
            <a:off x="7894645" y="1731193"/>
            <a:ext cx="4157849" cy="2434279"/>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sz="1400" b="1" dirty="0">
                <a:solidFill>
                  <a:schemeClr val="tx1"/>
                </a:solidFill>
                <a:latin typeface="Calibri" panose="020F0502020204030204" pitchFamily="34" charset="0"/>
                <a:cs typeface="Calibri" panose="020F0502020204030204" pitchFamily="34" charset="0"/>
              </a:rPr>
              <a:t>ديسمبر</a:t>
            </a:r>
            <a:r>
              <a:rPr lang="ar-001" sz="1400" b="1" dirty="0">
                <a:solidFill>
                  <a:schemeClr val="tx1"/>
                </a:solidFill>
                <a:latin typeface="Calibri" panose="020F0502020204030204" pitchFamily="34" charset="0"/>
                <a:cs typeface="Calibri" panose="020F0502020204030204" pitchFamily="34" charset="0"/>
              </a:rPr>
              <a:t>/</a:t>
            </a:r>
            <a:r>
              <a:rPr lang="ar-SA" sz="1400" b="1" dirty="0">
                <a:solidFill>
                  <a:schemeClr val="tx1"/>
                </a:solidFill>
                <a:latin typeface="Calibri" panose="020F0502020204030204" pitchFamily="34" charset="0"/>
                <a:cs typeface="Calibri" panose="020F0502020204030204" pitchFamily="34" charset="0"/>
              </a:rPr>
              <a:t>كانون الأول </a:t>
            </a:r>
            <a:r>
              <a:rPr lang="ar-001" sz="1400" b="1" dirty="0">
                <a:solidFill>
                  <a:schemeClr val="tx1"/>
                </a:solidFill>
                <a:latin typeface="Calibri" panose="020F0502020204030204" pitchFamily="34" charset="0"/>
                <a:cs typeface="Calibri" panose="020F0502020204030204" pitchFamily="34" charset="0"/>
              </a:rPr>
              <a:t>2019:</a:t>
            </a:r>
            <a:r>
              <a:rPr lang="ar-EG" sz="1400" b="1" dirty="0">
                <a:solidFill>
                  <a:schemeClr val="tx1"/>
                </a:solidFill>
                <a:latin typeface="Calibri" panose="020F0502020204030204" pitchFamily="34" charset="0"/>
                <a:cs typeface="Calibri" panose="020F0502020204030204" pitchFamily="34" charset="0"/>
              </a:rPr>
              <a:t> </a:t>
            </a:r>
            <a:r>
              <a:rPr lang="ar-SA" sz="1400" dirty="0">
                <a:solidFill>
                  <a:schemeClr val="tx1"/>
                </a:solidFill>
                <a:latin typeface="Calibri" panose="020F0502020204030204" pitchFamily="34" charset="0"/>
                <a:cs typeface="Calibri" panose="020F0502020204030204" pitchFamily="34" charset="0"/>
              </a:rPr>
              <a:t>أقرت مجموعة التوجيه الرفيعة المستوى التابعة للأمم المتحدة </a:t>
            </a:r>
            <a:r>
              <a:rPr lang="ar-SA" sz="1400" b="1" dirty="0">
                <a:solidFill>
                  <a:schemeClr val="accent1"/>
                </a:solidFill>
                <a:latin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بروتوكول الأمم المتحدة بشأن مساعدة الضحايا</a:t>
            </a:r>
            <a:endParaRPr lang="ar-001" sz="1400" b="1" dirty="0">
              <a:solidFill>
                <a:schemeClr val="accent1"/>
              </a:solidFill>
              <a:latin typeface="Calibri" panose="020F0502020204030204" pitchFamily="34" charset="0"/>
              <a:cs typeface="Calibri" panose="020F0502020204030204" pitchFamily="34" charset="0"/>
            </a:endParaRPr>
          </a:p>
          <a:p>
            <a:pPr algn="r" rtl="1"/>
            <a:r>
              <a:rPr lang="ar-SA" sz="1400" dirty="0">
                <a:solidFill>
                  <a:schemeClr val="tx1"/>
                </a:solidFill>
                <a:latin typeface="Calibri" panose="020F0502020204030204" pitchFamily="34" charset="0"/>
                <a:cs typeface="Calibri" panose="020F0502020204030204" pitchFamily="34" charset="0"/>
              </a:rPr>
              <a:t>تعميم رئيس ديوان الامين العام على رؤساء جميع الوكالات</a:t>
            </a:r>
            <a:r>
              <a:rPr lang="ar-001" sz="1400" dirty="0">
                <a:solidFill>
                  <a:schemeClr val="tx1"/>
                </a:solidFill>
                <a:latin typeface="Calibri" panose="020F0502020204030204" pitchFamily="34" charset="0"/>
                <a:cs typeface="Calibri" panose="020F0502020204030204" pitchFamily="34" charset="0"/>
              </a:rPr>
              <a:t>/</a:t>
            </a:r>
            <a:r>
              <a:rPr lang="ar-SA" sz="1400" dirty="0">
                <a:solidFill>
                  <a:schemeClr val="tx1"/>
                </a:solidFill>
                <a:latin typeface="Calibri" panose="020F0502020204030204" pitchFamily="34" charset="0"/>
                <a:cs typeface="Calibri" panose="020F0502020204030204" pitchFamily="34" charset="0"/>
              </a:rPr>
              <a:t>الكيانات التابعة للأمم المتحدة</a:t>
            </a:r>
          </a:p>
          <a:p>
            <a:pPr algn="r" rtl="1"/>
            <a:r>
              <a:rPr lang="ar-EG" sz="1400" dirty="0">
                <a:solidFill>
                  <a:schemeClr val="tx1"/>
                </a:solidFill>
                <a:latin typeface="Calibri" panose="020F0502020204030204" pitchFamily="34" charset="0"/>
                <a:cs typeface="Calibri" panose="020F0502020204030204" pitchFamily="34" charset="0"/>
              </a:rPr>
              <a:t>وضع ال</a:t>
            </a:r>
            <a:r>
              <a:rPr lang="ar-SA" sz="1400" dirty="0">
                <a:solidFill>
                  <a:schemeClr val="tx1"/>
                </a:solidFill>
                <a:latin typeface="Calibri" panose="020F0502020204030204" pitchFamily="34" charset="0"/>
                <a:cs typeface="Calibri" panose="020F0502020204030204" pitchFamily="34" charset="0"/>
              </a:rPr>
              <a:t>مذكرة </a:t>
            </a:r>
            <a:r>
              <a:rPr lang="ar-EG" sz="1400" dirty="0">
                <a:solidFill>
                  <a:schemeClr val="tx1"/>
                </a:solidFill>
                <a:latin typeface="Calibri" panose="020F0502020204030204" pitchFamily="34" charset="0"/>
                <a:cs typeface="Calibri" panose="020F0502020204030204" pitchFamily="34" charset="0"/>
              </a:rPr>
              <a:t>ال</a:t>
            </a:r>
            <a:r>
              <a:rPr lang="ar-SA" sz="1400" dirty="0">
                <a:solidFill>
                  <a:schemeClr val="tx1"/>
                </a:solidFill>
                <a:latin typeface="Calibri" panose="020F0502020204030204" pitchFamily="34" charset="0"/>
                <a:cs typeface="Calibri" panose="020F0502020204030204" pitchFamily="34" charset="0"/>
              </a:rPr>
              <a:t>تقنية ومجموعة </a:t>
            </a:r>
            <a:r>
              <a:rPr lang="ar-EG" sz="1400" dirty="0">
                <a:solidFill>
                  <a:schemeClr val="tx1"/>
                </a:solidFill>
                <a:latin typeface="Calibri" panose="020F0502020204030204" pitchFamily="34" charset="0"/>
                <a:cs typeface="Calibri" panose="020F0502020204030204" pitchFamily="34" charset="0"/>
              </a:rPr>
              <a:t>ال</a:t>
            </a:r>
            <a:r>
              <a:rPr lang="ar-SA" sz="1400" dirty="0">
                <a:solidFill>
                  <a:schemeClr val="tx1"/>
                </a:solidFill>
                <a:latin typeface="Calibri" panose="020F0502020204030204" pitchFamily="34" charset="0"/>
                <a:cs typeface="Calibri" panose="020F0502020204030204" pitchFamily="34" charset="0"/>
              </a:rPr>
              <a:t>مواد </a:t>
            </a:r>
            <a:r>
              <a:rPr lang="ar-EG" sz="1400" dirty="0">
                <a:solidFill>
                  <a:schemeClr val="tx1"/>
                </a:solidFill>
                <a:latin typeface="Calibri" panose="020F0502020204030204" pitchFamily="34" charset="0"/>
                <a:cs typeface="Calibri" panose="020F0502020204030204" pitchFamily="34" charset="0"/>
              </a:rPr>
              <a:t>ال</a:t>
            </a:r>
            <a:r>
              <a:rPr lang="ar-SA" sz="1400" dirty="0">
                <a:solidFill>
                  <a:schemeClr val="tx1"/>
                </a:solidFill>
                <a:latin typeface="Calibri" panose="020F0502020204030204" pitchFamily="34" charset="0"/>
                <a:cs typeface="Calibri" panose="020F0502020204030204" pitchFamily="34" charset="0"/>
              </a:rPr>
              <a:t>تدريبية </a:t>
            </a:r>
            <a:r>
              <a:rPr lang="ar-EG" sz="1400" dirty="0">
                <a:solidFill>
                  <a:schemeClr val="tx1"/>
                </a:solidFill>
                <a:latin typeface="Calibri" panose="020F0502020204030204" pitchFamily="34" charset="0"/>
                <a:cs typeface="Calibri" panose="020F0502020204030204" pitchFamily="34" charset="0"/>
              </a:rPr>
              <a:t>من قِبل </a:t>
            </a:r>
            <a:r>
              <a:rPr lang="ar-SA" sz="1400" dirty="0">
                <a:solidFill>
                  <a:schemeClr val="tx1"/>
                </a:solidFill>
                <a:latin typeface="Calibri" panose="020F0502020204030204" pitchFamily="34" charset="0"/>
                <a:cs typeface="Calibri" panose="020F0502020204030204" pitchFamily="34" charset="0"/>
              </a:rPr>
              <a:t>الفريق العامل المشترك بين الوكالات لدعم تنفيذ البروتوكول </a:t>
            </a:r>
          </a:p>
          <a:p>
            <a:pPr algn="r" rtl="1"/>
            <a:r>
              <a:rPr lang="ar-SA" sz="1400" dirty="0">
                <a:solidFill>
                  <a:schemeClr val="tx1"/>
                </a:solidFill>
                <a:latin typeface="Calibri" panose="020F0502020204030204" pitchFamily="34" charset="0"/>
                <a:cs typeface="Calibri" panose="020F0502020204030204" pitchFamily="34" charset="0"/>
              </a:rPr>
              <a:t>بدء التدريب على البروتوكول والمذكرة التقنية في منتصف عام </a:t>
            </a:r>
            <a:r>
              <a:rPr lang="ar-001" sz="1400" dirty="0">
                <a:solidFill>
                  <a:schemeClr val="tx1"/>
                </a:solidFill>
                <a:latin typeface="Calibri" panose="020F0502020204030204" pitchFamily="34" charset="0"/>
                <a:cs typeface="Calibri" panose="020F0502020204030204" pitchFamily="34" charset="0"/>
              </a:rPr>
              <a:t>2021</a:t>
            </a:r>
          </a:p>
        </p:txBody>
      </p:sp>
      <p:sp>
        <p:nvSpPr>
          <p:cNvPr id="28" name="Oval 27">
            <a:extLst>
              <a:ext uri="{FF2B5EF4-FFF2-40B4-BE49-F238E27FC236}">
                <a16:creationId xmlns:a16="http://schemas.microsoft.com/office/drawing/2014/main" id="{05011E90-F77B-8646-891B-E226CFB44FC0}"/>
              </a:ext>
            </a:extLst>
          </p:cNvPr>
          <p:cNvSpPr/>
          <p:nvPr/>
        </p:nvSpPr>
        <p:spPr>
          <a:xfrm>
            <a:off x="6112944" y="5525401"/>
            <a:ext cx="704850" cy="704850"/>
          </a:xfrm>
          <a:prstGeom prst="ellipse">
            <a:avLst/>
          </a:prstGeom>
          <a:solidFill>
            <a:schemeClr val="bg1"/>
          </a:solidFill>
          <a:ln w="1270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pic>
        <p:nvPicPr>
          <p:cNvPr id="30" name="Graphic 29" descr="Playbook with solid fill">
            <a:extLst>
              <a:ext uri="{FF2B5EF4-FFF2-40B4-BE49-F238E27FC236}">
                <a16:creationId xmlns:a16="http://schemas.microsoft.com/office/drawing/2014/main" id="{D91E9A5E-1622-BE48-8C71-726F4C072D26}"/>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03198" y="1801737"/>
            <a:ext cx="580768" cy="580768"/>
          </a:xfrm>
          <a:prstGeom prst="rect">
            <a:avLst/>
          </a:prstGeom>
        </p:spPr>
      </p:pic>
      <p:pic>
        <p:nvPicPr>
          <p:cNvPr id="32" name="Graphic 31" descr="Money with solid fill">
            <a:extLst>
              <a:ext uri="{FF2B5EF4-FFF2-40B4-BE49-F238E27FC236}">
                <a16:creationId xmlns:a16="http://schemas.microsoft.com/office/drawing/2014/main" id="{6DF5B06C-F65A-7C41-A584-3B192F526893}"/>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1515912" y="5630957"/>
            <a:ext cx="453081" cy="453081"/>
          </a:xfrm>
          <a:prstGeom prst="rect">
            <a:avLst/>
          </a:prstGeom>
        </p:spPr>
      </p:pic>
      <p:pic>
        <p:nvPicPr>
          <p:cNvPr id="36" name="Graphic 35" descr="Building with solid fill">
            <a:extLst>
              <a:ext uri="{FF2B5EF4-FFF2-40B4-BE49-F238E27FC236}">
                <a16:creationId xmlns:a16="http://schemas.microsoft.com/office/drawing/2014/main" id="{1FB63CBF-353F-4740-8DC2-F580E84F3EF5}"/>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4081189" y="1844985"/>
            <a:ext cx="488092" cy="488092"/>
          </a:xfrm>
          <a:prstGeom prst="rect">
            <a:avLst/>
          </a:prstGeom>
        </p:spPr>
      </p:pic>
      <p:cxnSp>
        <p:nvCxnSpPr>
          <p:cNvPr id="21" name="Straight Connector 20">
            <a:extLst>
              <a:ext uri="{FF2B5EF4-FFF2-40B4-BE49-F238E27FC236}">
                <a16:creationId xmlns:a16="http://schemas.microsoft.com/office/drawing/2014/main" id="{766BCFFD-BD0F-7D46-BF01-6316740716E3}"/>
              </a:ext>
            </a:extLst>
          </p:cNvPr>
          <p:cNvCxnSpPr>
            <a:cxnSpLocks/>
            <a:stCxn id="29" idx="4"/>
          </p:cNvCxnSpPr>
          <p:nvPr/>
        </p:nvCxnSpPr>
        <p:spPr>
          <a:xfrm flipH="1">
            <a:off x="7542220" y="2442491"/>
            <a:ext cx="23337" cy="1914464"/>
          </a:xfrm>
          <a:prstGeom prst="line">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29" name="Oval 28">
            <a:extLst>
              <a:ext uri="{FF2B5EF4-FFF2-40B4-BE49-F238E27FC236}">
                <a16:creationId xmlns:a16="http://schemas.microsoft.com/office/drawing/2014/main" id="{920BF538-2D31-8041-81AB-FBCD5DD48662}"/>
              </a:ext>
            </a:extLst>
          </p:cNvPr>
          <p:cNvSpPr/>
          <p:nvPr/>
        </p:nvSpPr>
        <p:spPr>
          <a:xfrm>
            <a:off x="7213132" y="1737641"/>
            <a:ext cx="704850" cy="704850"/>
          </a:xfrm>
          <a:prstGeom prst="ellipse">
            <a:avLst/>
          </a:prstGeom>
          <a:solidFill>
            <a:schemeClr val="bg1"/>
          </a:solidFill>
          <a:ln w="12700">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pic>
        <p:nvPicPr>
          <p:cNvPr id="33" name="Graphic 32" descr="Group with solid fill">
            <a:extLst>
              <a:ext uri="{FF2B5EF4-FFF2-40B4-BE49-F238E27FC236}">
                <a16:creationId xmlns:a16="http://schemas.microsoft.com/office/drawing/2014/main" id="{CE6F9656-76A4-D748-86A0-08F3CE53544C}"/>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7297354" y="1804340"/>
            <a:ext cx="549875" cy="549875"/>
          </a:xfrm>
          <a:prstGeom prst="rect">
            <a:avLst/>
          </a:prstGeom>
        </p:spPr>
      </p:pic>
      <p:sp>
        <p:nvSpPr>
          <p:cNvPr id="34" name="Content Placeholder 2">
            <a:extLst>
              <a:ext uri="{FF2B5EF4-FFF2-40B4-BE49-F238E27FC236}">
                <a16:creationId xmlns:a16="http://schemas.microsoft.com/office/drawing/2014/main" id="{41F8ED13-AE3A-B643-9006-C9FD69C5F382}"/>
              </a:ext>
            </a:extLst>
          </p:cNvPr>
          <p:cNvSpPr txBox="1">
            <a:spLocks/>
          </p:cNvSpPr>
          <p:nvPr/>
        </p:nvSpPr>
        <p:spPr>
          <a:xfrm>
            <a:off x="6953568" y="5398802"/>
            <a:ext cx="4179186" cy="1001061"/>
          </a:xfrm>
          <a:prstGeom prst="rect">
            <a:avLst/>
          </a:prstGeom>
        </p:spPr>
        <p:txBody>
          <a:bodyPr vert="horz" lIns="91440" tIns="45720" rIns="91440" bIns="45720" rtlCol="0" anchor="t" anchorCtr="0">
            <a:normAutofit fontScale="925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sz="1400" b="1" dirty="0">
                <a:solidFill>
                  <a:schemeClr val="tx1"/>
                </a:solidFill>
                <a:latin typeface="Calibri" panose="020F0502020204030204" pitchFamily="34" charset="0"/>
                <a:cs typeface="Calibri" panose="020F0502020204030204" pitchFamily="34" charset="0"/>
              </a:rPr>
              <a:t>ديسمبر</a:t>
            </a:r>
            <a:r>
              <a:rPr lang="ar-001" sz="1400" b="1" dirty="0">
                <a:solidFill>
                  <a:schemeClr val="tx1"/>
                </a:solidFill>
                <a:latin typeface="Calibri" panose="020F0502020204030204" pitchFamily="34" charset="0"/>
                <a:cs typeface="Calibri" panose="020F0502020204030204" pitchFamily="34" charset="0"/>
              </a:rPr>
              <a:t>/</a:t>
            </a:r>
            <a:r>
              <a:rPr lang="ar-SA" sz="1400" b="1" dirty="0">
                <a:solidFill>
                  <a:schemeClr val="tx1"/>
                </a:solidFill>
                <a:latin typeface="Calibri" panose="020F0502020204030204" pitchFamily="34" charset="0"/>
                <a:cs typeface="Calibri" panose="020F0502020204030204" pitchFamily="34" charset="0"/>
              </a:rPr>
              <a:t>كانون أول </a:t>
            </a:r>
            <a:r>
              <a:rPr lang="ar-001" sz="1400" b="1" dirty="0">
                <a:solidFill>
                  <a:schemeClr val="tx1"/>
                </a:solidFill>
                <a:latin typeface="Calibri" panose="020F0502020204030204" pitchFamily="34" charset="0"/>
                <a:cs typeface="Calibri" panose="020F0502020204030204" pitchFamily="34" charset="0"/>
              </a:rPr>
              <a:t>2018</a:t>
            </a:r>
            <a:r>
              <a:rPr lang="ar-EG" sz="1400" b="1" dirty="0">
                <a:solidFill>
                  <a:schemeClr val="tx1"/>
                </a:solidFill>
                <a:latin typeface="Calibri" panose="020F0502020204030204" pitchFamily="34" charset="0"/>
                <a:cs typeface="Calibri" panose="020F0502020204030204" pitchFamily="34" charset="0"/>
              </a:rPr>
              <a:t>: </a:t>
            </a:r>
            <a:r>
              <a:rPr lang="ar-SA" sz="1400" dirty="0">
                <a:solidFill>
                  <a:schemeClr val="tx1"/>
                </a:solidFill>
                <a:latin typeface="Calibri" panose="020F0502020204030204" pitchFamily="34" charset="0"/>
                <a:cs typeface="Calibri" panose="020F0502020204030204" pitchFamily="34" charset="0"/>
              </a:rPr>
              <a:t>أقر مديرو اللجنة الدائمة المشتركة بين الوكالات </a:t>
            </a:r>
            <a:r>
              <a:rPr lang="ar-SA" sz="1400" b="1" dirty="0">
                <a:solidFill>
                  <a:schemeClr val="accent1"/>
                </a:solidFill>
                <a:latin typeface="Calibri" panose="020F0502020204030204" pitchFamily="34" charset="0"/>
                <a:cs typeface="Calibri" panose="020F0502020204030204" pitchFamily="34" charset="0"/>
                <a:hlinkClick r:id="rId13">
                  <a:extLst>
                    <a:ext uri="{A12FA001-AC4F-418D-AE19-62706E023703}">
                      <ahyp:hlinkClr xmlns:ahyp="http://schemas.microsoft.com/office/drawing/2018/hyperlinkcolor" val="tx"/>
                    </a:ext>
                  </a:extLst>
                </a:hlinkClick>
              </a:rPr>
              <a:t>خطة اللجنة الدائمة المشتركة بين الوكالات للتعجيل</a:t>
            </a:r>
            <a:r>
              <a:rPr lang="ar-EG" sz="1400" b="1" dirty="0">
                <a:solidFill>
                  <a:schemeClr val="accent1"/>
                </a:solidFill>
                <a:latin typeface="Calibri" panose="020F0502020204030204" pitchFamily="34" charset="0"/>
                <a:cs typeface="Calibri" panose="020F0502020204030204" pitchFamily="34" charset="0"/>
                <a:hlinkClick r:id="rId13">
                  <a:extLst>
                    <a:ext uri="{A12FA001-AC4F-418D-AE19-62706E023703}">
                      <ahyp:hlinkClr xmlns:ahyp="http://schemas.microsoft.com/office/drawing/2018/hyperlinkcolor" val="tx"/>
                    </a:ext>
                  </a:extLst>
                </a:hlinkClick>
              </a:rPr>
              <a:t> بالحماية من الاستغلال والانتهاك الجنسيين </a:t>
            </a:r>
            <a:r>
              <a:rPr lang="ar-SA" sz="1400" b="1" dirty="0">
                <a:solidFill>
                  <a:schemeClr val="accent1"/>
                </a:solidFill>
                <a:latin typeface="Calibri" panose="020F0502020204030204" pitchFamily="34" charset="0"/>
                <a:cs typeface="Calibri" panose="020F0502020204030204" pitchFamily="34" charset="0"/>
                <a:hlinkClick r:id="rId13">
                  <a:extLst>
                    <a:ext uri="{A12FA001-AC4F-418D-AE19-62706E023703}">
                      <ahyp:hlinkClr xmlns:ahyp="http://schemas.microsoft.com/office/drawing/2018/hyperlinkcolor" val="tx"/>
                    </a:ext>
                  </a:extLst>
                </a:hlinkClick>
              </a:rPr>
              <a:t>في الاستجابة الإنسانية على المستوى الوطني</a:t>
            </a:r>
            <a:r>
              <a:rPr lang="ar-SA" sz="1400" dirty="0">
                <a:solidFill>
                  <a:schemeClr val="tx1"/>
                </a:solidFill>
                <a:latin typeface="Calibri" panose="020F0502020204030204" pitchFamily="34" charset="0"/>
                <a:cs typeface="Calibri" panose="020F0502020204030204" pitchFamily="34" charset="0"/>
              </a:rPr>
              <a:t>، والتي تعطي الأولوية للمساعدة </a:t>
            </a:r>
            <a:r>
              <a:rPr lang="ar-EG" sz="1400" dirty="0">
                <a:solidFill>
                  <a:schemeClr val="tx1"/>
                </a:solidFill>
                <a:latin typeface="Calibri" panose="020F0502020204030204" pitchFamily="34" charset="0"/>
                <a:cs typeface="Calibri" panose="020F0502020204030204" pitchFamily="34" charset="0"/>
              </a:rPr>
              <a:t>المتمركزة حول</a:t>
            </a:r>
            <a:r>
              <a:rPr lang="ar-SA" sz="1400" dirty="0">
                <a:solidFill>
                  <a:schemeClr val="tx1"/>
                </a:solidFill>
                <a:latin typeface="Calibri" panose="020F0502020204030204" pitchFamily="34" charset="0"/>
                <a:cs typeface="Calibri" panose="020F0502020204030204" pitchFamily="34" charset="0"/>
              </a:rPr>
              <a:t> الناجين</a:t>
            </a:r>
          </a:p>
        </p:txBody>
      </p:sp>
      <p:pic>
        <p:nvPicPr>
          <p:cNvPr id="12" name="Graphic 11" descr="Handshake with solid fill">
            <a:extLst>
              <a:ext uri="{FF2B5EF4-FFF2-40B4-BE49-F238E27FC236}">
                <a16:creationId xmlns:a16="http://schemas.microsoft.com/office/drawing/2014/main" id="{6D16DC64-036C-164E-957B-4968728E17B9}"/>
              </a:ext>
            </a:extLst>
          </p:cNvPr>
          <p:cNvPicPr>
            <a:picLocks noChangeAspect="1"/>
          </p:cNvPicPr>
          <p:nvPr/>
        </p:nvPicPr>
        <p:blipFill>
          <a:blip r:embed="rId14" cstate="screen">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6176126" y="5626886"/>
            <a:ext cx="576943" cy="576943"/>
          </a:xfrm>
          <a:prstGeom prst="rect">
            <a:avLst/>
          </a:prstGeom>
        </p:spPr>
      </p:pic>
      <p:sp>
        <p:nvSpPr>
          <p:cNvPr id="31" name="Title 1">
            <a:extLst>
              <a:ext uri="{FF2B5EF4-FFF2-40B4-BE49-F238E27FC236}">
                <a16:creationId xmlns:a16="http://schemas.microsoft.com/office/drawing/2014/main" id="{13CD2667-AFD5-1640-A90C-2CB7EBE8B8B8}"/>
              </a:ext>
            </a:extLst>
          </p:cNvPr>
          <p:cNvSpPr txBox="1">
            <a:spLocks/>
          </p:cNvSpPr>
          <p:nvPr/>
        </p:nvSpPr>
        <p:spPr>
          <a:xfrm>
            <a:off x="10525989" y="6385039"/>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rgbClr val="19193B"/>
                </a:solidFill>
                <a:latin typeface="Calibri" panose="020F0502020204030204" pitchFamily="34" charset="0"/>
                <a:cs typeface="Calibri" panose="020F0502020204030204" pitchFamily="34" charset="0"/>
              </a:rPr>
              <a:t>الوحدة الأولى</a:t>
            </a:r>
            <a:endParaRPr lang="ar-001" sz="1400" b="1" cap="none" dirty="0">
              <a:solidFill>
                <a:srgbClr val="19193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9730074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E77B66B-7F49-2547-990B-5DB596DD600D}"/>
              </a:ext>
            </a:extLst>
          </p:cNvPr>
          <p:cNvSpPr>
            <a:spLocks noGrp="1"/>
          </p:cNvSpPr>
          <p:nvPr>
            <p:ph type="title"/>
          </p:nvPr>
        </p:nvSpPr>
        <p:spPr>
          <a:xfrm>
            <a:off x="546467" y="436807"/>
            <a:ext cx="11029616" cy="1197440"/>
          </a:xfrm>
        </p:spPr>
        <p:txBody>
          <a:bodyPr anchor="ctr" anchorCtr="0">
            <a:normAutofit/>
          </a:bodyPr>
          <a:lstStyle/>
          <a:p>
            <a:pPr algn="r" rtl="1"/>
            <a:r>
              <a:rPr lang="ar-SA" sz="3200" dirty="0">
                <a:latin typeface="Calibri" panose="020F0502020204030204" pitchFamily="34" charset="0"/>
                <a:cs typeface="Calibri" panose="020F0502020204030204" pitchFamily="34" charset="0"/>
              </a:rPr>
              <a:t>آليات التمويل</a:t>
            </a:r>
            <a:endParaRPr lang="ar-001" sz="1800" spc="20" dirty="0">
              <a:solidFill>
                <a:schemeClr val="tx1"/>
              </a:solidFill>
              <a:latin typeface="Calibri" panose="020F0502020204030204" pitchFamily="34" charset="0"/>
              <a:cs typeface="Calibri" panose="020F0502020204030204" pitchFamily="34" charset="0"/>
            </a:endParaRPr>
          </a:p>
        </p:txBody>
      </p:sp>
      <p:sp>
        <p:nvSpPr>
          <p:cNvPr id="11" name="Rectangle 10">
            <a:extLst>
              <a:ext uri="{FF2B5EF4-FFF2-40B4-BE49-F238E27FC236}">
                <a16:creationId xmlns:a16="http://schemas.microsoft.com/office/drawing/2014/main" id="{4BE3A628-1FEC-0D46-A7CA-52C1383F7C58}"/>
              </a:ext>
            </a:extLst>
          </p:cNvPr>
          <p:cNvSpPr/>
          <p:nvPr/>
        </p:nvSpPr>
        <p:spPr>
          <a:xfrm>
            <a:off x="6932156" y="2167015"/>
            <a:ext cx="4817211" cy="4078142"/>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6" name="Content Placeholder 2">
            <a:extLst>
              <a:ext uri="{FF2B5EF4-FFF2-40B4-BE49-F238E27FC236}">
                <a16:creationId xmlns:a16="http://schemas.microsoft.com/office/drawing/2014/main" id="{5A242B93-6F3A-0F4D-B49D-B1A775092178}"/>
              </a:ext>
            </a:extLst>
          </p:cNvPr>
          <p:cNvSpPr txBox="1">
            <a:spLocks/>
          </p:cNvSpPr>
          <p:nvPr/>
        </p:nvSpPr>
        <p:spPr>
          <a:xfrm>
            <a:off x="576285" y="2082560"/>
            <a:ext cx="6003809" cy="4987406"/>
          </a:xfrm>
          <a:prstGeom prst="rect">
            <a:avLst/>
          </a:prstGeom>
        </p:spPr>
        <p:txBody>
          <a:bodyPr vert="horz" lIns="91440" tIns="45720" rIns="91440" bIns="45720" rtlCol="0" anchor="t">
            <a:normAutofit/>
          </a:bodyPr>
          <a:lstStyle>
            <a:lvl1pPr marL="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600" b="0" i="0" kern="1200" cap="all">
                <a:solidFill>
                  <a:schemeClr val="accent2"/>
                </a:solidFill>
                <a:latin typeface="Univers LT Pro 45 Light" panose="020B0403020202020204" pitchFamily="34" charset="77"/>
                <a:ea typeface="+mn-ea"/>
                <a:cs typeface="+mn-cs"/>
              </a:defRPr>
            </a:lvl1pPr>
            <a:lvl2pPr marL="457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600" b="0" i="0" kern="1200">
                <a:solidFill>
                  <a:schemeClr val="tx1">
                    <a:tint val="75000"/>
                  </a:schemeClr>
                </a:solidFill>
                <a:latin typeface="Univers LT Pro 45 Light" panose="020B0403020202020204" pitchFamily="34" charset="77"/>
                <a:ea typeface="+mn-ea"/>
                <a:cs typeface="+mn-cs"/>
              </a:defRPr>
            </a:lvl2pPr>
            <a:lvl3pPr marL="914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400" b="0" i="0" kern="1200">
                <a:solidFill>
                  <a:schemeClr val="tx1">
                    <a:tint val="75000"/>
                  </a:schemeClr>
                </a:solidFill>
                <a:latin typeface="Univers LT Pro 45 Light" panose="020B0403020202020204" pitchFamily="34" charset="77"/>
                <a:ea typeface="+mn-ea"/>
                <a:cs typeface="+mn-cs"/>
              </a:defRPr>
            </a:lvl3pPr>
            <a:lvl4pPr marL="1371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b="0" i="0" kern="1200">
                <a:solidFill>
                  <a:schemeClr val="tx1">
                    <a:tint val="75000"/>
                  </a:schemeClr>
                </a:solidFill>
                <a:latin typeface="Univers LT Pro 45 Light" panose="020B0403020202020204" pitchFamily="34" charset="77"/>
                <a:ea typeface="+mn-ea"/>
                <a:cs typeface="+mn-cs"/>
              </a:defRPr>
            </a:lvl4pPr>
            <a:lvl5pPr marL="18288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b="0" i="0" kern="1200">
                <a:solidFill>
                  <a:schemeClr val="tx1">
                    <a:tint val="75000"/>
                  </a:schemeClr>
                </a:solidFill>
                <a:latin typeface="Univers LT Pro 45 Light" panose="020B0403020202020204" pitchFamily="34" charset="77"/>
                <a:ea typeface="+mn-ea"/>
                <a:cs typeface="+mn-cs"/>
              </a:defRPr>
            </a:lvl5pPr>
            <a:lvl6pPr marL="22860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9pPr>
          </a:lstStyle>
          <a:p>
            <a:pPr marL="285750" indent="-285750" algn="r" rtl="1">
              <a:buClr>
                <a:schemeClr val="tx1"/>
              </a:buClr>
              <a:buFont typeface="Wingdings" pitchFamily="2" charset="2"/>
              <a:buChar char="§"/>
            </a:pPr>
            <a:r>
              <a:rPr lang="ar-SA" b="1" cap="none" dirty="0">
                <a:solidFill>
                  <a:schemeClr val="tx1"/>
                </a:solidFill>
                <a:latin typeface="Calibri" panose="020F0502020204030204" pitchFamily="34" charset="0"/>
                <a:cs typeface="Calibri" panose="020F0502020204030204" pitchFamily="34" charset="0"/>
              </a:rPr>
              <a:t>يدعم الصندوق الاستئماني</a:t>
            </a:r>
            <a:r>
              <a:rPr lang="ar-SA" cap="none" dirty="0">
                <a:solidFill>
                  <a:schemeClr val="tx1"/>
                </a:solidFill>
                <a:latin typeface="Calibri" panose="020F0502020204030204" pitchFamily="34" charset="0"/>
                <a:cs typeface="Calibri" panose="020F0502020204030204" pitchFamily="34" charset="0"/>
              </a:rPr>
              <a:t> </a:t>
            </a:r>
            <a:r>
              <a:rPr lang="ar-EG" cap="none" dirty="0">
                <a:solidFill>
                  <a:schemeClr val="tx1"/>
                </a:solidFill>
                <a:latin typeface="Calibri" panose="020F0502020204030204" pitchFamily="34" charset="0"/>
                <a:cs typeface="Calibri" panose="020F0502020204030204" pitchFamily="34" charset="0"/>
              </a:rPr>
              <a:t>ال</a:t>
            </a:r>
            <a:r>
              <a:rPr lang="ar-SA" cap="none" dirty="0">
                <a:solidFill>
                  <a:schemeClr val="tx1"/>
                </a:solidFill>
                <a:latin typeface="Calibri" panose="020F0502020204030204" pitchFamily="34" charset="0"/>
                <a:cs typeface="Calibri" panose="020F0502020204030204" pitchFamily="34" charset="0"/>
              </a:rPr>
              <a:t>كيانات و</a:t>
            </a:r>
            <a:r>
              <a:rPr lang="ar-EG" cap="none" dirty="0">
                <a:solidFill>
                  <a:schemeClr val="tx1"/>
                </a:solidFill>
                <a:latin typeface="Calibri" panose="020F0502020204030204" pitchFamily="34" charset="0"/>
                <a:cs typeface="Calibri" panose="020F0502020204030204" pitchFamily="34" charset="0"/>
              </a:rPr>
              <a:t>ال</a:t>
            </a:r>
            <a:r>
              <a:rPr lang="ar-SA" cap="none" dirty="0">
                <a:solidFill>
                  <a:schemeClr val="tx1"/>
                </a:solidFill>
                <a:latin typeface="Calibri" panose="020F0502020204030204" pitchFamily="34" charset="0"/>
                <a:cs typeface="Calibri" panose="020F0502020204030204" pitchFamily="34" charset="0"/>
              </a:rPr>
              <a:t>منظمات التابعة </a:t>
            </a:r>
            <a:r>
              <a:rPr lang="ar-EG" cap="none" dirty="0">
                <a:solidFill>
                  <a:schemeClr val="tx1"/>
                </a:solidFill>
                <a:latin typeface="Calibri" panose="020F0502020204030204" pitchFamily="34" charset="0"/>
                <a:cs typeface="Calibri" panose="020F0502020204030204" pitchFamily="34" charset="0"/>
              </a:rPr>
              <a:t>ل</a:t>
            </a:r>
            <a:r>
              <a:rPr lang="ar-SA" cap="none" dirty="0">
                <a:solidFill>
                  <a:schemeClr val="tx1"/>
                </a:solidFill>
                <a:latin typeface="Calibri" panose="020F0502020204030204" pitchFamily="34" charset="0"/>
                <a:cs typeface="Calibri" panose="020F0502020204030204" pitchFamily="34" charset="0"/>
              </a:rPr>
              <a:t>لأمم المتحدة وغير التابعة للأمم المتحدة التي تقدم مساعدة للضحايا من أجل</a:t>
            </a:r>
            <a:r>
              <a:rPr lang="ar-001" cap="none" dirty="0">
                <a:solidFill>
                  <a:schemeClr val="tx1"/>
                </a:solidFill>
                <a:latin typeface="Calibri" panose="020F0502020204030204" pitchFamily="34" charset="0"/>
                <a:cs typeface="Calibri" panose="020F0502020204030204" pitchFamily="34" charset="0"/>
              </a:rPr>
              <a:t>:</a:t>
            </a:r>
          </a:p>
          <a:p>
            <a:pPr marL="742950" lvl="1" indent="-285750" algn="r" rtl="1">
              <a:buClr>
                <a:schemeClr val="tx1"/>
              </a:buClr>
              <a:buFont typeface="Wingdings" pitchFamily="2" charset="2"/>
              <a:buChar char="§"/>
            </a:pPr>
            <a:r>
              <a:rPr lang="ar-SA" dirty="0">
                <a:solidFill>
                  <a:schemeClr val="tx1"/>
                </a:solidFill>
                <a:latin typeface="Calibri" panose="020F0502020204030204" pitchFamily="34" charset="0"/>
                <a:cs typeface="Calibri" panose="020F0502020204030204" pitchFamily="34" charset="0"/>
              </a:rPr>
              <a:t>دعم الخدمات القائمة لضحايا الاستغلال والانتهاك الجنسيين </a:t>
            </a:r>
            <a:r>
              <a:rPr lang="ar-EG" dirty="0">
                <a:solidFill>
                  <a:schemeClr val="tx1"/>
                </a:solidFill>
                <a:latin typeface="Calibri" panose="020F0502020204030204" pitchFamily="34" charset="0"/>
                <a:cs typeface="Calibri" panose="020F0502020204030204" pitchFamily="34" charset="0"/>
              </a:rPr>
              <a:t>(</a:t>
            </a:r>
            <a:r>
              <a:rPr lang="ar-SA" dirty="0">
                <a:solidFill>
                  <a:schemeClr val="tx1"/>
                </a:solidFill>
                <a:latin typeface="Calibri" panose="020F0502020204030204" pitchFamily="34" charset="0"/>
                <a:cs typeface="Calibri" panose="020F0502020204030204" pitchFamily="34" charset="0"/>
              </a:rPr>
              <a:t>الرعاية الطبية والخدمات القانونية والدعم النفسي والاجتماعي</a:t>
            </a:r>
            <a:r>
              <a:rPr lang="ar-EG" dirty="0">
                <a:solidFill>
                  <a:schemeClr val="tx1"/>
                </a:solidFill>
                <a:latin typeface="Calibri" panose="020F0502020204030204" pitchFamily="34" charset="0"/>
                <a:cs typeface="Calibri" panose="020F0502020204030204" pitchFamily="34" charset="0"/>
              </a:rPr>
              <a:t>، إلخ)</a:t>
            </a:r>
          </a:p>
          <a:p>
            <a:pPr marL="742950" lvl="1" indent="-285750" algn="r" rtl="1">
              <a:buClr>
                <a:schemeClr val="tx1"/>
              </a:buClr>
              <a:buFont typeface="Wingdings" pitchFamily="2" charset="2"/>
              <a:buChar char="§"/>
            </a:pPr>
            <a:r>
              <a:rPr lang="ar-SA" dirty="0">
                <a:solidFill>
                  <a:schemeClr val="tx1"/>
                </a:solidFill>
                <a:latin typeface="Calibri" panose="020F0502020204030204" pitchFamily="34" charset="0"/>
                <a:cs typeface="Calibri" panose="020F0502020204030204" pitchFamily="34" charset="0"/>
              </a:rPr>
              <a:t> معالجة الثغرات في تقديم المساعدة والدعم؛ </a:t>
            </a:r>
          </a:p>
          <a:p>
            <a:pPr marL="742950" lvl="1" indent="-285750" algn="r" rtl="1">
              <a:buClr>
                <a:schemeClr val="tx1"/>
              </a:buClr>
              <a:buFont typeface="Wingdings" pitchFamily="2" charset="2"/>
              <a:buChar char="§"/>
            </a:pPr>
            <a:r>
              <a:rPr lang="ar-SA" dirty="0">
                <a:solidFill>
                  <a:schemeClr val="tx1"/>
                </a:solidFill>
                <a:latin typeface="Calibri" panose="020F0502020204030204" pitchFamily="34" charset="0"/>
                <a:cs typeface="Calibri" panose="020F0502020204030204" pitchFamily="34" charset="0"/>
              </a:rPr>
              <a:t>الانخراط في التوعية المجتمعية؛ </a:t>
            </a:r>
          </a:p>
          <a:p>
            <a:pPr marL="742950" lvl="1" indent="-285750" algn="r" rtl="1">
              <a:buClr>
                <a:schemeClr val="tx1"/>
              </a:buClr>
              <a:buFont typeface="Wingdings" pitchFamily="2" charset="2"/>
              <a:buChar char="§"/>
            </a:pPr>
            <a:r>
              <a:rPr lang="ar-EG" cap="none" dirty="0">
                <a:solidFill>
                  <a:schemeClr val="tx1"/>
                </a:solidFill>
                <a:latin typeface="Calibri" panose="020F0502020204030204" pitchFamily="34" charset="0"/>
                <a:cs typeface="Calibri" panose="020F0502020204030204" pitchFamily="34" charset="0"/>
              </a:rPr>
              <a:t>ال</a:t>
            </a:r>
            <a:r>
              <a:rPr lang="ar-SA" cap="none" dirty="0">
                <a:solidFill>
                  <a:schemeClr val="tx1"/>
                </a:solidFill>
                <a:latin typeface="Calibri" panose="020F0502020204030204" pitchFamily="34" charset="0"/>
                <a:cs typeface="Calibri" panose="020F0502020204030204" pitchFamily="34" charset="0"/>
              </a:rPr>
              <a:t>دعم والاتصال</a:t>
            </a:r>
            <a:r>
              <a:rPr lang="ar-EG" dirty="0">
                <a:solidFill>
                  <a:schemeClr val="tx1"/>
                </a:solidFill>
                <a:latin typeface="Calibri" panose="020F0502020204030204" pitchFamily="34" charset="0"/>
                <a:cs typeface="Calibri" panose="020F0502020204030204" pitchFamily="34" charset="0"/>
              </a:rPr>
              <a:t>ات</a:t>
            </a:r>
            <a:r>
              <a:rPr lang="ar-SA" cap="none" dirty="0">
                <a:solidFill>
                  <a:schemeClr val="tx1"/>
                </a:solidFill>
                <a:latin typeface="Calibri" panose="020F0502020204030204" pitchFamily="34" charset="0"/>
                <a:cs typeface="Calibri" panose="020F0502020204030204" pitchFamily="34" charset="0"/>
              </a:rPr>
              <a:t> </a:t>
            </a:r>
            <a:r>
              <a:rPr lang="ar-EG" cap="none" dirty="0">
                <a:solidFill>
                  <a:schemeClr val="tx1"/>
                </a:solidFill>
                <a:latin typeface="Calibri" panose="020F0502020204030204" pitchFamily="34" charset="0"/>
                <a:cs typeface="Calibri" panose="020F0502020204030204" pitchFamily="34" charset="0"/>
              </a:rPr>
              <a:t>ل</a:t>
            </a:r>
            <a:r>
              <a:rPr lang="ar-SA" cap="none" dirty="0">
                <a:solidFill>
                  <a:schemeClr val="tx1"/>
                </a:solidFill>
                <a:latin typeface="Calibri" panose="020F0502020204030204" pitchFamily="34" charset="0"/>
                <a:cs typeface="Calibri" panose="020F0502020204030204" pitchFamily="34" charset="0"/>
              </a:rPr>
              <a:t>لضحايا والأطفال المولودين نتيجة للاستغلال والا</a:t>
            </a:r>
            <a:r>
              <a:rPr lang="ar-EG" cap="none" dirty="0">
                <a:solidFill>
                  <a:schemeClr val="tx1"/>
                </a:solidFill>
                <a:latin typeface="Calibri" panose="020F0502020204030204" pitchFamily="34" charset="0"/>
                <a:cs typeface="Calibri" panose="020F0502020204030204" pitchFamily="34" charset="0"/>
              </a:rPr>
              <a:t>نتهاك</a:t>
            </a:r>
            <a:r>
              <a:rPr lang="ar-SA" cap="none" dirty="0">
                <a:solidFill>
                  <a:schemeClr val="tx1"/>
                </a:solidFill>
                <a:latin typeface="Calibri" panose="020F0502020204030204" pitchFamily="34" charset="0"/>
                <a:cs typeface="Calibri" panose="020F0502020204030204" pitchFamily="34" charset="0"/>
              </a:rPr>
              <a:t> الجنسيين</a:t>
            </a:r>
            <a:r>
              <a:rPr lang="ar-001" cap="none" dirty="0">
                <a:solidFill>
                  <a:schemeClr val="tx1"/>
                </a:solidFill>
                <a:latin typeface="Calibri" panose="020F0502020204030204" pitchFamily="34" charset="0"/>
                <a:cs typeface="Calibri" panose="020F0502020204030204" pitchFamily="34" charset="0"/>
              </a:rPr>
              <a:t>.</a:t>
            </a:r>
          </a:p>
          <a:p>
            <a:pPr marL="285750" indent="-285750" algn="r" rtl="1">
              <a:buClr>
                <a:schemeClr val="tx1"/>
              </a:buClr>
              <a:buFont typeface="Wingdings" pitchFamily="2" charset="2"/>
              <a:buChar char="§"/>
            </a:pPr>
            <a:r>
              <a:rPr lang="ar-SA" cap="none" dirty="0">
                <a:solidFill>
                  <a:schemeClr val="tx1"/>
                </a:solidFill>
                <a:latin typeface="Calibri" panose="020F0502020204030204" pitchFamily="34" charset="0"/>
                <a:cs typeface="Calibri" panose="020F0502020204030204" pitchFamily="34" charset="0"/>
              </a:rPr>
              <a:t>الصندوق الاستئماني </a:t>
            </a:r>
            <a:r>
              <a:rPr lang="ar-SA" b="1" cap="none" dirty="0">
                <a:solidFill>
                  <a:schemeClr val="tx1"/>
                </a:solidFill>
                <a:latin typeface="Calibri" panose="020F0502020204030204" pitchFamily="34" charset="0"/>
                <a:cs typeface="Calibri" panose="020F0502020204030204" pitchFamily="34" charset="0"/>
              </a:rPr>
              <a:t>ليس برنامج تعويض مالي </a:t>
            </a:r>
            <a:r>
              <a:rPr lang="ar-SA" cap="none" dirty="0">
                <a:solidFill>
                  <a:schemeClr val="tx1"/>
                </a:solidFill>
                <a:latin typeface="Calibri" panose="020F0502020204030204" pitchFamily="34" charset="0"/>
                <a:cs typeface="Calibri" panose="020F0502020204030204" pitchFamily="34" charset="0"/>
              </a:rPr>
              <a:t>يصرف الأموال مباشرة إلى الضحايا الأفراد و/أو الأطفال الذين يولدون نتيجة للاستغلال والانتهاك الجنسيين</a:t>
            </a:r>
            <a:endParaRPr lang="ar-EG" cap="none" dirty="0">
              <a:solidFill>
                <a:schemeClr val="tx1"/>
              </a:solidFill>
              <a:latin typeface="Calibri" panose="020F0502020204030204" pitchFamily="34" charset="0"/>
              <a:cs typeface="Calibri" panose="020F0502020204030204" pitchFamily="34" charset="0"/>
            </a:endParaRPr>
          </a:p>
          <a:p>
            <a:pPr marL="285750" indent="-285750" algn="r" rtl="1">
              <a:buClr>
                <a:schemeClr val="tx1"/>
              </a:buClr>
              <a:buFont typeface="Wingdings" pitchFamily="2" charset="2"/>
              <a:buChar char="§"/>
            </a:pPr>
            <a:r>
              <a:rPr lang="ar-SA" b="1" cap="none" dirty="0">
                <a:solidFill>
                  <a:schemeClr val="tx1"/>
                </a:solidFill>
                <a:latin typeface="Calibri" panose="020F0502020204030204" pitchFamily="34" charset="0"/>
                <a:cs typeface="Calibri" panose="020F0502020204030204" pitchFamily="34" charset="0"/>
              </a:rPr>
              <a:t>آليات التمويل الأخرى</a:t>
            </a:r>
            <a:r>
              <a:rPr lang="ar-001" b="1" cap="none" dirty="0">
                <a:solidFill>
                  <a:schemeClr val="tx1"/>
                </a:solidFill>
                <a:latin typeface="Calibri" panose="020F0502020204030204" pitchFamily="34" charset="0"/>
                <a:cs typeface="Calibri" panose="020F0502020204030204" pitchFamily="34" charset="0"/>
              </a:rPr>
              <a:t>:</a:t>
            </a:r>
            <a:r>
              <a:rPr lang="ar-EG" b="1" cap="none" dirty="0">
                <a:solidFill>
                  <a:schemeClr val="tx1"/>
                </a:solidFill>
                <a:latin typeface="Calibri" panose="020F0502020204030204" pitchFamily="34" charset="0"/>
                <a:cs typeface="Calibri" panose="020F0502020204030204" pitchFamily="34" charset="0"/>
              </a:rPr>
              <a:t> </a:t>
            </a:r>
            <a:r>
              <a:rPr lang="ar-SA" cap="none" dirty="0">
                <a:solidFill>
                  <a:schemeClr val="tx1"/>
                </a:solidFill>
                <a:latin typeface="Calibri" panose="020F0502020204030204" pitchFamily="34" charset="0"/>
                <a:cs typeface="Calibri" panose="020F0502020204030204" pitchFamily="34" charset="0"/>
              </a:rPr>
              <a:t>يمكن الاستفادة من ميزانيات البعثات، وخطط الاستجابة الإنسانية، وخطط الاستجابة للاجئين، وإطار عمل الأمم المتحدة للمساعدة الإنمائية، والنداءات المماثلة لتقديم المساعدة المتعلقة بالاستغلال والانتهاك الجنسيين</a:t>
            </a:r>
          </a:p>
        </p:txBody>
      </p:sp>
      <p:pic>
        <p:nvPicPr>
          <p:cNvPr id="4" name="Picture 3">
            <a:extLst>
              <a:ext uri="{FF2B5EF4-FFF2-40B4-BE49-F238E27FC236}">
                <a16:creationId xmlns:a16="http://schemas.microsoft.com/office/drawing/2014/main" id="{D5AB57BC-0902-144A-968C-FB0AE09F6010}"/>
              </a:ext>
            </a:extLst>
          </p:cNvPr>
          <p:cNvPicPr>
            <a:picLocks noChangeAspect="1"/>
          </p:cNvPicPr>
          <p:nvPr/>
        </p:nvPicPr>
        <p:blipFill>
          <a:blip r:embed="rId3"/>
          <a:srcRect l="10549" r="10549"/>
          <a:stretch/>
        </p:blipFill>
        <p:spPr>
          <a:xfrm>
            <a:off x="7135512" y="2302735"/>
            <a:ext cx="4459860" cy="3767346"/>
          </a:xfrm>
          <a:prstGeom prst="rect">
            <a:avLst/>
          </a:prstGeom>
        </p:spPr>
      </p:pic>
      <p:sp>
        <p:nvSpPr>
          <p:cNvPr id="8" name="Content Placeholder 2">
            <a:extLst>
              <a:ext uri="{FF2B5EF4-FFF2-40B4-BE49-F238E27FC236}">
                <a16:creationId xmlns:a16="http://schemas.microsoft.com/office/drawing/2014/main" id="{8418AA59-B645-D54B-8DBB-2DB1E8F515D2}"/>
              </a:ext>
            </a:extLst>
          </p:cNvPr>
          <p:cNvSpPr txBox="1">
            <a:spLocks/>
          </p:cNvSpPr>
          <p:nvPr/>
        </p:nvSpPr>
        <p:spPr>
          <a:xfrm>
            <a:off x="6238750" y="1848395"/>
            <a:ext cx="5604163" cy="234164"/>
          </a:xfrm>
          <a:prstGeom prst="rect">
            <a:avLst/>
          </a:prstGeom>
        </p:spPr>
        <p:txBody>
          <a:bodyPr vert="horz" lIns="91440" tIns="45720" rIns="91440" bIns="45720" rtlCol="0" anchor="ctr">
            <a:normAutofit lnSpcReduction="100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001" sz="1000" dirty="0">
                <a:solidFill>
                  <a:schemeClr val="tx1">
                    <a:lumMod val="50000"/>
                    <a:lumOff val="50000"/>
                  </a:schemeClr>
                </a:solidFill>
                <a:latin typeface="Calibri" panose="020F0502020204030204" pitchFamily="34" charset="0"/>
                <a:cs typeface="Calibri" panose="020F0502020204030204" pitchFamily="34" charset="0"/>
              </a:rPr>
              <a:t>© UNICEF/UN0291798/Frank Dejongh</a:t>
            </a:r>
          </a:p>
        </p:txBody>
      </p:sp>
      <p:sp>
        <p:nvSpPr>
          <p:cNvPr id="10" name="Title 1">
            <a:extLst>
              <a:ext uri="{FF2B5EF4-FFF2-40B4-BE49-F238E27FC236}">
                <a16:creationId xmlns:a16="http://schemas.microsoft.com/office/drawing/2014/main" id="{E5F33CC0-C5E9-6F45-A999-553AE71EF344}"/>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a:solidFill>
                  <a:srgbClr val="19193B"/>
                </a:solidFill>
                <a:latin typeface="Calibri" panose="020F0502020204030204" pitchFamily="34" charset="0"/>
                <a:cs typeface="Calibri" panose="020F0502020204030204" pitchFamily="34" charset="0"/>
              </a:rPr>
              <a:t>الوحدة الخامسة</a:t>
            </a:r>
            <a:endParaRPr lang="ar-001" sz="1400" b="1" cap="none" dirty="0">
              <a:solidFill>
                <a:srgbClr val="19193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080343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F286E7-9B14-4C55-B54F-8CA3564DC43E}"/>
              </a:ext>
            </a:extLst>
          </p:cNvPr>
          <p:cNvSpPr>
            <a:spLocks noGrp="1"/>
          </p:cNvSpPr>
          <p:nvPr>
            <p:ph type="title"/>
          </p:nvPr>
        </p:nvSpPr>
        <p:spPr/>
        <p:txBody>
          <a:bodyPr>
            <a:normAutofit fontScale="90000"/>
          </a:bodyPr>
          <a:lstStyle/>
          <a:p>
            <a:pPr algn="r" rtl="1"/>
            <a:r>
              <a:rPr lang="ar-SA" dirty="0">
                <a:latin typeface="Calibri" panose="020F0502020204030204" pitchFamily="34" charset="0"/>
                <a:cs typeface="Calibri" panose="020F0502020204030204" pitchFamily="34" charset="0"/>
              </a:rPr>
              <a:t>الخطوات التالية</a:t>
            </a:r>
            <a:r>
              <a:rPr lang="ar-001" dirty="0">
                <a:latin typeface="Calibri" panose="020F0502020204030204" pitchFamily="34" charset="0"/>
                <a:cs typeface="Calibri" panose="020F0502020204030204" pitchFamily="34" charset="0"/>
              </a:rPr>
              <a:t>:</a:t>
            </a:r>
            <a:r>
              <a:rPr lang="ar-EG" dirty="0">
                <a:latin typeface="Calibri" panose="020F0502020204030204" pitchFamily="34" charset="0"/>
                <a:cs typeface="Calibri" panose="020F0502020204030204" pitchFamily="34" charset="0"/>
              </a:rPr>
              <a:t> ا</a:t>
            </a:r>
            <a:r>
              <a:rPr lang="ar-SA" dirty="0">
                <a:latin typeface="Calibri" panose="020F0502020204030204" pitchFamily="34" charset="0"/>
                <a:cs typeface="Calibri" panose="020F0502020204030204" pitchFamily="34" charset="0"/>
              </a:rPr>
              <a:t>لدعم الميداني</a:t>
            </a:r>
            <a:r>
              <a:rPr lang="ar-EG" dirty="0">
                <a:latin typeface="Calibri" panose="020F0502020204030204" pitchFamily="34" charset="0"/>
                <a:cs typeface="Calibri" panose="020F0502020204030204" pitchFamily="34" charset="0"/>
              </a:rPr>
              <a:t> </a:t>
            </a:r>
            <a:r>
              <a:rPr lang="ar-SA" dirty="0">
                <a:latin typeface="Calibri" panose="020F0502020204030204" pitchFamily="34" charset="0"/>
                <a:cs typeface="Calibri" panose="020F0502020204030204" pitchFamily="34" charset="0"/>
              </a:rPr>
              <a:t>للجنة الدائمة المشتركة بين الوكالات</a:t>
            </a:r>
            <a:r>
              <a:rPr lang="ar-EG" dirty="0">
                <a:latin typeface="Calibri" panose="020F0502020204030204" pitchFamily="34" charset="0"/>
                <a:cs typeface="Calibri" panose="020F0502020204030204" pitchFamily="34" charset="0"/>
              </a:rPr>
              <a:t> بشأن الحماية من الاستغلال والانتهاك الجنسيين </a:t>
            </a:r>
            <a:r>
              <a:rPr lang="ar-SA" dirty="0">
                <a:latin typeface="Calibri" panose="020F0502020204030204" pitchFamily="34" charset="0"/>
                <a:cs typeface="Calibri" panose="020F0502020204030204" pitchFamily="34" charset="0"/>
              </a:rPr>
              <a:t>وت</a:t>
            </a:r>
            <a:r>
              <a:rPr lang="ar-EG" dirty="0">
                <a:latin typeface="Calibri" panose="020F0502020204030204" pitchFamily="34" charset="0"/>
                <a:cs typeface="Calibri" panose="020F0502020204030204" pitchFamily="34" charset="0"/>
              </a:rPr>
              <a:t>تبع</a:t>
            </a:r>
            <a:r>
              <a:rPr lang="ar-SA" dirty="0">
                <a:latin typeface="Calibri" panose="020F0502020204030204" pitchFamily="34" charset="0"/>
                <a:cs typeface="Calibri" panose="020F0502020204030204" pitchFamily="34" charset="0"/>
              </a:rPr>
              <a:t> التقدم</a:t>
            </a:r>
            <a:r>
              <a:rPr lang="ar-EG" dirty="0">
                <a:latin typeface="Calibri" panose="020F0502020204030204" pitchFamily="34" charset="0"/>
                <a:cs typeface="Calibri" panose="020F0502020204030204" pitchFamily="34" charset="0"/>
              </a:rPr>
              <a:t> المحرز</a:t>
            </a:r>
            <a:endParaRPr lang="ar-SA" dirty="0">
              <a:latin typeface="Calibri" panose="020F0502020204030204" pitchFamily="34" charset="0"/>
              <a:cs typeface="Calibri" panose="020F0502020204030204" pitchFamily="34" charset="0"/>
            </a:endParaRPr>
          </a:p>
        </p:txBody>
      </p:sp>
      <p:pic>
        <p:nvPicPr>
          <p:cNvPr id="5" name="Picture 4" descr="Graphical user interface, website&#10;&#10;Description automatically generated">
            <a:extLst>
              <a:ext uri="{FF2B5EF4-FFF2-40B4-BE49-F238E27FC236}">
                <a16:creationId xmlns:a16="http://schemas.microsoft.com/office/drawing/2014/main" id="{763C2281-C0DA-404E-A122-380D825C8B5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7893" y="1906309"/>
            <a:ext cx="7197229" cy="4592461"/>
          </a:xfrm>
          <a:prstGeom prst="rect">
            <a:avLst/>
          </a:prstGeom>
        </p:spPr>
      </p:pic>
      <p:grpSp>
        <p:nvGrpSpPr>
          <p:cNvPr id="13" name="Group 12">
            <a:extLst>
              <a:ext uri="{FF2B5EF4-FFF2-40B4-BE49-F238E27FC236}">
                <a16:creationId xmlns:a16="http://schemas.microsoft.com/office/drawing/2014/main" id="{3E8E29A8-DF05-CE49-A6F0-DF81ED4B01CE}"/>
              </a:ext>
            </a:extLst>
          </p:cNvPr>
          <p:cNvGrpSpPr/>
          <p:nvPr/>
        </p:nvGrpSpPr>
        <p:grpSpPr>
          <a:xfrm>
            <a:off x="4364254" y="1906309"/>
            <a:ext cx="7197229" cy="4592461"/>
            <a:chOff x="4099560" y="1906309"/>
            <a:chExt cx="7197229" cy="4592461"/>
          </a:xfrm>
        </p:grpSpPr>
        <p:pic>
          <p:nvPicPr>
            <p:cNvPr id="6" name="Picture 5" descr="Graphical user interface, website&#10;&#10;Description automatically generated">
              <a:extLst>
                <a:ext uri="{FF2B5EF4-FFF2-40B4-BE49-F238E27FC236}">
                  <a16:creationId xmlns:a16="http://schemas.microsoft.com/office/drawing/2014/main" id="{8FD6B65B-08B3-274E-B754-2C73AA10777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99560" y="1906309"/>
              <a:ext cx="7197229" cy="4592461"/>
            </a:xfrm>
            <a:prstGeom prst="rect">
              <a:avLst/>
            </a:prstGeom>
          </p:spPr>
        </p:pic>
        <p:pic>
          <p:nvPicPr>
            <p:cNvPr id="12" name="Picture 11">
              <a:extLst>
                <a:ext uri="{FF2B5EF4-FFF2-40B4-BE49-F238E27FC236}">
                  <a16:creationId xmlns:a16="http://schemas.microsoft.com/office/drawing/2014/main" id="{4CCBB99C-D4F4-7946-B73B-36E44BF8197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64" t="-273"/>
            <a:stretch/>
          </p:blipFill>
          <p:spPr>
            <a:xfrm>
              <a:off x="5093325" y="2221050"/>
              <a:ext cx="5176258" cy="3004094"/>
            </a:xfrm>
            <a:prstGeom prst="rect">
              <a:avLst/>
            </a:prstGeom>
          </p:spPr>
        </p:pic>
      </p:grpSp>
      <p:sp>
        <p:nvSpPr>
          <p:cNvPr id="8" name="Title 1">
            <a:extLst>
              <a:ext uri="{FF2B5EF4-FFF2-40B4-BE49-F238E27FC236}">
                <a16:creationId xmlns:a16="http://schemas.microsoft.com/office/drawing/2014/main" id="{9D632044-8C07-C643-A752-67EB6EF0D1ED}"/>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a:solidFill>
                  <a:srgbClr val="19193B"/>
                </a:solidFill>
                <a:latin typeface="Calibri" panose="020F0502020204030204" pitchFamily="34" charset="0"/>
                <a:cs typeface="Calibri" panose="020F0502020204030204" pitchFamily="34" charset="0"/>
              </a:rPr>
              <a:t>الوحدة الخامسة</a:t>
            </a:r>
            <a:endParaRPr lang="ar-001" sz="1400" b="1" cap="none" dirty="0">
              <a:solidFill>
                <a:srgbClr val="19193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1714429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EC7D1B72-16AD-3B46-9592-1B13C13AADCA}"/>
              </a:ext>
            </a:extLst>
          </p:cNvPr>
          <p:cNvSpPr>
            <a:spLocks noGrp="1"/>
          </p:cNvSpPr>
          <p:nvPr>
            <p:ph type="title"/>
          </p:nvPr>
        </p:nvSpPr>
        <p:spPr>
          <a:xfrm>
            <a:off x="546467" y="739696"/>
            <a:ext cx="11029616" cy="810808"/>
          </a:xfrm>
        </p:spPr>
        <p:txBody>
          <a:bodyPr anchor="b">
            <a:normAutofit fontScale="90000"/>
          </a:bodyPr>
          <a:lstStyle/>
          <a:p>
            <a:pPr algn="r" rtl="1"/>
            <a:r>
              <a:rPr lang="ar-SA" dirty="0">
                <a:latin typeface="Calibri" panose="020F0502020204030204" pitchFamily="34" charset="0"/>
                <a:cs typeface="Calibri" panose="020F0502020204030204" pitchFamily="34" charset="0"/>
              </a:rPr>
              <a:t>حالة التنفيذ العالمي لبروتوكول </a:t>
            </a:r>
            <a:r>
              <a:rPr lang="ar-EG" dirty="0">
                <a:latin typeface="Calibri" panose="020F0502020204030204" pitchFamily="34" charset="0"/>
                <a:cs typeface="Calibri" panose="020F0502020204030204" pitchFamily="34" charset="0"/>
              </a:rPr>
              <a:t>الأمم المتحدة بشأن مساعدة الضحايا</a:t>
            </a:r>
            <a:r>
              <a:rPr lang="ar-SA" dirty="0">
                <a:latin typeface="Calibri" panose="020F0502020204030204" pitchFamily="34" charset="0"/>
                <a:cs typeface="Calibri" panose="020F0502020204030204" pitchFamily="34" charset="0"/>
              </a:rPr>
              <a:t> في الاستجابة الإنسانية</a:t>
            </a:r>
            <a:endParaRPr lang="ar-001" dirty="0">
              <a:latin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49106E93-F6A3-B745-BB88-ACFECC386D51}"/>
              </a:ext>
            </a:extLst>
          </p:cNvPr>
          <p:cNvSpPr txBox="1"/>
          <p:nvPr/>
        </p:nvSpPr>
        <p:spPr>
          <a:xfrm>
            <a:off x="965930" y="6054135"/>
            <a:ext cx="10503557" cy="646331"/>
          </a:xfrm>
          <a:prstGeom prst="rect">
            <a:avLst/>
          </a:prstGeom>
          <a:noFill/>
        </p:spPr>
        <p:txBody>
          <a:bodyPr wrap="square" rtlCol="0">
            <a:spAutoFit/>
          </a:bodyPr>
          <a:lstStyle/>
          <a:p>
            <a:pPr algn="ctr" rtl="1"/>
            <a:r>
              <a:rPr lang="ar-001" sz="1200" dirty="0">
                <a:latin typeface="Calibri" panose="020F0502020204030204" pitchFamily="34" charset="0"/>
                <a:cs typeface="Calibri" panose="020F0502020204030204" pitchFamily="34" charset="0"/>
              </a:rPr>
              <a:t>*</a:t>
            </a:r>
            <a:r>
              <a:rPr lang="ar-SA" sz="1200" dirty="0">
                <a:latin typeface="Calibri" panose="020F0502020204030204" pitchFamily="34" charset="0"/>
                <a:cs typeface="Calibri" panose="020F0502020204030204" pitchFamily="34" charset="0"/>
              </a:rPr>
              <a:t>تشير الدول ذات الأولوية في اللجنة الدائمة المشتركة بين الوكالات إلى </a:t>
            </a:r>
            <a:r>
              <a:rPr lang="ar-001" sz="1200" dirty="0">
                <a:latin typeface="Calibri" panose="020F0502020204030204" pitchFamily="34" charset="0"/>
                <a:cs typeface="Calibri" panose="020F0502020204030204" pitchFamily="34" charset="0"/>
              </a:rPr>
              <a:t>39</a:t>
            </a:r>
            <a:r>
              <a:rPr lang="ar-SA" sz="1200" dirty="0">
                <a:latin typeface="Calibri" panose="020F0502020204030204" pitchFamily="34" charset="0"/>
                <a:cs typeface="Calibri" panose="020F0502020204030204" pitchFamily="34" charset="0"/>
              </a:rPr>
              <a:t> دولة </a:t>
            </a:r>
            <a:r>
              <a:rPr lang="ar-EG" sz="1200" dirty="0">
                <a:latin typeface="Calibri" panose="020F0502020204030204" pitchFamily="34" charset="0"/>
                <a:cs typeface="Calibri" panose="020F0502020204030204" pitchFamily="34" charset="0"/>
              </a:rPr>
              <a:t>لديها خطة استجابة إنسانية </a:t>
            </a:r>
            <a:r>
              <a:rPr lang="ar-SA" sz="1200" dirty="0">
                <a:latin typeface="Calibri" panose="020F0502020204030204" pitchFamily="34" charset="0"/>
                <a:cs typeface="Calibri" panose="020F0502020204030204" pitchFamily="34" charset="0"/>
              </a:rPr>
              <a:t>أو ما شابه</a:t>
            </a:r>
          </a:p>
          <a:p>
            <a:pPr algn="ctr" rtl="1"/>
            <a:endParaRPr lang="ar-001" sz="1200" dirty="0">
              <a:latin typeface="Calibri" panose="020F0502020204030204" pitchFamily="34" charset="0"/>
              <a:cs typeface="Calibri" panose="020F0502020204030204" pitchFamily="34" charset="0"/>
            </a:endParaRPr>
          </a:p>
          <a:p>
            <a:pPr algn="ctr" rtl="1"/>
            <a:r>
              <a:rPr lang="ar-SA" sz="1200" b="1" dirty="0">
                <a:solidFill>
                  <a:schemeClr val="accent1"/>
                </a:solidFill>
                <a:latin typeface="Calibri" panose="020F0502020204030204" pitchFamily="34" charset="0"/>
                <a:cs typeface="Calibri" panose="020F0502020204030204" pitchFamily="34" charset="0"/>
              </a:rPr>
              <a:t>المصدر</a:t>
            </a:r>
            <a:r>
              <a:rPr lang="ar-001" sz="1200" b="1" dirty="0">
                <a:solidFill>
                  <a:schemeClr val="accent1"/>
                </a:solidFill>
                <a:latin typeface="Calibri" panose="020F0502020204030204" pitchFamily="34" charset="0"/>
                <a:cs typeface="Calibri" panose="020F0502020204030204" pitchFamily="34" charset="0"/>
              </a:rPr>
              <a:t>: </a:t>
            </a:r>
            <a:r>
              <a:rPr lang="ar-SA" sz="1200" dirty="0">
                <a:solidFill>
                  <a:schemeClr val="accent1"/>
                </a:solidFill>
                <a:latin typeface="Calibri" panose="020F0502020204030204" pitchFamily="34" charset="0"/>
                <a:cs typeface="Calibri" panose="020F0502020204030204" pitchFamily="34" charset="0"/>
              </a:rPr>
              <a:t>بيانات تقرير اللجنة الدائمة المشتركة بين الوكالات بشأن تخطيط </a:t>
            </a:r>
            <a:r>
              <a:rPr lang="ar-EG" sz="1200" dirty="0">
                <a:solidFill>
                  <a:schemeClr val="accent1"/>
                </a:solidFill>
                <a:latin typeface="Calibri" panose="020F0502020204030204" pitchFamily="34" charset="0"/>
                <a:cs typeface="Calibri" panose="020F0502020204030204" pitchFamily="34" charset="0"/>
              </a:rPr>
              <a:t>الحماية من الاستغلال والانتهاك الجنسيين </a:t>
            </a:r>
            <a:r>
              <a:rPr lang="ar-SA" sz="1200" dirty="0">
                <a:solidFill>
                  <a:schemeClr val="accent1"/>
                </a:solidFill>
                <a:latin typeface="Calibri" panose="020F0502020204030204" pitchFamily="34" charset="0"/>
                <a:cs typeface="Calibri" panose="020F0502020204030204" pitchFamily="34" charset="0"/>
              </a:rPr>
              <a:t>لعام </a:t>
            </a:r>
            <a:r>
              <a:rPr lang="ar-EG" sz="1200" dirty="0">
                <a:solidFill>
                  <a:schemeClr val="accent1"/>
                </a:solidFill>
                <a:latin typeface="Calibri" panose="020F0502020204030204" pitchFamily="34" charset="0"/>
                <a:cs typeface="Calibri" panose="020F0502020204030204" pitchFamily="34" charset="0"/>
              </a:rPr>
              <a:t>2019-2020</a:t>
            </a:r>
            <a:r>
              <a:rPr lang="ar-001" sz="1200" dirty="0">
                <a:solidFill>
                  <a:schemeClr val="accent1"/>
                </a:solidFill>
                <a:latin typeface="Calibri" panose="020F0502020204030204" pitchFamily="34" charset="0"/>
                <a:cs typeface="Calibri" panose="020F0502020204030204" pitchFamily="34" charset="0"/>
              </a:rPr>
              <a:t> </a:t>
            </a:r>
            <a:r>
              <a:rPr lang="ar-SA" sz="1200" dirty="0">
                <a:solidFill>
                  <a:schemeClr val="accent1"/>
                </a:solidFill>
                <a:latin typeface="Calibri" panose="020F0502020204030204" pitchFamily="34" charset="0"/>
                <a:cs typeface="Calibri" panose="020F0502020204030204" pitchFamily="34" charset="0"/>
              </a:rPr>
              <a:t>لمزيد من المعلومات، تفضل بزيارة </a:t>
            </a:r>
            <a:r>
              <a:rPr lang="ar-SA" sz="1200" dirty="0">
                <a:solidFill>
                  <a:srgbClr val="19193B"/>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لوحة المعلومات العا</a:t>
            </a:r>
            <a:r>
              <a:rPr lang="ar-EG" sz="1200" dirty="0">
                <a:solidFill>
                  <a:srgbClr val="19193B"/>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ل</a:t>
            </a:r>
            <a:r>
              <a:rPr lang="ar-SA" sz="1200" dirty="0">
                <a:solidFill>
                  <a:srgbClr val="19193B"/>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م</a:t>
            </a:r>
            <a:r>
              <a:rPr lang="ar-EG" sz="1200" dirty="0">
                <a:solidFill>
                  <a:srgbClr val="19193B"/>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ي</a:t>
            </a:r>
            <a:r>
              <a:rPr lang="ar-SA" sz="1200" dirty="0">
                <a:solidFill>
                  <a:srgbClr val="19193B"/>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ة</a:t>
            </a:r>
            <a:endParaRPr lang="ar-001" sz="1200" dirty="0">
              <a:solidFill>
                <a:srgbClr val="19193B"/>
              </a:solidFill>
              <a:latin typeface="Calibri" panose="020F0502020204030204" pitchFamily="34" charset="0"/>
              <a:cs typeface="Calibri" panose="020F0502020204030204" pitchFamily="34" charset="0"/>
            </a:endParaRPr>
          </a:p>
        </p:txBody>
      </p:sp>
      <p:sp>
        <p:nvSpPr>
          <p:cNvPr id="16" name="Content Placeholder 2">
            <a:extLst>
              <a:ext uri="{FF2B5EF4-FFF2-40B4-BE49-F238E27FC236}">
                <a16:creationId xmlns:a16="http://schemas.microsoft.com/office/drawing/2014/main" id="{0993B80D-20B1-0F4A-A6A0-1CF3EAD2DD7A}"/>
              </a:ext>
            </a:extLst>
          </p:cNvPr>
          <p:cNvSpPr txBox="1">
            <a:spLocks/>
          </p:cNvSpPr>
          <p:nvPr/>
        </p:nvSpPr>
        <p:spPr>
          <a:xfrm>
            <a:off x="590906" y="2123155"/>
            <a:ext cx="4815484" cy="574705"/>
          </a:xfrm>
          <a:prstGeom prst="rect">
            <a:avLst/>
          </a:prstGeom>
        </p:spPr>
        <p:txBody>
          <a:bodyPr vert="horz" lIns="91440" tIns="45720" rIns="91440" bIns="45720" rtlCol="0" anchor="t">
            <a:normAutofit fontScale="925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sz="1600" b="1" dirty="0">
                <a:solidFill>
                  <a:schemeClr val="tx1"/>
                </a:solidFill>
                <a:latin typeface="Calibri" panose="020F0502020204030204" pitchFamily="34" charset="0"/>
                <a:cs typeface="Calibri" panose="020F0502020204030204" pitchFamily="34" charset="0"/>
              </a:rPr>
              <a:t>دمج مسارات الإحالة من </a:t>
            </a:r>
            <a:r>
              <a:rPr lang="ar-EG" sz="1600" b="1" dirty="0">
                <a:solidFill>
                  <a:schemeClr val="tx1"/>
                </a:solidFill>
                <a:latin typeface="Calibri" panose="020F0502020204030204" pitchFamily="34" charset="0"/>
                <a:cs typeface="Calibri" panose="020F0502020204030204" pitchFamily="34" charset="0"/>
              </a:rPr>
              <a:t>العنف القائم على النوع الاجتماعي</a:t>
            </a:r>
            <a:r>
              <a:rPr lang="ar-SA" sz="1600" b="1" dirty="0">
                <a:solidFill>
                  <a:schemeClr val="tx1"/>
                </a:solidFill>
                <a:latin typeface="Calibri" panose="020F0502020204030204" pitchFamily="34" charset="0"/>
                <a:cs typeface="Calibri" panose="020F0502020204030204" pitchFamily="34" charset="0"/>
              </a:rPr>
              <a:t> في إجراءات العمل الموحدة </a:t>
            </a:r>
            <a:r>
              <a:rPr lang="ar-EG" sz="1600" b="1" dirty="0">
                <a:solidFill>
                  <a:schemeClr val="tx1"/>
                </a:solidFill>
                <a:latin typeface="Calibri" panose="020F0502020204030204" pitchFamily="34" charset="0"/>
                <a:cs typeface="Calibri" panose="020F0502020204030204" pitchFamily="34" charset="0"/>
              </a:rPr>
              <a:t>ل</a:t>
            </a:r>
            <a:r>
              <a:rPr lang="ar-SA" sz="1600" b="1" dirty="0">
                <a:solidFill>
                  <a:schemeClr val="tx1"/>
                </a:solidFill>
                <a:latin typeface="Calibri" panose="020F0502020204030204" pitchFamily="34" charset="0"/>
                <a:cs typeface="Calibri" panose="020F0502020204030204" pitchFamily="34" charset="0"/>
              </a:rPr>
              <a:t>شبكة </a:t>
            </a:r>
            <a:r>
              <a:rPr lang="ar-EG" sz="1600" b="1" dirty="0">
                <a:solidFill>
                  <a:schemeClr val="tx1"/>
                </a:solidFill>
                <a:latin typeface="Calibri" panose="020F0502020204030204" pitchFamily="34" charset="0"/>
                <a:cs typeface="Calibri" panose="020F0502020204030204" pitchFamily="34" charset="0"/>
              </a:rPr>
              <a:t>الحماية من الاستغلال والانتهاك الجنسيين </a:t>
            </a:r>
            <a:endParaRPr lang="ar-001" sz="1600" b="1" dirty="0">
              <a:solidFill>
                <a:schemeClr val="tx1"/>
              </a:solidFill>
              <a:latin typeface="Calibri" panose="020F0502020204030204" pitchFamily="34" charset="0"/>
              <a:cs typeface="Calibri" panose="020F0502020204030204" pitchFamily="34" charset="0"/>
            </a:endParaRPr>
          </a:p>
        </p:txBody>
      </p:sp>
      <p:sp>
        <p:nvSpPr>
          <p:cNvPr id="18" name="Content Placeholder 2">
            <a:extLst>
              <a:ext uri="{FF2B5EF4-FFF2-40B4-BE49-F238E27FC236}">
                <a16:creationId xmlns:a16="http://schemas.microsoft.com/office/drawing/2014/main" id="{5941B713-0C3A-264A-8BE8-03D45C318BC8}"/>
              </a:ext>
            </a:extLst>
          </p:cNvPr>
          <p:cNvSpPr txBox="1">
            <a:spLocks/>
          </p:cNvSpPr>
          <p:nvPr/>
        </p:nvSpPr>
        <p:spPr>
          <a:xfrm>
            <a:off x="6469392" y="2054743"/>
            <a:ext cx="4109273" cy="682148"/>
          </a:xfrm>
          <a:prstGeom prst="rect">
            <a:avLst/>
          </a:prstGeom>
        </p:spPr>
        <p:txBody>
          <a:bodyPr vert="horz" lIns="91440" tIns="45720" rIns="91440" bIns="45720" rtlCol="0" anchor="t">
            <a:normAutofit fontScale="92500" lnSpcReduction="200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sz="1600" b="1" dirty="0">
                <a:solidFill>
                  <a:schemeClr val="tx1"/>
                </a:solidFill>
                <a:latin typeface="Calibri" panose="020F0502020204030204" pitchFamily="34" charset="0"/>
                <a:cs typeface="Calibri" panose="020F0502020204030204" pitchFamily="34" charset="0"/>
              </a:rPr>
              <a:t>السكان الذين يمكنهم الحصول على المساعدة </a:t>
            </a:r>
            <a:r>
              <a:rPr lang="ar-EG" sz="1600" b="1" dirty="0">
                <a:solidFill>
                  <a:schemeClr val="tx1"/>
                </a:solidFill>
                <a:latin typeface="Calibri" panose="020F0502020204030204" pitchFamily="34" charset="0"/>
                <a:cs typeface="Calibri" panose="020F0502020204030204" pitchFamily="34" charset="0"/>
              </a:rPr>
              <a:t>في حالات</a:t>
            </a:r>
            <a:r>
              <a:rPr lang="ar-SA" sz="1600" b="1" dirty="0">
                <a:solidFill>
                  <a:schemeClr val="tx1"/>
                </a:solidFill>
                <a:latin typeface="Calibri" panose="020F0502020204030204" pitchFamily="34" charset="0"/>
                <a:cs typeface="Calibri" panose="020F0502020204030204" pitchFamily="34" charset="0"/>
              </a:rPr>
              <a:t> الاستغلال والانتهاك الجنسيين</a:t>
            </a:r>
            <a:r>
              <a:rPr lang="ar-001" sz="1600" b="1" dirty="0">
                <a:solidFill>
                  <a:schemeClr val="tx1"/>
                </a:solidFill>
                <a:latin typeface="Calibri" panose="020F0502020204030204" pitchFamily="34" charset="0"/>
                <a:cs typeface="Calibri" panose="020F0502020204030204" pitchFamily="34" charset="0"/>
              </a:rPr>
              <a:t>/</a:t>
            </a:r>
            <a:r>
              <a:rPr lang="ar-SA" sz="1600" b="1" dirty="0">
                <a:solidFill>
                  <a:schemeClr val="tx1"/>
                </a:solidFill>
                <a:latin typeface="Calibri" panose="020F0502020204030204" pitchFamily="34" charset="0"/>
                <a:cs typeface="Calibri" panose="020F0502020204030204" pitchFamily="34" charset="0"/>
              </a:rPr>
              <a:t>العنف القائم على النوع الاجتماعي</a:t>
            </a:r>
          </a:p>
        </p:txBody>
      </p:sp>
      <p:sp>
        <p:nvSpPr>
          <p:cNvPr id="19" name="Content Placeholder 3">
            <a:extLst>
              <a:ext uri="{FF2B5EF4-FFF2-40B4-BE49-F238E27FC236}">
                <a16:creationId xmlns:a16="http://schemas.microsoft.com/office/drawing/2014/main" id="{BBA1CB52-D145-CA48-B5C5-BEABFB9D7D5B}"/>
              </a:ext>
            </a:extLst>
          </p:cNvPr>
          <p:cNvSpPr txBox="1">
            <a:spLocks/>
          </p:cNvSpPr>
          <p:nvPr/>
        </p:nvSpPr>
        <p:spPr>
          <a:xfrm>
            <a:off x="9530726" y="3288874"/>
            <a:ext cx="2183053" cy="2666853"/>
          </a:xfrm>
          <a:prstGeom prst="rect">
            <a:avLst/>
          </a:prstGeom>
        </p:spPr>
        <p:txBody>
          <a:bodyPr vert="horz" lIns="91440" tIns="45720" rIns="91440" bIns="45720" rtlCol="0" anchor="t">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305435" indent="-305435" algn="r" rtl="1"/>
            <a:r>
              <a:rPr lang="ar-SA" sz="1400" dirty="0">
                <a:latin typeface="Calibri" panose="020F0502020204030204" pitchFamily="34" charset="0"/>
                <a:cs typeface="Calibri" panose="020F0502020204030204" pitchFamily="34" charset="0"/>
              </a:rPr>
              <a:t>أفاد </a:t>
            </a:r>
            <a:r>
              <a:rPr lang="ar-001" sz="1400" dirty="0">
                <a:latin typeface="Calibri" panose="020F0502020204030204" pitchFamily="34" charset="0"/>
                <a:cs typeface="Calibri" panose="020F0502020204030204" pitchFamily="34" charset="0"/>
              </a:rPr>
              <a:t>39</a:t>
            </a:r>
            <a:r>
              <a:rPr lang="ar-SA" sz="1400" dirty="0">
                <a:latin typeface="Calibri" panose="020F0502020204030204" pitchFamily="34" charset="0"/>
                <a:cs typeface="Calibri" panose="020F0502020204030204" pitchFamily="34" charset="0"/>
              </a:rPr>
              <a:t> في المائة من البلدان ذات الأولوية في اللجنة الدائمة المشتركة بين الوكالات</a:t>
            </a:r>
            <a:r>
              <a:rPr lang="ar-EG" sz="1400" dirty="0">
                <a:latin typeface="Calibri" panose="020F0502020204030204" pitchFamily="34" charset="0"/>
                <a:cs typeface="Calibri" panose="020F0502020204030204" pitchFamily="34" charset="0"/>
              </a:rPr>
              <a:t>* </a:t>
            </a:r>
            <a:r>
              <a:rPr lang="ar-SA" sz="1400" dirty="0">
                <a:latin typeface="Calibri" panose="020F0502020204030204" pitchFamily="34" charset="0"/>
                <a:cs typeface="Calibri" panose="020F0502020204030204" pitchFamily="34" charset="0"/>
              </a:rPr>
              <a:t>التي تتوفر </a:t>
            </a:r>
            <a:r>
              <a:rPr lang="ar-EG" sz="1400" dirty="0">
                <a:latin typeface="Calibri" panose="020F0502020204030204" pitchFamily="34" charset="0"/>
                <a:cs typeface="Calibri" panose="020F0502020204030204" pitchFamily="34" charset="0"/>
              </a:rPr>
              <a:t>عن</a:t>
            </a:r>
            <a:r>
              <a:rPr lang="ar-SA" sz="1400" dirty="0">
                <a:latin typeface="Calibri" panose="020F0502020204030204" pitchFamily="34" charset="0"/>
                <a:cs typeface="Calibri" panose="020F0502020204030204" pitchFamily="34" charset="0"/>
              </a:rPr>
              <a:t>ها بيانات بأن </a:t>
            </a:r>
            <a:r>
              <a:rPr lang="ar-001" sz="1400" b="1" dirty="0">
                <a:solidFill>
                  <a:schemeClr val="tx1"/>
                </a:solidFill>
                <a:latin typeface="Calibri" panose="020F0502020204030204" pitchFamily="34" charset="0"/>
                <a:cs typeface="Calibri" panose="020F0502020204030204" pitchFamily="34" charset="0"/>
              </a:rPr>
              <a:t>25</a:t>
            </a:r>
            <a:r>
              <a:rPr lang="ar-SA" sz="1400" b="1" dirty="0">
                <a:solidFill>
                  <a:schemeClr val="tx1"/>
                </a:solidFill>
                <a:latin typeface="Calibri" panose="020F0502020204030204" pitchFamily="34" charset="0"/>
                <a:cs typeface="Calibri" panose="020F0502020204030204" pitchFamily="34" charset="0"/>
              </a:rPr>
              <a:t> في المائة فقط أو أقل </a:t>
            </a:r>
            <a:r>
              <a:rPr lang="ar-SA" sz="1400" dirty="0">
                <a:solidFill>
                  <a:schemeClr val="tx1"/>
                </a:solidFill>
                <a:latin typeface="Calibri" panose="020F0502020204030204" pitchFamily="34" charset="0"/>
                <a:cs typeface="Calibri" panose="020F0502020204030204" pitchFamily="34" charset="0"/>
              </a:rPr>
              <a:t>من السكان المتضررين حصلو</a:t>
            </a:r>
            <a:r>
              <a:rPr lang="ar-EG" sz="1400" dirty="0">
                <a:solidFill>
                  <a:schemeClr val="tx1"/>
                </a:solidFill>
                <a:latin typeface="Calibri" panose="020F0502020204030204" pitchFamily="34" charset="0"/>
                <a:cs typeface="Calibri" panose="020F0502020204030204" pitchFamily="34" charset="0"/>
              </a:rPr>
              <a:t>ا</a:t>
            </a:r>
            <a:r>
              <a:rPr lang="ar-SA" sz="1400" dirty="0">
                <a:solidFill>
                  <a:schemeClr val="tx1"/>
                </a:solidFill>
                <a:latin typeface="Calibri" panose="020F0502020204030204" pitchFamily="34" charset="0"/>
                <a:cs typeface="Calibri" panose="020F0502020204030204" pitchFamily="34" charset="0"/>
              </a:rPr>
              <a:t> على</a:t>
            </a:r>
            <a:r>
              <a:rPr lang="ar-001" dirty="0">
                <a:latin typeface="Calibri" panose="020F0502020204030204" pitchFamily="34" charset="0"/>
                <a:cs typeface="Calibri" panose="020F0502020204030204" pitchFamily="34" charset="0"/>
              </a:rPr>
              <a:t> </a:t>
            </a:r>
            <a:r>
              <a:rPr lang="ar-SA" sz="1400" dirty="0">
                <a:latin typeface="Calibri" panose="020F0502020204030204" pitchFamily="34" charset="0"/>
                <a:cs typeface="Calibri" panose="020F0502020204030204" pitchFamily="34" charset="0"/>
              </a:rPr>
              <a:t>الخدمات في عام </a:t>
            </a:r>
            <a:r>
              <a:rPr lang="ar-001" sz="1400" dirty="0">
                <a:latin typeface="Calibri" panose="020F0502020204030204" pitchFamily="34" charset="0"/>
                <a:cs typeface="Calibri" panose="020F0502020204030204" pitchFamily="34" charset="0"/>
              </a:rPr>
              <a:t>2020</a:t>
            </a:r>
          </a:p>
        </p:txBody>
      </p:sp>
      <p:graphicFrame>
        <p:nvGraphicFramePr>
          <p:cNvPr id="20" name="图表 5">
            <a:extLst>
              <a:ext uri="{FF2B5EF4-FFF2-40B4-BE49-F238E27FC236}">
                <a16:creationId xmlns:a16="http://schemas.microsoft.com/office/drawing/2014/main" id="{7DDF6254-B343-864E-A9F8-700AD8BE744F}"/>
              </a:ext>
            </a:extLst>
          </p:cNvPr>
          <p:cNvGraphicFramePr/>
          <p:nvPr>
            <p:extLst>
              <p:ext uri="{D42A27DB-BD31-4B8C-83A1-F6EECF244321}">
                <p14:modId xmlns:p14="http://schemas.microsoft.com/office/powerpoint/2010/main" val="2622182253"/>
              </p:ext>
            </p:extLst>
          </p:nvPr>
        </p:nvGraphicFramePr>
        <p:xfrm>
          <a:off x="650718" y="2636749"/>
          <a:ext cx="2347930" cy="331080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1" name="图表 12">
            <a:extLst>
              <a:ext uri="{FF2B5EF4-FFF2-40B4-BE49-F238E27FC236}">
                <a16:creationId xmlns:a16="http://schemas.microsoft.com/office/drawing/2014/main" id="{5FD7A830-6142-5443-A8BD-4B74FF8B4861}"/>
              </a:ext>
            </a:extLst>
          </p:cNvPr>
          <p:cNvGraphicFramePr/>
          <p:nvPr>
            <p:extLst>
              <p:ext uri="{D42A27DB-BD31-4B8C-83A1-F6EECF244321}">
                <p14:modId xmlns:p14="http://schemas.microsoft.com/office/powerpoint/2010/main" val="1407716354"/>
              </p:ext>
            </p:extLst>
          </p:nvPr>
        </p:nvGraphicFramePr>
        <p:xfrm>
          <a:off x="6279638" y="2656352"/>
          <a:ext cx="4109273" cy="2929939"/>
        </p:xfrm>
        <a:graphic>
          <a:graphicData uri="http://schemas.openxmlformats.org/drawingml/2006/chart">
            <c:chart xmlns:c="http://schemas.openxmlformats.org/drawingml/2006/chart" xmlns:r="http://schemas.openxmlformats.org/officeDocument/2006/relationships" r:id="rId5"/>
          </a:graphicData>
        </a:graphic>
      </p:graphicFrame>
      <p:sp>
        <p:nvSpPr>
          <p:cNvPr id="22" name="Content Placeholder 3">
            <a:extLst>
              <a:ext uri="{FF2B5EF4-FFF2-40B4-BE49-F238E27FC236}">
                <a16:creationId xmlns:a16="http://schemas.microsoft.com/office/drawing/2014/main" id="{8B900DF9-09B5-C24F-BDCC-710315A3F43E}"/>
              </a:ext>
            </a:extLst>
          </p:cNvPr>
          <p:cNvSpPr txBox="1">
            <a:spLocks/>
          </p:cNvSpPr>
          <p:nvPr/>
        </p:nvSpPr>
        <p:spPr>
          <a:xfrm>
            <a:off x="3088491" y="3281181"/>
            <a:ext cx="2149715" cy="2578929"/>
          </a:xfrm>
          <a:prstGeom prst="rect">
            <a:avLst/>
          </a:prstGeom>
        </p:spPr>
        <p:txBody>
          <a:bodyPr vert="horz" lIns="91440" tIns="45720" rIns="91440" bIns="45720" rtlCol="0" anchor="t">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lgn="r" rtl="1"/>
            <a:r>
              <a:rPr lang="ar-001" sz="1400" dirty="0">
                <a:latin typeface="Calibri" panose="020F0502020204030204" pitchFamily="34" charset="0"/>
                <a:cs typeface="Calibri" panose="020F0502020204030204" pitchFamily="34" charset="0"/>
              </a:rPr>
              <a:t>57% </a:t>
            </a:r>
            <a:r>
              <a:rPr lang="ar-SA" sz="1400" dirty="0">
                <a:latin typeface="Calibri" panose="020F0502020204030204" pitchFamily="34" charset="0"/>
                <a:cs typeface="Calibri" panose="020F0502020204030204" pitchFamily="34" charset="0"/>
              </a:rPr>
              <a:t>من البلدان ذات الأولوية في اللجنة الدائمة المشتركة بين الوكالات</a:t>
            </a:r>
            <a:r>
              <a:rPr lang="ar-001" sz="1400" dirty="0">
                <a:latin typeface="Calibri" panose="020F0502020204030204" pitchFamily="34" charset="0"/>
                <a:cs typeface="Calibri" panose="020F0502020204030204" pitchFamily="34" charset="0"/>
              </a:rPr>
              <a:t>*</a:t>
            </a:r>
            <a:r>
              <a:rPr lang="ar-EG" sz="1400" dirty="0">
                <a:latin typeface="Calibri" panose="020F0502020204030204" pitchFamily="34" charset="0"/>
                <a:cs typeface="Calibri" panose="020F0502020204030204" pitchFamily="34" charset="0"/>
              </a:rPr>
              <a:t> لديها </a:t>
            </a:r>
            <a:r>
              <a:rPr lang="ar-SA" sz="1400" dirty="0">
                <a:latin typeface="Calibri" panose="020F0502020204030204" pitchFamily="34" charset="0"/>
                <a:cs typeface="Calibri" panose="020F0502020204030204" pitchFamily="34" charset="0"/>
              </a:rPr>
              <a:t>مسارات إحالة</a:t>
            </a:r>
            <a:r>
              <a:rPr lang="ar-EG" sz="1400" dirty="0">
                <a:latin typeface="Calibri" panose="020F0502020204030204" pitchFamily="34" charset="0"/>
                <a:cs typeface="Calibri" panose="020F0502020204030204" pitchFamily="34" charset="0"/>
              </a:rPr>
              <a:t> لخدمات </a:t>
            </a:r>
            <a:r>
              <a:rPr lang="ar-SA" sz="1400" dirty="0">
                <a:latin typeface="Calibri" panose="020F0502020204030204" pitchFamily="34" charset="0"/>
                <a:cs typeface="Calibri" panose="020F0502020204030204" pitchFamily="34" charset="0"/>
              </a:rPr>
              <a:t>العنف القائم على النوع الاجتماعي</a:t>
            </a:r>
            <a:r>
              <a:rPr lang="ar-EG" sz="1400" dirty="0">
                <a:latin typeface="Calibri" panose="020F0502020204030204" pitchFamily="34" charset="0"/>
                <a:cs typeface="Calibri" panose="020F0502020204030204" pitchFamily="34" charset="0"/>
              </a:rPr>
              <a:t> مدمجة في </a:t>
            </a:r>
            <a:br>
              <a:rPr sz="1400" dirty="0">
                <a:latin typeface="Calibri" panose="020F0502020204030204" pitchFamily="34" charset="0"/>
                <a:cs typeface="Calibri" panose="020F0502020204030204" pitchFamily="34" charset="0"/>
              </a:rPr>
            </a:br>
            <a:r>
              <a:rPr lang="ar-SA" sz="1400" dirty="0">
                <a:latin typeface="Calibri" panose="020F0502020204030204" pitchFamily="34" charset="0"/>
                <a:cs typeface="Calibri" panose="020F0502020204030204" pitchFamily="34" charset="0"/>
              </a:rPr>
              <a:t> إجراءات العمل الموحدة </a:t>
            </a:r>
            <a:r>
              <a:rPr lang="ar-EG" sz="1400" dirty="0">
                <a:latin typeface="Calibri" panose="020F0502020204030204" pitchFamily="34" charset="0"/>
                <a:cs typeface="Calibri" panose="020F0502020204030204" pitchFamily="34" charset="0"/>
              </a:rPr>
              <a:t>ل</a:t>
            </a:r>
            <a:r>
              <a:rPr lang="ar-SA" sz="1400" dirty="0">
                <a:latin typeface="Calibri" panose="020F0502020204030204" pitchFamily="34" charset="0"/>
                <a:cs typeface="Calibri" panose="020F0502020204030204" pitchFamily="34" charset="0"/>
              </a:rPr>
              <a:t>شبكة </a:t>
            </a:r>
            <a:r>
              <a:rPr lang="ar-EG" sz="1400" dirty="0">
                <a:latin typeface="Calibri" panose="020F0502020204030204" pitchFamily="34" charset="0"/>
                <a:cs typeface="Calibri" panose="020F0502020204030204" pitchFamily="34" charset="0"/>
              </a:rPr>
              <a:t>الحماية من الاستغلال والانتهاك الجنسيين </a:t>
            </a:r>
            <a:r>
              <a:rPr lang="ar-SA" sz="1400" dirty="0">
                <a:latin typeface="Calibri" panose="020F0502020204030204" pitchFamily="34" charset="0"/>
                <a:cs typeface="Calibri" panose="020F0502020204030204" pitchFamily="34" charset="0"/>
              </a:rPr>
              <a:t>في عام </a:t>
            </a:r>
            <a:r>
              <a:rPr lang="ar-001" sz="1400" dirty="0">
                <a:latin typeface="Calibri" panose="020F0502020204030204" pitchFamily="34" charset="0"/>
                <a:cs typeface="Calibri" panose="020F0502020204030204" pitchFamily="34" charset="0"/>
              </a:rPr>
              <a:t>2020</a:t>
            </a:r>
          </a:p>
        </p:txBody>
      </p:sp>
      <p:sp>
        <p:nvSpPr>
          <p:cNvPr id="10" name="Title 1">
            <a:extLst>
              <a:ext uri="{FF2B5EF4-FFF2-40B4-BE49-F238E27FC236}">
                <a16:creationId xmlns:a16="http://schemas.microsoft.com/office/drawing/2014/main" id="{BA0099FF-05A2-8E4F-81F1-82587C64E8F7}"/>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a:solidFill>
                  <a:srgbClr val="19193B"/>
                </a:solidFill>
                <a:latin typeface="Calibri" panose="020F0502020204030204" pitchFamily="34" charset="0"/>
                <a:cs typeface="Calibri" panose="020F0502020204030204" pitchFamily="34" charset="0"/>
              </a:rPr>
              <a:t>الوحدة الخامسة</a:t>
            </a:r>
            <a:endParaRPr lang="ar-001" sz="1400" b="1" cap="none" dirty="0">
              <a:solidFill>
                <a:srgbClr val="19193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3057796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1B52B5-1A20-4447-9A36-55CDB4C6C270}"/>
              </a:ext>
            </a:extLst>
          </p:cNvPr>
          <p:cNvSpPr>
            <a:spLocks noGrp="1"/>
          </p:cNvSpPr>
          <p:nvPr>
            <p:ph type="title"/>
          </p:nvPr>
        </p:nvSpPr>
        <p:spPr/>
        <p:txBody>
          <a:bodyPr/>
          <a:lstStyle/>
          <a:p>
            <a:pPr algn="r" rtl="1"/>
            <a:r>
              <a:rPr lang="ar-SA">
                <a:latin typeface="Calibri" panose="020F0502020204030204" pitchFamily="34" charset="0"/>
                <a:cs typeface="Calibri" panose="020F0502020204030204" pitchFamily="34" charset="0"/>
              </a:rPr>
              <a:t>مراجعة أهداف التعلم</a:t>
            </a:r>
          </a:p>
        </p:txBody>
      </p:sp>
      <p:sp>
        <p:nvSpPr>
          <p:cNvPr id="3" name="Content Placeholder 2">
            <a:extLst>
              <a:ext uri="{FF2B5EF4-FFF2-40B4-BE49-F238E27FC236}">
                <a16:creationId xmlns:a16="http://schemas.microsoft.com/office/drawing/2014/main" id="{1A2D3068-7F2D-488F-8C80-6EB088401E64}"/>
              </a:ext>
            </a:extLst>
          </p:cNvPr>
          <p:cNvSpPr>
            <a:spLocks noGrp="1"/>
          </p:cNvSpPr>
          <p:nvPr>
            <p:ph idx="1"/>
          </p:nvPr>
        </p:nvSpPr>
        <p:spPr/>
        <p:txBody>
          <a:bodyPr anchor="ctr">
            <a:normAutofit/>
          </a:bodyPr>
          <a:lstStyle/>
          <a:p>
            <a:pPr algn="r" rtl="1"/>
            <a:r>
              <a:rPr lang="ar-SA" sz="2800" dirty="0">
                <a:solidFill>
                  <a:schemeClr val="tx1"/>
                </a:solidFill>
                <a:latin typeface="Calibri" panose="020F0502020204030204" pitchFamily="34" charset="0"/>
                <a:cs typeface="Calibri" panose="020F0502020204030204" pitchFamily="34" charset="0"/>
              </a:rPr>
              <a:t>فهم الأدوار والمسؤوليات بموجب البروتوكول</a:t>
            </a:r>
          </a:p>
          <a:p>
            <a:pPr algn="r" rtl="1"/>
            <a:r>
              <a:rPr lang="ar-SA" sz="2800" dirty="0">
                <a:solidFill>
                  <a:schemeClr val="tx1"/>
                </a:solidFill>
                <a:latin typeface="Calibri" panose="020F0502020204030204" pitchFamily="34" charset="0"/>
                <a:cs typeface="Calibri" panose="020F0502020204030204" pitchFamily="34" charset="0"/>
              </a:rPr>
              <a:t>مراجعة أفضل الممارسات المتعلقة </a:t>
            </a:r>
            <a:r>
              <a:rPr lang="ar-EG" sz="2800" dirty="0">
                <a:solidFill>
                  <a:schemeClr val="tx1"/>
                </a:solidFill>
                <a:latin typeface="Calibri" panose="020F0502020204030204" pitchFamily="34" charset="0"/>
                <a:cs typeface="Calibri" panose="020F0502020204030204" pitchFamily="34" charset="0"/>
              </a:rPr>
              <a:t>ب</a:t>
            </a:r>
            <a:r>
              <a:rPr lang="ar-SA" sz="2800" dirty="0">
                <a:solidFill>
                  <a:schemeClr val="tx1"/>
                </a:solidFill>
                <a:latin typeface="Calibri" panose="020F0502020204030204" pitchFamily="34" charset="0"/>
                <a:cs typeface="Calibri" panose="020F0502020204030204" pitchFamily="34" charset="0"/>
              </a:rPr>
              <a:t>إجراءات العمل الموحدة </a:t>
            </a:r>
            <a:r>
              <a:rPr lang="ar-EG" sz="2800" dirty="0">
                <a:solidFill>
                  <a:schemeClr val="tx1"/>
                </a:solidFill>
                <a:latin typeface="Calibri" panose="020F0502020204030204" pitchFamily="34" charset="0"/>
                <a:cs typeface="Calibri" panose="020F0502020204030204" pitchFamily="34" charset="0"/>
              </a:rPr>
              <a:t>ل</a:t>
            </a:r>
            <a:r>
              <a:rPr lang="ar-SA" sz="2800" dirty="0">
                <a:solidFill>
                  <a:schemeClr val="tx1"/>
                </a:solidFill>
                <a:latin typeface="Calibri" panose="020F0502020204030204" pitchFamily="34" charset="0"/>
                <a:cs typeface="Calibri" panose="020F0502020204030204" pitchFamily="34" charset="0"/>
              </a:rPr>
              <a:t>شبكة </a:t>
            </a:r>
            <a:r>
              <a:rPr lang="ar-EG" sz="2800" dirty="0">
                <a:solidFill>
                  <a:schemeClr val="tx1"/>
                </a:solidFill>
                <a:latin typeface="Calibri" panose="020F0502020204030204" pitchFamily="34" charset="0"/>
                <a:cs typeface="Calibri" panose="020F0502020204030204" pitchFamily="34" charset="0"/>
              </a:rPr>
              <a:t>الحماية من الاستغلال والانتهاك الجنسيين </a:t>
            </a:r>
            <a:r>
              <a:rPr lang="ar-SA" sz="2800" dirty="0">
                <a:solidFill>
                  <a:schemeClr val="tx1"/>
                </a:solidFill>
                <a:latin typeface="Calibri" panose="020F0502020204030204" pitchFamily="34" charset="0"/>
                <a:cs typeface="Calibri" panose="020F0502020204030204" pitchFamily="34" charset="0"/>
              </a:rPr>
              <a:t>وطرق دمج</a:t>
            </a:r>
            <a:r>
              <a:rPr lang="ar-EG" sz="2800" dirty="0">
                <a:solidFill>
                  <a:schemeClr val="tx1"/>
                </a:solidFill>
                <a:latin typeface="Calibri" panose="020F0502020204030204" pitchFamily="34" charset="0"/>
                <a:cs typeface="Calibri" panose="020F0502020204030204" pitchFamily="34" charset="0"/>
              </a:rPr>
              <a:t>ها مع</a:t>
            </a:r>
            <a:r>
              <a:rPr lang="ar-SA" sz="2800" dirty="0">
                <a:solidFill>
                  <a:schemeClr val="tx1"/>
                </a:solidFill>
                <a:latin typeface="Calibri" panose="020F0502020204030204" pitchFamily="34" charset="0"/>
                <a:cs typeface="Calibri" panose="020F0502020204030204" pitchFamily="34" charset="0"/>
              </a:rPr>
              <a:t> مسارات الإحالة </a:t>
            </a:r>
            <a:r>
              <a:rPr lang="ar-EG" sz="2800" dirty="0">
                <a:solidFill>
                  <a:schemeClr val="tx1"/>
                </a:solidFill>
                <a:latin typeface="Calibri" panose="020F0502020204030204" pitchFamily="34" charset="0"/>
                <a:cs typeface="Calibri" panose="020F0502020204030204" pitchFamily="34" charset="0"/>
              </a:rPr>
              <a:t>العنف القائم على النوع الاجتماعي/حماية الطفل</a:t>
            </a:r>
            <a:endParaRPr lang="ar-001" sz="2800" dirty="0">
              <a:solidFill>
                <a:schemeClr val="tx1"/>
              </a:solidFill>
              <a:latin typeface="Calibri" panose="020F0502020204030204" pitchFamily="34" charset="0"/>
              <a:cs typeface="Calibri" panose="020F0502020204030204" pitchFamily="34" charset="0"/>
            </a:endParaRPr>
          </a:p>
          <a:p>
            <a:pPr algn="r" rtl="1"/>
            <a:r>
              <a:rPr lang="ar-SA" sz="2800" dirty="0">
                <a:solidFill>
                  <a:schemeClr val="tx1"/>
                </a:solidFill>
                <a:latin typeface="Calibri" panose="020F0502020204030204" pitchFamily="34" charset="0"/>
                <a:cs typeface="Calibri" panose="020F0502020204030204" pitchFamily="34" charset="0"/>
              </a:rPr>
              <a:t>استعراض عام لآليات التمويل ومبادئ </a:t>
            </a:r>
            <a:r>
              <a:rPr lang="ar-EG" sz="2800" dirty="0">
                <a:solidFill>
                  <a:schemeClr val="tx1"/>
                </a:solidFill>
                <a:latin typeface="Calibri" panose="020F0502020204030204" pitchFamily="34" charset="0"/>
                <a:cs typeface="Calibri" panose="020F0502020204030204" pitchFamily="34" charset="0"/>
              </a:rPr>
              <a:t>مشاركة</a:t>
            </a:r>
            <a:r>
              <a:rPr lang="ar-SA" sz="2800" dirty="0">
                <a:solidFill>
                  <a:schemeClr val="tx1"/>
                </a:solidFill>
                <a:latin typeface="Calibri" panose="020F0502020204030204" pitchFamily="34" charset="0"/>
                <a:cs typeface="Calibri" panose="020F0502020204030204" pitchFamily="34" charset="0"/>
              </a:rPr>
              <a:t> البيانات</a:t>
            </a:r>
            <a:endParaRPr lang="ar-001" sz="2800" dirty="0">
              <a:latin typeface="Calibri" panose="020F0502020204030204" pitchFamily="34" charset="0"/>
              <a:cs typeface="Calibri" panose="020F0502020204030204" pitchFamily="34" charset="0"/>
            </a:endParaRPr>
          </a:p>
        </p:txBody>
      </p:sp>
      <p:sp>
        <p:nvSpPr>
          <p:cNvPr id="4" name="Title 1">
            <a:extLst>
              <a:ext uri="{FF2B5EF4-FFF2-40B4-BE49-F238E27FC236}">
                <a16:creationId xmlns:a16="http://schemas.microsoft.com/office/drawing/2014/main" id="{16894194-5A7E-4493-A99B-061436BE55FA}"/>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rgbClr val="19193B"/>
                </a:solidFill>
                <a:latin typeface="Calibri" panose="020F0502020204030204" pitchFamily="34" charset="0"/>
                <a:cs typeface="Calibri" panose="020F0502020204030204" pitchFamily="34" charset="0"/>
              </a:rPr>
              <a:t>الوحدة الخامسة</a:t>
            </a:r>
            <a:endParaRPr lang="ar-001" sz="1400" b="1" cap="none" dirty="0">
              <a:solidFill>
                <a:srgbClr val="19193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264434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24B2F81-CA15-974E-8A05-2837443DC5FB}"/>
              </a:ext>
            </a:extLst>
          </p:cNvPr>
          <p:cNvSpPr/>
          <p:nvPr/>
        </p:nvSpPr>
        <p:spPr>
          <a:xfrm>
            <a:off x="0" y="-290286"/>
            <a:ext cx="12192000" cy="6858000"/>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055DA993-1BF0-0E4C-A6B6-976E877434AD}"/>
              </a:ext>
            </a:extLst>
          </p:cNvPr>
          <p:cNvSpPr>
            <a:spLocks/>
          </p:cNvSpPr>
          <p:nvPr/>
        </p:nvSpPr>
        <p:spPr>
          <a:xfrm>
            <a:off x="-6724" y="417638"/>
            <a:ext cx="11749624" cy="1189298"/>
          </a:xfrm>
          <a:prstGeom prst="rect">
            <a:avLst/>
          </a:prstGeom>
          <a:solidFill>
            <a:schemeClr val="bg1"/>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lstStyle/>
          <a:p>
            <a:endParaRPr lang="en-GB" dirty="0"/>
          </a:p>
        </p:txBody>
      </p:sp>
      <p:sp>
        <p:nvSpPr>
          <p:cNvPr id="4" name="Title 3">
            <a:extLst>
              <a:ext uri="{FF2B5EF4-FFF2-40B4-BE49-F238E27FC236}">
                <a16:creationId xmlns:a16="http://schemas.microsoft.com/office/drawing/2014/main" id="{9DC384EC-C1EA-3D45-843C-9487F81C4BC2}"/>
              </a:ext>
            </a:extLst>
          </p:cNvPr>
          <p:cNvSpPr txBox="1">
            <a:spLocks/>
          </p:cNvSpPr>
          <p:nvPr/>
        </p:nvSpPr>
        <p:spPr>
          <a:xfrm>
            <a:off x="546467" y="736332"/>
            <a:ext cx="11029616" cy="542794"/>
          </a:xfrm>
          <a:prstGeom prst="rect">
            <a:avLst/>
          </a:prstGeom>
        </p:spPr>
        <p:txBody>
          <a:bodyPr/>
          <a:lstStyle>
            <a:lvl1pPr algn="l" defTabSz="457200" rtl="0" eaLnBrk="1" latinLnBrk="0" hangingPunct="1">
              <a:spcBef>
                <a:spcPct val="0"/>
              </a:spcBef>
              <a:buNone/>
              <a:defRPr sz="3600" b="0" i="0" kern="1200" cap="all">
                <a:solidFill>
                  <a:schemeClr val="bg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3200" b="1" dirty="0">
                <a:solidFill>
                  <a:schemeClr val="tx1"/>
                </a:solidFill>
                <a:latin typeface="Calibri" panose="020F0502020204030204" pitchFamily="34" charset="0"/>
                <a:cs typeface="Calibri" panose="020F0502020204030204" pitchFamily="34" charset="0"/>
              </a:rPr>
              <a:t>النشاط الرابع</a:t>
            </a:r>
            <a:r>
              <a:rPr lang="ar-001" sz="3200" b="1" dirty="0">
                <a:solidFill>
                  <a:schemeClr val="tx1"/>
                </a:solidFill>
                <a:latin typeface="Calibri" panose="020F0502020204030204" pitchFamily="34" charset="0"/>
                <a:cs typeface="Calibri" panose="020F0502020204030204" pitchFamily="34" charset="0"/>
              </a:rPr>
              <a:t>: </a:t>
            </a:r>
            <a:r>
              <a:rPr lang="ar-SA" sz="3200" dirty="0">
                <a:solidFill>
                  <a:schemeClr val="tx1"/>
                </a:solidFill>
                <a:latin typeface="Calibri" panose="020F0502020204030204" pitchFamily="34" charset="0"/>
                <a:cs typeface="Calibri" panose="020F0502020204030204" pitchFamily="34" charset="0"/>
              </a:rPr>
              <a:t>الأسئلة</a:t>
            </a:r>
            <a:r>
              <a:rPr lang="ar-EG" sz="3200" dirty="0">
                <a:solidFill>
                  <a:schemeClr val="tx1"/>
                </a:solidFill>
                <a:latin typeface="Calibri" panose="020F0502020204030204" pitchFamily="34" charset="0"/>
                <a:cs typeface="Calibri" panose="020F0502020204030204" pitchFamily="34" charset="0"/>
              </a:rPr>
              <a:t> </a:t>
            </a:r>
            <a:r>
              <a:rPr lang="ar-SA" sz="3200" dirty="0">
                <a:solidFill>
                  <a:schemeClr val="tx1"/>
                </a:solidFill>
                <a:latin typeface="Calibri" panose="020F0502020204030204" pitchFamily="34" charset="0"/>
                <a:cs typeface="Calibri" panose="020F0502020204030204" pitchFamily="34" charset="0"/>
              </a:rPr>
              <a:t>النهائية والشواغل</a:t>
            </a:r>
          </a:p>
        </p:txBody>
      </p:sp>
      <p:sp>
        <p:nvSpPr>
          <p:cNvPr id="6" name="Content Placeholder 2">
            <a:extLst>
              <a:ext uri="{FF2B5EF4-FFF2-40B4-BE49-F238E27FC236}">
                <a16:creationId xmlns:a16="http://schemas.microsoft.com/office/drawing/2014/main" id="{09452B4B-0E54-1241-9260-ECAE4969FB0B}"/>
              </a:ext>
            </a:extLst>
          </p:cNvPr>
          <p:cNvSpPr txBox="1">
            <a:spLocks/>
          </p:cNvSpPr>
          <p:nvPr/>
        </p:nvSpPr>
        <p:spPr>
          <a:xfrm>
            <a:off x="607359" y="2224452"/>
            <a:ext cx="5288180" cy="4176348"/>
          </a:xfrm>
          <a:prstGeom prst="rect">
            <a:avLst/>
          </a:prstGeom>
        </p:spPr>
        <p:txBody>
          <a:bodyP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b="1" dirty="0">
                <a:solidFill>
                  <a:schemeClr val="bg1"/>
                </a:solidFill>
                <a:latin typeface="Calibri" panose="020F0502020204030204" pitchFamily="34" charset="0"/>
                <a:cs typeface="Calibri" panose="020F0502020204030204" pitchFamily="34" charset="0"/>
              </a:rPr>
              <a:t>كيف تشعر؟ ما أفكارك بعد هذا التدريب؟</a:t>
            </a:r>
          </a:p>
          <a:p>
            <a:pPr marL="0" indent="0" rtl="1">
              <a:buNone/>
            </a:pPr>
            <a:endParaRPr lang="ar-001" b="1" dirty="0">
              <a:solidFill>
                <a:schemeClr val="bg1"/>
              </a:solidFill>
              <a:latin typeface="Calibri" panose="020F0502020204030204" pitchFamily="34" charset="0"/>
              <a:cs typeface="Calibri" panose="020F0502020204030204" pitchFamily="34" charset="0"/>
            </a:endParaRPr>
          </a:p>
          <a:p>
            <a:pPr marL="0" indent="0" algn="r" rtl="1">
              <a:buNone/>
            </a:pPr>
            <a:r>
              <a:rPr lang="ar-SA" b="1" dirty="0">
                <a:solidFill>
                  <a:schemeClr val="bg1"/>
                </a:solidFill>
                <a:latin typeface="Calibri" panose="020F0502020204030204" pitchFamily="34" charset="0"/>
                <a:cs typeface="Calibri" panose="020F0502020204030204" pitchFamily="34" charset="0"/>
              </a:rPr>
              <a:t>يرجى أخذ بضع دقائق لإعلامنا بأفكارك من خلال إكمال استطلاع قصير الآن</a:t>
            </a:r>
            <a:r>
              <a:rPr lang="ar-001" b="1" dirty="0">
                <a:solidFill>
                  <a:schemeClr val="bg1"/>
                </a:solidFill>
                <a:latin typeface="Calibri" panose="020F0502020204030204" pitchFamily="34" charset="0"/>
                <a:cs typeface="Calibri" panose="020F0502020204030204" pitchFamily="34" charset="0"/>
              </a:rPr>
              <a:t>:</a:t>
            </a:r>
          </a:p>
          <a:p>
            <a:pPr algn="r" rtl="1">
              <a:buClr>
                <a:schemeClr val="bg1"/>
              </a:buClr>
            </a:pPr>
            <a:r>
              <a:rPr lang="ar-SA" dirty="0">
                <a:solidFill>
                  <a:schemeClr val="bg1"/>
                </a:solidFill>
                <a:latin typeface="Calibri" panose="020F0502020204030204" pitchFamily="34" charset="0"/>
                <a:cs typeface="Calibri" panose="020F0502020204030204" pitchFamily="34" charset="0"/>
              </a:rPr>
              <a:t>ما ز</a:t>
            </a:r>
            <a:r>
              <a:rPr lang="ar-EG" dirty="0">
                <a:solidFill>
                  <a:schemeClr val="bg1"/>
                </a:solidFill>
                <a:latin typeface="Calibri" panose="020F0502020204030204" pitchFamily="34" charset="0"/>
                <a:cs typeface="Calibri" panose="020F0502020204030204" pitchFamily="34" charset="0"/>
              </a:rPr>
              <a:t>ا</a:t>
            </a:r>
            <a:r>
              <a:rPr lang="ar-SA" dirty="0">
                <a:solidFill>
                  <a:schemeClr val="bg1"/>
                </a:solidFill>
                <a:latin typeface="Calibri" panose="020F0502020204030204" pitchFamily="34" charset="0"/>
                <a:cs typeface="Calibri" panose="020F0502020204030204" pitchFamily="34" charset="0"/>
              </a:rPr>
              <a:t>ل </a:t>
            </a:r>
            <a:r>
              <a:rPr lang="ar-EG" dirty="0">
                <a:solidFill>
                  <a:schemeClr val="bg1"/>
                </a:solidFill>
                <a:latin typeface="Calibri" panose="020F0502020204030204" pitchFamily="34" charset="0"/>
                <a:cs typeface="Calibri" panose="020F0502020204030204" pitchFamily="34" charset="0"/>
              </a:rPr>
              <a:t>لدي </a:t>
            </a:r>
            <a:r>
              <a:rPr lang="ar-SA" dirty="0">
                <a:solidFill>
                  <a:schemeClr val="bg1"/>
                </a:solidFill>
                <a:latin typeface="Calibri" panose="020F0502020204030204" pitchFamily="34" charset="0"/>
                <a:cs typeface="Calibri" panose="020F0502020204030204" pitchFamily="34" charset="0"/>
              </a:rPr>
              <a:t>سؤال حول </a:t>
            </a:r>
            <a:r>
              <a:rPr lang="ar-001" dirty="0">
                <a:solidFill>
                  <a:schemeClr val="bg1"/>
                </a:solidFill>
                <a:latin typeface="Calibri" panose="020F0502020204030204" pitchFamily="34" charset="0"/>
                <a:cs typeface="Calibri" panose="020F0502020204030204" pitchFamily="34" charset="0"/>
              </a:rPr>
              <a:t>___________________ </a:t>
            </a:r>
          </a:p>
          <a:p>
            <a:pPr algn="r" rtl="1">
              <a:buClr>
                <a:schemeClr val="bg1"/>
              </a:buClr>
            </a:pPr>
            <a:r>
              <a:rPr lang="ar-SA" dirty="0">
                <a:solidFill>
                  <a:schemeClr val="bg1"/>
                </a:solidFill>
                <a:latin typeface="Calibri" panose="020F0502020204030204" pitchFamily="34" charset="0"/>
                <a:cs typeface="Calibri" panose="020F0502020204030204" pitchFamily="34" charset="0"/>
              </a:rPr>
              <a:t>يمكنني الإجابة عن سؤال حول </a:t>
            </a:r>
            <a:r>
              <a:rPr lang="ar-001" dirty="0">
                <a:solidFill>
                  <a:schemeClr val="bg1"/>
                </a:solidFill>
                <a:latin typeface="Calibri" panose="020F0502020204030204" pitchFamily="34" charset="0"/>
                <a:cs typeface="Calibri" panose="020F0502020204030204" pitchFamily="34" charset="0"/>
              </a:rPr>
              <a:t>__________________</a:t>
            </a:r>
          </a:p>
          <a:p>
            <a:pPr algn="r" rtl="1">
              <a:buClr>
                <a:schemeClr val="bg1"/>
              </a:buClr>
            </a:pPr>
            <a:r>
              <a:rPr lang="ar-EG" dirty="0">
                <a:solidFill>
                  <a:schemeClr val="bg1"/>
                </a:solidFill>
                <a:latin typeface="Calibri" panose="020F0502020204030204" pitchFamily="34" charset="0"/>
                <a:cs typeface="Calibri" panose="020F0502020204030204" pitchFamily="34" charset="0"/>
              </a:rPr>
              <a:t>ك</a:t>
            </a:r>
            <a:r>
              <a:rPr lang="ar-SA" dirty="0">
                <a:solidFill>
                  <a:schemeClr val="bg1"/>
                </a:solidFill>
                <a:latin typeface="Calibri" panose="020F0502020204030204" pitchFamily="34" charset="0"/>
                <a:cs typeface="Calibri" panose="020F0502020204030204" pitchFamily="34" charset="0"/>
              </a:rPr>
              <a:t>انت لحظة</a:t>
            </a:r>
            <a:r>
              <a:rPr lang="ar-EG" dirty="0">
                <a:solidFill>
                  <a:schemeClr val="bg1"/>
                </a:solidFill>
                <a:latin typeface="Calibri" panose="020F0502020204030204" pitchFamily="34" charset="0"/>
                <a:cs typeface="Calibri" panose="020F0502020204030204" pitchFamily="34" charset="0"/>
              </a:rPr>
              <a:t> "الإدراك الكبير" بالنسبة لي هي </a:t>
            </a:r>
            <a:r>
              <a:rPr lang="ar-001" dirty="0">
                <a:solidFill>
                  <a:schemeClr val="bg1"/>
                </a:solidFill>
                <a:latin typeface="Calibri" panose="020F0502020204030204" pitchFamily="34" charset="0"/>
                <a:cs typeface="Calibri" panose="020F0502020204030204" pitchFamily="34" charset="0"/>
              </a:rPr>
              <a:t>__________________</a:t>
            </a:r>
          </a:p>
          <a:p>
            <a:pPr rtl="1">
              <a:buClr>
                <a:schemeClr val="bg1"/>
              </a:buClr>
            </a:pPr>
            <a:endParaRPr lang="ar-001" sz="1600" dirty="0">
              <a:solidFill>
                <a:schemeClr val="bg1"/>
              </a:solidFill>
              <a:latin typeface="Calibri" panose="020F0502020204030204" pitchFamily="34" charset="0"/>
              <a:cs typeface="Calibri" panose="020F0502020204030204" pitchFamily="34" charset="0"/>
            </a:endParaRPr>
          </a:p>
          <a:p>
            <a:pPr rtl="1">
              <a:buClr>
                <a:schemeClr val="bg1"/>
              </a:buClr>
            </a:pPr>
            <a:endParaRPr lang="ar-001" sz="1600" dirty="0">
              <a:solidFill>
                <a:schemeClr val="bg1"/>
              </a:solidFill>
              <a:latin typeface="Calibri" panose="020F0502020204030204" pitchFamily="34" charset="0"/>
              <a:cs typeface="Calibri" panose="020F0502020204030204" pitchFamily="34" charset="0"/>
            </a:endParaRPr>
          </a:p>
        </p:txBody>
      </p:sp>
      <p:sp>
        <p:nvSpPr>
          <p:cNvPr id="7" name="Title 1">
            <a:extLst>
              <a:ext uri="{FF2B5EF4-FFF2-40B4-BE49-F238E27FC236}">
                <a16:creationId xmlns:a16="http://schemas.microsoft.com/office/drawing/2014/main" id="{DDE20FB8-A7F6-3041-8767-84D546D3CAC8}"/>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chemeClr val="bg1"/>
                </a:solidFill>
                <a:latin typeface="Calibri" panose="020F0502020204030204" pitchFamily="34" charset="0"/>
                <a:cs typeface="Calibri" panose="020F0502020204030204" pitchFamily="34" charset="0"/>
              </a:rPr>
              <a:t>الوحدة الخامسة</a:t>
            </a:r>
            <a:endParaRPr lang="ar-001" sz="1400" b="1" cap="none" dirty="0">
              <a:solidFill>
                <a:schemeClr val="bg1"/>
              </a:solidFill>
              <a:latin typeface="Calibri" panose="020F0502020204030204" pitchFamily="34" charset="0"/>
              <a:cs typeface="Calibri" panose="020F0502020204030204" pitchFamily="34" charset="0"/>
            </a:endParaRPr>
          </a:p>
        </p:txBody>
      </p:sp>
      <p:pic>
        <p:nvPicPr>
          <p:cNvPr id="8" name="Picture 7">
            <a:extLst>
              <a:ext uri="{FF2B5EF4-FFF2-40B4-BE49-F238E27FC236}">
                <a16:creationId xmlns:a16="http://schemas.microsoft.com/office/drawing/2014/main" id="{58DBE0EF-604F-4F65-A793-BD435673910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8182" r="3080"/>
          <a:stretch/>
        </p:blipFill>
        <p:spPr>
          <a:xfrm>
            <a:off x="6296462" y="2315603"/>
            <a:ext cx="5577840" cy="3137535"/>
          </a:xfrm>
          <a:prstGeom prst="rect">
            <a:avLst/>
          </a:prstGeom>
        </p:spPr>
      </p:pic>
      <p:sp>
        <p:nvSpPr>
          <p:cNvPr id="9" name="Content Placeholder 2">
            <a:extLst>
              <a:ext uri="{FF2B5EF4-FFF2-40B4-BE49-F238E27FC236}">
                <a16:creationId xmlns:a16="http://schemas.microsoft.com/office/drawing/2014/main" id="{E97AE968-2F4E-48F7-9072-E8B2A5490F78}"/>
              </a:ext>
            </a:extLst>
          </p:cNvPr>
          <p:cNvSpPr txBox="1">
            <a:spLocks/>
          </p:cNvSpPr>
          <p:nvPr/>
        </p:nvSpPr>
        <p:spPr>
          <a:xfrm>
            <a:off x="6296462" y="1990288"/>
            <a:ext cx="5604163" cy="234164"/>
          </a:xfrm>
          <a:prstGeom prst="rect">
            <a:avLst/>
          </a:prstGeom>
        </p:spPr>
        <p:txBody>
          <a:bodyPr vert="horz" lIns="91440" tIns="45720" rIns="91440" bIns="45720" rtlCol="0" anchor="ctr">
            <a:normAutofit lnSpcReduction="100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001" sz="1000" dirty="0">
                <a:solidFill>
                  <a:schemeClr val="bg1"/>
                </a:solidFill>
                <a:latin typeface="Calibri" panose="020F0502020204030204" pitchFamily="34" charset="0"/>
                <a:cs typeface="Calibri" panose="020F0502020204030204" pitchFamily="34" charset="0"/>
              </a:rPr>
              <a:t>© UNICEF/UN0427217/Dejongh</a:t>
            </a:r>
          </a:p>
        </p:txBody>
      </p:sp>
    </p:spTree>
    <p:extLst>
      <p:ext uri="{BB962C8B-B14F-4D97-AF65-F5344CB8AC3E}">
        <p14:creationId xmlns:p14="http://schemas.microsoft.com/office/powerpoint/2010/main" val="294814411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6FBB516-372A-8E40-BD08-FBF57DCCA3D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0" y="-11431"/>
            <a:ext cx="12192001" cy="6858001"/>
          </a:xfrm>
          <a:prstGeom prst="rect">
            <a:avLst/>
          </a:prstGeom>
        </p:spPr>
      </p:pic>
      <p:sp>
        <p:nvSpPr>
          <p:cNvPr id="10" name="Rectangle 9">
            <a:extLst>
              <a:ext uri="{FF2B5EF4-FFF2-40B4-BE49-F238E27FC236}">
                <a16:creationId xmlns:a16="http://schemas.microsoft.com/office/drawing/2014/main" id="{38A01693-85BB-A94D-836C-CADA13FE5583}"/>
              </a:ext>
            </a:extLst>
          </p:cNvPr>
          <p:cNvSpPr/>
          <p:nvPr/>
        </p:nvSpPr>
        <p:spPr>
          <a:xfrm>
            <a:off x="289542" y="4702229"/>
            <a:ext cx="3805041" cy="1917840"/>
          </a:xfrm>
          <a:prstGeom prst="rect">
            <a:avLst/>
          </a:prstGeom>
          <a:solidFill>
            <a:schemeClr val="bg1"/>
          </a:solidFill>
          <a:ln w="1270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E7618583-262A-9F43-BE6E-3EAFB66D6EC1}"/>
              </a:ext>
            </a:extLst>
          </p:cNvPr>
          <p:cNvSpPr>
            <a:spLocks noGrp="1"/>
          </p:cNvSpPr>
          <p:nvPr>
            <p:ph type="ctrTitle"/>
          </p:nvPr>
        </p:nvSpPr>
        <p:spPr>
          <a:xfrm>
            <a:off x="436791" y="4816341"/>
            <a:ext cx="3398609" cy="1004168"/>
          </a:xfrm>
        </p:spPr>
        <p:txBody>
          <a:bodyPr>
            <a:noAutofit/>
          </a:bodyPr>
          <a:lstStyle/>
          <a:p>
            <a:pPr algn="ctr" rtl="1"/>
            <a:br>
              <a:rPr dirty="0">
                <a:latin typeface="Calibri" panose="020F0502020204030204" pitchFamily="34" charset="0"/>
                <a:cs typeface="Calibri" panose="020F0502020204030204" pitchFamily="34" charset="0"/>
              </a:rPr>
            </a:br>
            <a:r>
              <a:rPr lang="ar-SA" sz="4400" b="1" cap="none" dirty="0">
                <a:latin typeface="Calibri" panose="020F0502020204030204" pitchFamily="34" charset="0"/>
                <a:cs typeface="Calibri" panose="020F0502020204030204" pitchFamily="34" charset="0"/>
              </a:rPr>
              <a:t>شكرًا لك</a:t>
            </a:r>
            <a:r>
              <a:rPr lang="ar-001" sz="4400" b="1" cap="none" dirty="0">
                <a:latin typeface="Calibri" panose="020F0502020204030204" pitchFamily="34" charset="0"/>
                <a:cs typeface="Calibri" panose="020F0502020204030204" pitchFamily="34" charset="0"/>
              </a:rPr>
              <a:t>!</a:t>
            </a:r>
            <a:br>
              <a:rPr dirty="0">
                <a:latin typeface="Calibri" panose="020F0502020204030204" pitchFamily="34" charset="0"/>
                <a:cs typeface="Calibri" panose="020F0502020204030204" pitchFamily="34" charset="0"/>
              </a:rPr>
            </a:br>
            <a:r>
              <a:rPr lang="en-GB" sz="1600" b="1" cap="none" spc="130" dirty="0">
                <a:solidFill>
                  <a:schemeClr val="tx1"/>
                </a:solidFill>
                <a:latin typeface="Univers LT Pro 45 Light" panose="020B0403020202020204" pitchFamily="34" charset="77"/>
              </a:rPr>
              <a:t>FOR MORE INFORMATION:</a:t>
            </a:r>
            <a:endParaRPr lang="ar-001" sz="1600" b="1" cap="none" dirty="0">
              <a:latin typeface="Calibri" panose="020F0502020204030204" pitchFamily="34" charset="0"/>
              <a:cs typeface="Calibri" panose="020F0502020204030204" pitchFamily="34" charset="0"/>
            </a:endParaRPr>
          </a:p>
        </p:txBody>
      </p:sp>
      <p:sp>
        <p:nvSpPr>
          <p:cNvPr id="8" name="Content Placeholder 2">
            <a:extLst>
              <a:ext uri="{FF2B5EF4-FFF2-40B4-BE49-F238E27FC236}">
                <a16:creationId xmlns:a16="http://schemas.microsoft.com/office/drawing/2014/main" id="{677B981E-68E6-5D42-AAE3-5DF079AE3F45}"/>
              </a:ext>
            </a:extLst>
          </p:cNvPr>
          <p:cNvSpPr txBox="1">
            <a:spLocks/>
          </p:cNvSpPr>
          <p:nvPr/>
        </p:nvSpPr>
        <p:spPr>
          <a:xfrm>
            <a:off x="6511637" y="76200"/>
            <a:ext cx="5604163" cy="234164"/>
          </a:xfrm>
          <a:prstGeom prst="rect">
            <a:avLst/>
          </a:prstGeom>
        </p:spPr>
        <p:txBody>
          <a:bodyPr vert="horz" lIns="91440" tIns="45720" rIns="91440" bIns="45720" rtlCol="0" anchor="ctr">
            <a:normAutofit lnSpcReduction="100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001" sz="1000" dirty="0">
                <a:solidFill>
                  <a:schemeClr val="bg1"/>
                </a:solidFill>
                <a:latin typeface="Calibri" panose="020F0502020204030204" pitchFamily="34" charset="0"/>
                <a:cs typeface="Calibri" panose="020F0502020204030204" pitchFamily="34" charset="0"/>
              </a:rPr>
              <a:t>© UNICEF/UNI303880// Frank Dejongh</a:t>
            </a:r>
          </a:p>
        </p:txBody>
      </p:sp>
      <p:sp>
        <p:nvSpPr>
          <p:cNvPr id="12" name="Content Placeholder 8">
            <a:extLst>
              <a:ext uri="{FF2B5EF4-FFF2-40B4-BE49-F238E27FC236}">
                <a16:creationId xmlns:a16="http://schemas.microsoft.com/office/drawing/2014/main" id="{62D3241D-331D-FE47-8869-84D91F5CB965}"/>
              </a:ext>
            </a:extLst>
          </p:cNvPr>
          <p:cNvSpPr txBox="1">
            <a:spLocks/>
          </p:cNvSpPr>
          <p:nvPr/>
        </p:nvSpPr>
        <p:spPr>
          <a:xfrm>
            <a:off x="434843" y="5872001"/>
            <a:ext cx="2841757" cy="985999"/>
          </a:xfrm>
          <a:prstGeom prst="rect">
            <a:avLst/>
          </a:prstGeom>
        </p:spPr>
        <p:txBody>
          <a:bodyPr vert="horz" lIns="91440" tIns="45720" rIns="91440" bIns="45720" rtlCol="0" anchor="t">
            <a:normAutofit/>
          </a:bodyPr>
          <a:lstStyle>
            <a:lvl1pPr marL="0" indent="0" algn="l" defTabSz="457200" rtl="0" eaLnBrk="1" latinLnBrk="0" hangingPunct="1">
              <a:spcBef>
                <a:spcPct val="20000"/>
              </a:spcBef>
              <a:spcAft>
                <a:spcPts val="600"/>
              </a:spcAft>
              <a:buClr>
                <a:schemeClr val="accent2"/>
              </a:buClr>
              <a:buSzPct val="92000"/>
              <a:buFont typeface="Wingdings 2" panose="05020102010507070707" pitchFamily="18" charset="2"/>
              <a:buNone/>
              <a:defRPr sz="1600" b="0" i="0" kern="1200" cap="all">
                <a:solidFill>
                  <a:schemeClr val="accent2"/>
                </a:solidFill>
                <a:latin typeface="Univers LT Pro 45 Light" panose="020B0403020202020204" pitchFamily="34" charset="77"/>
                <a:ea typeface="+mn-ea"/>
                <a:cs typeface="+mn-cs"/>
              </a:defRPr>
            </a:lvl1pPr>
            <a:lvl2pPr marL="457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600" b="0" i="0" kern="1200">
                <a:solidFill>
                  <a:schemeClr val="tx1">
                    <a:tint val="75000"/>
                  </a:schemeClr>
                </a:solidFill>
                <a:latin typeface="Univers LT Pro 45 Light" panose="020B0403020202020204" pitchFamily="34" charset="77"/>
                <a:ea typeface="+mn-ea"/>
                <a:cs typeface="+mn-cs"/>
              </a:defRPr>
            </a:lvl2pPr>
            <a:lvl3pPr marL="914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400" b="0" i="0" kern="1200">
                <a:solidFill>
                  <a:schemeClr val="tx1">
                    <a:tint val="75000"/>
                  </a:schemeClr>
                </a:solidFill>
                <a:latin typeface="Univers LT Pro 45 Light" panose="020B0403020202020204" pitchFamily="34" charset="77"/>
                <a:ea typeface="+mn-ea"/>
                <a:cs typeface="+mn-cs"/>
              </a:defRPr>
            </a:lvl3pPr>
            <a:lvl4pPr marL="1371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b="0" i="0" kern="1200">
                <a:solidFill>
                  <a:schemeClr val="tx1">
                    <a:tint val="75000"/>
                  </a:schemeClr>
                </a:solidFill>
                <a:latin typeface="Univers LT Pro 45 Light" panose="020B0403020202020204" pitchFamily="34" charset="77"/>
                <a:ea typeface="+mn-ea"/>
                <a:cs typeface="+mn-cs"/>
              </a:defRPr>
            </a:lvl4pPr>
            <a:lvl5pPr marL="18288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b="0" i="0" kern="1200">
                <a:solidFill>
                  <a:schemeClr val="tx1">
                    <a:tint val="75000"/>
                  </a:schemeClr>
                </a:solidFill>
                <a:latin typeface="Univers LT Pro 45 Light" panose="020B0403020202020204" pitchFamily="34" charset="77"/>
                <a:ea typeface="+mn-ea"/>
                <a:cs typeface="+mn-cs"/>
              </a:defRPr>
            </a:lvl5pPr>
            <a:lvl6pPr marL="22860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ct val="20000"/>
              </a:spcBef>
              <a:spcAft>
                <a:spcPts val="600"/>
              </a:spcAft>
              <a:buClr>
                <a:schemeClr val="accent2"/>
              </a:buClr>
              <a:buSzPct val="92000"/>
              <a:buFont typeface="Wingdings 2" panose="05020102010507070707" pitchFamily="18" charset="2"/>
              <a:buNone/>
              <a:defRPr sz="1200" kern="1200">
                <a:solidFill>
                  <a:schemeClr val="tx1">
                    <a:tint val="75000"/>
                  </a:schemeClr>
                </a:solidFill>
                <a:latin typeface="+mn-lt"/>
                <a:ea typeface="+mn-ea"/>
                <a:cs typeface="+mn-cs"/>
              </a:defRPr>
            </a:lvl9pPr>
          </a:lstStyle>
          <a:p>
            <a:r>
              <a:rPr lang="en-US" sz="1400" cap="none" dirty="0">
                <a:solidFill>
                  <a:schemeClr val="tx1"/>
                </a:solidFill>
              </a:rPr>
              <a:t>Contact Ivana </a:t>
            </a:r>
            <a:r>
              <a:rPr lang="en-US" sz="1400" cap="none" dirty="0" err="1">
                <a:solidFill>
                  <a:schemeClr val="tx1"/>
                </a:solidFill>
              </a:rPr>
              <a:t>Chapcakova</a:t>
            </a:r>
            <a:r>
              <a:rPr lang="en-US" sz="1400" cap="none" dirty="0">
                <a:solidFill>
                  <a:schemeClr val="tx1"/>
                </a:solidFill>
              </a:rPr>
              <a:t> at </a:t>
            </a:r>
            <a:r>
              <a:rPr lang="en-US" sz="1400" cap="none" dirty="0">
                <a:solidFill>
                  <a:schemeClr val="accent1"/>
                </a:solidFill>
                <a:hlinkClick r:id="rId4">
                  <a:extLst>
                    <a:ext uri="{A12FA001-AC4F-418D-AE19-62706E023703}">
                      <ahyp:hlinkClr xmlns:ahyp="http://schemas.microsoft.com/office/drawing/2018/hyperlinkcolor" val="tx"/>
                    </a:ext>
                  </a:extLst>
                </a:hlinkClick>
              </a:rPr>
              <a:t>ichapcakova@unicef.org</a:t>
            </a:r>
            <a:r>
              <a:rPr lang="en-US" sz="1400" cap="none" dirty="0">
                <a:solidFill>
                  <a:schemeClr val="accent1"/>
                </a:solidFill>
              </a:rPr>
              <a:t> </a:t>
            </a:r>
          </a:p>
        </p:txBody>
      </p:sp>
      <p:sp>
        <p:nvSpPr>
          <p:cNvPr id="9" name="Rectangle 8">
            <a:extLst>
              <a:ext uri="{FF2B5EF4-FFF2-40B4-BE49-F238E27FC236}">
                <a16:creationId xmlns:a16="http://schemas.microsoft.com/office/drawing/2014/main" id="{7CEF15F5-0E45-4434-A382-3B2A07F86F62}"/>
              </a:ext>
            </a:extLst>
          </p:cNvPr>
          <p:cNvSpPr/>
          <p:nvPr/>
        </p:nvSpPr>
        <p:spPr>
          <a:xfrm>
            <a:off x="8097419" y="4702229"/>
            <a:ext cx="3802727" cy="1867779"/>
          </a:xfrm>
          <a:prstGeom prst="rect">
            <a:avLst/>
          </a:prstGeom>
          <a:solidFill>
            <a:schemeClr val="accent1"/>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pic>
        <p:nvPicPr>
          <p:cNvPr id="11" name="Picture 10">
            <a:extLst>
              <a:ext uri="{FF2B5EF4-FFF2-40B4-BE49-F238E27FC236}">
                <a16:creationId xmlns:a16="http://schemas.microsoft.com/office/drawing/2014/main" id="{B404A7A4-6326-4874-88CE-9752FD79BBC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926267" y="4964240"/>
            <a:ext cx="2145030" cy="1320018"/>
          </a:xfrm>
          <a:prstGeom prst="rect">
            <a:avLst/>
          </a:prstGeom>
        </p:spPr>
      </p:pic>
    </p:spTree>
    <p:extLst>
      <p:ext uri="{BB962C8B-B14F-4D97-AF65-F5344CB8AC3E}">
        <p14:creationId xmlns:p14="http://schemas.microsoft.com/office/powerpoint/2010/main" val="375238493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CFC629ED-B888-834E-8653-B6E339A9E46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8182" r="3080"/>
          <a:stretch/>
        </p:blipFill>
        <p:spPr>
          <a:xfrm>
            <a:off x="0" y="0"/>
            <a:ext cx="12192000" cy="6858000"/>
          </a:xfrm>
          <a:prstGeom prst="rect">
            <a:avLst/>
          </a:prstGeom>
        </p:spPr>
      </p:pic>
      <p:sp>
        <p:nvSpPr>
          <p:cNvPr id="17" name="Rectangle 16">
            <a:extLst>
              <a:ext uri="{FF2B5EF4-FFF2-40B4-BE49-F238E27FC236}">
                <a16:creationId xmlns:a16="http://schemas.microsoft.com/office/drawing/2014/main" id="{F380CF4D-D3EC-734D-B0F5-75FBB57EF896}"/>
              </a:ext>
            </a:extLst>
          </p:cNvPr>
          <p:cNvSpPr/>
          <p:nvPr/>
        </p:nvSpPr>
        <p:spPr>
          <a:xfrm>
            <a:off x="8160846" y="4442460"/>
            <a:ext cx="3802727" cy="1867779"/>
          </a:xfrm>
          <a:prstGeom prst="rect">
            <a:avLst/>
          </a:prstGeom>
          <a:solidFill>
            <a:schemeClr val="bg1"/>
          </a:solidFill>
          <a:ln w="12700">
            <a:solidFill>
              <a:srgbClr val="19193B"/>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04AE1B06-9382-064F-AED2-3EF709649FF7}"/>
              </a:ext>
            </a:extLst>
          </p:cNvPr>
          <p:cNvSpPr/>
          <p:nvPr/>
        </p:nvSpPr>
        <p:spPr>
          <a:xfrm>
            <a:off x="228426" y="4442460"/>
            <a:ext cx="3802727" cy="1867779"/>
          </a:xfrm>
          <a:prstGeom prst="rect">
            <a:avLst/>
          </a:prstGeom>
          <a:solidFill>
            <a:schemeClr val="accent1"/>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4EFFA73-9D43-6C48-830E-6D0BBA8F0F88}"/>
              </a:ext>
            </a:extLst>
          </p:cNvPr>
          <p:cNvSpPr/>
          <p:nvPr/>
        </p:nvSpPr>
        <p:spPr>
          <a:xfrm>
            <a:off x="4194636" y="4442460"/>
            <a:ext cx="3802727" cy="1867779"/>
          </a:xfrm>
          <a:prstGeom prst="rect">
            <a:avLst/>
          </a:prstGeom>
          <a:solidFill>
            <a:srgbClr val="19193B"/>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B98F5B1D-0DF0-5C43-A52F-48AC3F3C42C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7274" y="4704471"/>
            <a:ext cx="2145030" cy="1320018"/>
          </a:xfrm>
          <a:prstGeom prst="rect">
            <a:avLst/>
          </a:prstGeom>
        </p:spPr>
      </p:pic>
      <p:pic>
        <p:nvPicPr>
          <p:cNvPr id="12" name="Graphic 11">
            <a:extLst>
              <a:ext uri="{FF2B5EF4-FFF2-40B4-BE49-F238E27FC236}">
                <a16:creationId xmlns:a16="http://schemas.microsoft.com/office/drawing/2014/main" id="{B209A51A-11DB-8D4E-8C9C-403FC268D1A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743151" y="5155660"/>
            <a:ext cx="2875595" cy="418776"/>
          </a:xfrm>
          <a:prstGeom prst="rect">
            <a:avLst/>
          </a:prstGeom>
        </p:spPr>
      </p:pic>
      <p:pic>
        <p:nvPicPr>
          <p:cNvPr id="14" name="Graphic 13">
            <a:extLst>
              <a:ext uri="{FF2B5EF4-FFF2-40B4-BE49-F238E27FC236}">
                <a16:creationId xmlns:a16="http://schemas.microsoft.com/office/drawing/2014/main" id="{BB777F25-2B8A-034B-B81E-2CE4EDCAB8F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448632" y="5038928"/>
            <a:ext cx="3224718" cy="758757"/>
          </a:xfrm>
          <a:prstGeom prst="rect">
            <a:avLst/>
          </a:prstGeom>
        </p:spPr>
      </p:pic>
      <p:sp>
        <p:nvSpPr>
          <p:cNvPr id="9" name="Content Placeholder 2">
            <a:extLst>
              <a:ext uri="{FF2B5EF4-FFF2-40B4-BE49-F238E27FC236}">
                <a16:creationId xmlns:a16="http://schemas.microsoft.com/office/drawing/2014/main" id="{DC159A90-5102-6148-9920-F04F7098887D}"/>
              </a:ext>
            </a:extLst>
          </p:cNvPr>
          <p:cNvSpPr txBox="1">
            <a:spLocks/>
          </p:cNvSpPr>
          <p:nvPr/>
        </p:nvSpPr>
        <p:spPr>
          <a:xfrm>
            <a:off x="6511637" y="76200"/>
            <a:ext cx="5604163" cy="234164"/>
          </a:xfrm>
          <a:prstGeom prst="rect">
            <a:avLst/>
          </a:prstGeom>
        </p:spPr>
        <p:txBody>
          <a:bodyPr vert="horz" lIns="91440" tIns="45720" rIns="91440" bIns="45720" rtlCol="0" anchor="ctr">
            <a:normAutofit lnSpcReduction="10000"/>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001" sz="1000" dirty="0">
                <a:solidFill>
                  <a:schemeClr val="bg1"/>
                </a:solidFill>
              </a:rPr>
              <a:t>© UNICEF/UN0427217/Dejongh</a:t>
            </a:r>
          </a:p>
        </p:txBody>
      </p:sp>
    </p:spTree>
    <p:extLst>
      <p:ext uri="{BB962C8B-B14F-4D97-AF65-F5344CB8AC3E}">
        <p14:creationId xmlns:p14="http://schemas.microsoft.com/office/powerpoint/2010/main" val="13586580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0A3FDED4-BE90-144D-8DAD-2E9B1BCA0E98}"/>
              </a:ext>
            </a:extLst>
          </p:cNvPr>
          <p:cNvSpPr/>
          <p:nvPr/>
        </p:nvSpPr>
        <p:spPr>
          <a:xfrm>
            <a:off x="500375" y="2422139"/>
            <a:ext cx="3913970" cy="137160"/>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lumMod val="75000"/>
                </a:schemeClr>
              </a:solidFill>
              <a:latin typeface="Calibri" panose="020F0502020204030204" pitchFamily="34" charset="0"/>
              <a:cs typeface="Calibri" panose="020F0502020204030204" pitchFamily="34" charset="0"/>
            </a:endParaRPr>
          </a:p>
        </p:txBody>
      </p:sp>
      <p:sp>
        <p:nvSpPr>
          <p:cNvPr id="28" name="Content Placeholder 2">
            <a:extLst>
              <a:ext uri="{FF2B5EF4-FFF2-40B4-BE49-F238E27FC236}">
                <a16:creationId xmlns:a16="http://schemas.microsoft.com/office/drawing/2014/main" id="{EE3D1555-7C81-BE4F-B296-E78F28C8FCE2}"/>
              </a:ext>
            </a:extLst>
          </p:cNvPr>
          <p:cNvSpPr>
            <a:spLocks noGrp="1"/>
          </p:cNvSpPr>
          <p:nvPr>
            <p:ph idx="1"/>
          </p:nvPr>
        </p:nvSpPr>
        <p:spPr>
          <a:xfrm>
            <a:off x="392702" y="1936377"/>
            <a:ext cx="4047883" cy="461996"/>
          </a:xfrm>
        </p:spPr>
        <p:txBody>
          <a:bodyPr>
            <a:normAutofit/>
          </a:bodyPr>
          <a:lstStyle/>
          <a:p>
            <a:pPr marL="0" indent="0" algn="r" rtl="1">
              <a:buNone/>
            </a:pPr>
            <a:r>
              <a:rPr lang="ar-SA" b="1" dirty="0">
                <a:solidFill>
                  <a:schemeClr val="tx1"/>
                </a:solidFill>
                <a:latin typeface="Calibri" panose="020F0502020204030204" pitchFamily="34" charset="0"/>
                <a:cs typeface="Calibri" panose="020F0502020204030204" pitchFamily="34" charset="0"/>
              </a:rPr>
              <a:t>بروتوكول الأمم المتحدة بشأن مساعدة الضحايا</a:t>
            </a:r>
            <a:endParaRPr lang="ar-001" sz="1600" dirty="0">
              <a:solidFill>
                <a:schemeClr val="tx1"/>
              </a:solidFill>
              <a:latin typeface="Calibri" panose="020F0502020204030204" pitchFamily="34" charset="0"/>
              <a:cs typeface="Calibri" panose="020F0502020204030204" pitchFamily="34" charset="0"/>
            </a:endParaRPr>
          </a:p>
        </p:txBody>
      </p:sp>
      <p:sp>
        <p:nvSpPr>
          <p:cNvPr id="13" name="Rectangle 12">
            <a:extLst>
              <a:ext uri="{FF2B5EF4-FFF2-40B4-BE49-F238E27FC236}">
                <a16:creationId xmlns:a16="http://schemas.microsoft.com/office/drawing/2014/main" id="{E62AC965-D518-EE48-8AF0-6D1F10D4A103}"/>
              </a:ext>
            </a:extLst>
          </p:cNvPr>
          <p:cNvSpPr/>
          <p:nvPr/>
        </p:nvSpPr>
        <p:spPr>
          <a:xfrm>
            <a:off x="4803218" y="2422139"/>
            <a:ext cx="6941994" cy="137160"/>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lumMod val="75000"/>
                </a:schemeClr>
              </a:solidFill>
              <a:latin typeface="Calibri" panose="020F0502020204030204" pitchFamily="34" charset="0"/>
              <a:cs typeface="Calibri" panose="020F0502020204030204" pitchFamily="34" charset="0"/>
            </a:endParaRPr>
          </a:p>
        </p:txBody>
      </p:sp>
      <p:sp>
        <p:nvSpPr>
          <p:cNvPr id="14" name="Content Placeholder 2">
            <a:extLst>
              <a:ext uri="{FF2B5EF4-FFF2-40B4-BE49-F238E27FC236}">
                <a16:creationId xmlns:a16="http://schemas.microsoft.com/office/drawing/2014/main" id="{084DF836-C49F-834C-A5AE-E6197CF314AD}"/>
              </a:ext>
            </a:extLst>
          </p:cNvPr>
          <p:cNvSpPr txBox="1">
            <a:spLocks/>
          </p:cNvSpPr>
          <p:nvPr/>
        </p:nvSpPr>
        <p:spPr>
          <a:xfrm>
            <a:off x="8759192" y="1973772"/>
            <a:ext cx="2588110" cy="461996"/>
          </a:xfrm>
          <a:prstGeom prst="rect">
            <a:avLst/>
          </a:prstGeom>
        </p:spPr>
        <p:txBody>
          <a:bodyPr vert="horz" lIns="91440" tIns="45720" rIns="91440" bIns="45720" rtlCol="0" anchor="ctr">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Font typeface="Wingdings 2" panose="05020102010507070707" pitchFamily="18" charset="2"/>
              <a:buNone/>
            </a:pPr>
            <a:r>
              <a:rPr lang="ar-EG" b="1" dirty="0">
                <a:solidFill>
                  <a:schemeClr val="tx1"/>
                </a:solidFill>
                <a:latin typeface="Calibri" panose="020F0502020204030204" pitchFamily="34" charset="0"/>
                <a:cs typeface="Calibri" panose="020F0502020204030204" pitchFamily="34" charset="0"/>
              </a:rPr>
              <a:t>ال</a:t>
            </a:r>
            <a:r>
              <a:rPr lang="ar-SA" b="1" dirty="0">
                <a:solidFill>
                  <a:schemeClr val="tx1"/>
                </a:solidFill>
                <a:latin typeface="Calibri" panose="020F0502020204030204" pitchFamily="34" charset="0"/>
                <a:cs typeface="Calibri" panose="020F0502020204030204" pitchFamily="34" charset="0"/>
              </a:rPr>
              <a:t>مذكرة </a:t>
            </a:r>
            <a:r>
              <a:rPr lang="ar-EG" b="1" dirty="0">
                <a:solidFill>
                  <a:schemeClr val="tx1"/>
                </a:solidFill>
                <a:latin typeface="Calibri" panose="020F0502020204030204" pitchFamily="34" charset="0"/>
                <a:cs typeface="Calibri" panose="020F0502020204030204" pitchFamily="34" charset="0"/>
              </a:rPr>
              <a:t>ال</a:t>
            </a:r>
            <a:r>
              <a:rPr lang="ar-SA" b="1" dirty="0">
                <a:solidFill>
                  <a:schemeClr val="tx1"/>
                </a:solidFill>
                <a:latin typeface="Calibri" panose="020F0502020204030204" pitchFamily="34" charset="0"/>
                <a:cs typeface="Calibri" panose="020F0502020204030204" pitchFamily="34" charset="0"/>
              </a:rPr>
              <a:t>تقنية</a:t>
            </a:r>
            <a:endParaRPr lang="ar-001" sz="1600" dirty="0">
              <a:solidFill>
                <a:schemeClr val="tx1"/>
              </a:solidFill>
              <a:latin typeface="Calibri" panose="020F0502020204030204" pitchFamily="34" charset="0"/>
              <a:cs typeface="Calibri" panose="020F0502020204030204" pitchFamily="34" charset="0"/>
            </a:endParaRPr>
          </a:p>
        </p:txBody>
      </p:sp>
      <p:sp>
        <p:nvSpPr>
          <p:cNvPr id="17" name="Title 1">
            <a:extLst>
              <a:ext uri="{FF2B5EF4-FFF2-40B4-BE49-F238E27FC236}">
                <a16:creationId xmlns:a16="http://schemas.microsoft.com/office/drawing/2014/main" id="{EC7D1B72-16AD-3B46-9592-1B13C13AADCA}"/>
              </a:ext>
            </a:extLst>
          </p:cNvPr>
          <p:cNvSpPr>
            <a:spLocks noGrp="1"/>
          </p:cNvSpPr>
          <p:nvPr>
            <p:ph type="title"/>
          </p:nvPr>
        </p:nvSpPr>
        <p:spPr>
          <a:xfrm>
            <a:off x="546467" y="699940"/>
            <a:ext cx="11029616" cy="603566"/>
          </a:xfrm>
        </p:spPr>
        <p:txBody>
          <a:bodyPr anchor="b">
            <a:normAutofit fontScale="90000"/>
          </a:bodyPr>
          <a:lstStyle/>
          <a:p>
            <a:pPr algn="r" rtl="1"/>
            <a:r>
              <a:rPr lang="ar-SA">
                <a:latin typeface="Calibri" panose="020F0502020204030204" pitchFamily="34" charset="0"/>
                <a:cs typeface="Calibri" panose="020F0502020204030204" pitchFamily="34" charset="0"/>
              </a:rPr>
              <a:t>الغرض والنطاق</a:t>
            </a:r>
            <a:endParaRPr lang="ar-001" dirty="0">
              <a:latin typeface="Calibri" panose="020F0502020204030204" pitchFamily="34" charset="0"/>
              <a:cs typeface="Calibri" panose="020F0502020204030204" pitchFamily="34" charset="0"/>
            </a:endParaRPr>
          </a:p>
        </p:txBody>
      </p:sp>
      <p:sp>
        <p:nvSpPr>
          <p:cNvPr id="9" name="Content Placeholder 2">
            <a:extLst>
              <a:ext uri="{FF2B5EF4-FFF2-40B4-BE49-F238E27FC236}">
                <a16:creationId xmlns:a16="http://schemas.microsoft.com/office/drawing/2014/main" id="{8B7A88A0-62E7-CE40-A62D-879AFEEAF68C}"/>
              </a:ext>
            </a:extLst>
          </p:cNvPr>
          <p:cNvSpPr txBox="1">
            <a:spLocks/>
          </p:cNvSpPr>
          <p:nvPr/>
        </p:nvSpPr>
        <p:spPr>
          <a:xfrm>
            <a:off x="603301" y="2783724"/>
            <a:ext cx="3879052" cy="4225726"/>
          </a:xfrm>
          <a:prstGeom prst="rect">
            <a:avLst/>
          </a:prstGeom>
        </p:spPr>
        <p:txBody>
          <a:bodyPr vert="horz" lIns="91440" tIns="45720" rIns="91440" bIns="45720" rtlCol="0" anchor="t" anchorCtr="0">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lgn="r" rtl="1"/>
            <a:r>
              <a:rPr lang="ar-SA" sz="1600" b="1" dirty="0">
                <a:solidFill>
                  <a:schemeClr val="accent1"/>
                </a:solidFill>
                <a:latin typeface="Calibri" panose="020F0502020204030204" pitchFamily="34" charset="0"/>
                <a:cs typeface="Calibri" panose="020F0502020204030204" pitchFamily="34" charset="0"/>
              </a:rPr>
              <a:t>يهدف بروتوكول الأمم المتحدة بشأن مساعدة الضحايا إلى</a:t>
            </a:r>
            <a:r>
              <a:rPr lang="ar-EG" sz="1600" b="1" dirty="0">
                <a:solidFill>
                  <a:schemeClr val="accent1"/>
                </a:solidFill>
                <a:latin typeface="Calibri" panose="020F0502020204030204" pitchFamily="34" charset="0"/>
                <a:cs typeface="Calibri" panose="020F0502020204030204" pitchFamily="34" charset="0"/>
              </a:rPr>
              <a:t>: </a:t>
            </a:r>
            <a:r>
              <a:rPr lang="ar-SA" sz="1600" dirty="0">
                <a:solidFill>
                  <a:schemeClr val="tx1"/>
                </a:solidFill>
                <a:latin typeface="Calibri" panose="020F0502020204030204" pitchFamily="34" charset="0"/>
                <a:cs typeface="Calibri" panose="020F0502020204030204" pitchFamily="34" charset="0"/>
              </a:rPr>
              <a:t>توفير التوجيه بشأن تقديم المساعدة والدعم لضحايا الاستغلال والانتهاك الجنسيين</a:t>
            </a:r>
            <a:r>
              <a:rPr lang="ar-EG" sz="1600" dirty="0">
                <a:solidFill>
                  <a:schemeClr val="tx1"/>
                </a:solidFill>
                <a:latin typeface="Calibri" panose="020F0502020204030204" pitchFamily="34" charset="0"/>
                <a:cs typeface="Calibri" panose="020F0502020204030204" pitchFamily="34" charset="0"/>
              </a:rPr>
              <a:t>.</a:t>
            </a:r>
            <a:r>
              <a:rPr lang="ar-001" sz="1600" dirty="0">
                <a:solidFill>
                  <a:schemeClr val="tx1"/>
                </a:solidFill>
                <a:latin typeface="Calibri" panose="020F0502020204030204" pitchFamily="34" charset="0"/>
                <a:cs typeface="Calibri" panose="020F0502020204030204" pitchFamily="34" charset="0"/>
              </a:rPr>
              <a:t> </a:t>
            </a:r>
          </a:p>
          <a:p>
            <a:pPr algn="r" rtl="1"/>
            <a:r>
              <a:rPr lang="ar-SA" sz="1600" b="1" dirty="0">
                <a:solidFill>
                  <a:schemeClr val="accent1"/>
                </a:solidFill>
                <a:latin typeface="Calibri" panose="020F0502020204030204" pitchFamily="34" charset="0"/>
                <a:cs typeface="Calibri" panose="020F0502020204030204" pitchFamily="34" charset="0"/>
              </a:rPr>
              <a:t>نطاق البروتوكول</a:t>
            </a:r>
            <a:r>
              <a:rPr lang="ar-EG" sz="1600" b="1" dirty="0">
                <a:solidFill>
                  <a:schemeClr val="accent1"/>
                </a:solidFill>
                <a:latin typeface="Calibri" panose="020F0502020204030204" pitchFamily="34" charset="0"/>
                <a:cs typeface="Calibri" panose="020F0502020204030204" pitchFamily="34" charset="0"/>
              </a:rPr>
              <a:t>: </a:t>
            </a:r>
            <a:r>
              <a:rPr lang="ar-SA" sz="1600" dirty="0">
                <a:solidFill>
                  <a:schemeClr val="tx1"/>
                </a:solidFill>
                <a:latin typeface="Calibri" panose="020F0502020204030204" pitchFamily="34" charset="0"/>
                <a:cs typeface="Calibri" panose="020F0502020204030204" pitchFamily="34" charset="0"/>
              </a:rPr>
              <a:t>جميع منظ</a:t>
            </a:r>
            <a:r>
              <a:rPr lang="ar-EG" sz="1600" dirty="0">
                <a:solidFill>
                  <a:schemeClr val="tx1"/>
                </a:solidFill>
                <a:latin typeface="Calibri" panose="020F0502020204030204" pitchFamily="34" charset="0"/>
                <a:cs typeface="Calibri" panose="020F0502020204030204" pitchFamily="34" charset="0"/>
              </a:rPr>
              <a:t>م</a:t>
            </a:r>
            <a:r>
              <a:rPr lang="ar-SA" sz="1600" dirty="0">
                <a:solidFill>
                  <a:schemeClr val="tx1"/>
                </a:solidFill>
                <a:latin typeface="Calibri" panose="020F0502020204030204" pitchFamily="34" charset="0"/>
                <a:cs typeface="Calibri" panose="020F0502020204030204" pitchFamily="34" charset="0"/>
              </a:rPr>
              <a:t>ات منظومة الأمم المتحدة</a:t>
            </a:r>
          </a:p>
          <a:p>
            <a:pPr algn="r" rtl="1"/>
            <a:r>
              <a:rPr lang="ar-SA" sz="1600" b="1" dirty="0">
                <a:solidFill>
                  <a:schemeClr val="accent1"/>
                </a:solidFill>
                <a:latin typeface="Calibri" panose="020F0502020204030204" pitchFamily="34" charset="0"/>
                <a:cs typeface="Calibri" panose="020F0502020204030204" pitchFamily="34" charset="0"/>
              </a:rPr>
              <a:t>الإطار التشغيلي</a:t>
            </a:r>
            <a:r>
              <a:rPr lang="ar-EG" sz="1600" b="1" dirty="0">
                <a:solidFill>
                  <a:schemeClr val="accent1"/>
                </a:solidFill>
                <a:latin typeface="Calibri" panose="020F0502020204030204" pitchFamily="34" charset="0"/>
                <a:cs typeface="Calibri" panose="020F0502020204030204" pitchFamily="34" charset="0"/>
              </a:rPr>
              <a:t>: </a:t>
            </a:r>
            <a:r>
              <a:rPr lang="ar-SA" sz="1600" dirty="0">
                <a:solidFill>
                  <a:schemeClr val="tx1"/>
                </a:solidFill>
                <a:latin typeface="Calibri" panose="020F0502020204030204" pitchFamily="34" charset="0"/>
                <a:cs typeface="Calibri" panose="020F0502020204030204" pitchFamily="34" charset="0"/>
              </a:rPr>
              <a:t>استنادًا إلى </a:t>
            </a:r>
            <a:r>
              <a:rPr lang="ar-EG" sz="1600" dirty="0">
                <a:solidFill>
                  <a:schemeClr val="tx1"/>
                </a:solidFill>
                <a:latin typeface="Calibri" panose="020F0502020204030204" pitchFamily="34" charset="0"/>
                <a:cs typeface="Calibri" panose="020F0502020204030204" pitchFamily="34" charset="0"/>
              </a:rPr>
              <a:t>ال</a:t>
            </a:r>
            <a:r>
              <a:rPr lang="ar-SA" sz="1600" dirty="0">
                <a:solidFill>
                  <a:schemeClr val="tx1"/>
                </a:solidFill>
                <a:latin typeface="Calibri" panose="020F0502020204030204" pitchFamily="34" charset="0"/>
                <a:cs typeface="Calibri" panose="020F0502020204030204" pitchFamily="34" charset="0"/>
              </a:rPr>
              <a:t>برامج</a:t>
            </a:r>
            <a:r>
              <a:rPr lang="ar-EG" sz="1600" dirty="0">
                <a:solidFill>
                  <a:schemeClr val="tx1"/>
                </a:solidFill>
                <a:latin typeface="Calibri" panose="020F0502020204030204" pitchFamily="34" charset="0"/>
                <a:cs typeface="Calibri" panose="020F0502020204030204" pitchFamily="34" charset="0"/>
              </a:rPr>
              <a:t> المتعلقة ب</a:t>
            </a:r>
            <a:r>
              <a:rPr lang="ar-SA" sz="1600" dirty="0">
                <a:solidFill>
                  <a:schemeClr val="tx1"/>
                </a:solidFill>
                <a:latin typeface="Calibri" panose="020F0502020204030204" pitchFamily="34" charset="0"/>
                <a:cs typeface="Calibri" panose="020F0502020204030204" pitchFamily="34" charset="0"/>
              </a:rPr>
              <a:t>العنف القائم على النوع الاجتماعي</a:t>
            </a:r>
            <a:r>
              <a:rPr lang="ar-001" sz="1600" dirty="0">
                <a:solidFill>
                  <a:schemeClr val="tx1"/>
                </a:solidFill>
                <a:latin typeface="Calibri" panose="020F0502020204030204" pitchFamily="34" charset="0"/>
                <a:cs typeface="Calibri" panose="020F0502020204030204" pitchFamily="34" charset="0"/>
              </a:rPr>
              <a:t>/</a:t>
            </a:r>
            <a:r>
              <a:rPr lang="ar-SA" sz="1600" dirty="0">
                <a:solidFill>
                  <a:schemeClr val="tx1"/>
                </a:solidFill>
                <a:latin typeface="Calibri" panose="020F0502020204030204" pitchFamily="34" charset="0"/>
                <a:cs typeface="Calibri" panose="020F0502020204030204" pitchFamily="34" charset="0"/>
              </a:rPr>
              <a:t>حماية الطفل وأفضل الممارسات في </a:t>
            </a:r>
            <a:r>
              <a:rPr lang="ar-EG" sz="1600" dirty="0">
                <a:solidFill>
                  <a:schemeClr val="tx1"/>
                </a:solidFill>
                <a:latin typeface="Calibri" panose="020F0502020204030204" pitchFamily="34" charset="0"/>
                <a:cs typeface="Calibri" panose="020F0502020204030204" pitchFamily="34" charset="0"/>
              </a:rPr>
              <a:t>الميدان</a:t>
            </a:r>
            <a:endParaRPr lang="ar-001" dirty="0">
              <a:latin typeface="Calibri" panose="020F0502020204030204" pitchFamily="34" charset="0"/>
              <a:cs typeface="Calibri" panose="020F0502020204030204" pitchFamily="34" charset="0"/>
            </a:endParaRPr>
          </a:p>
          <a:p>
            <a:pPr rtl="1"/>
            <a:endParaRPr lang="ar-001" dirty="0">
              <a:latin typeface="Calibri" panose="020F0502020204030204" pitchFamily="34" charset="0"/>
              <a:cs typeface="Calibri" panose="020F0502020204030204" pitchFamily="34" charset="0"/>
            </a:endParaRPr>
          </a:p>
          <a:p>
            <a:pPr rtl="1"/>
            <a:endParaRPr lang="ar-001" dirty="0">
              <a:latin typeface="Calibri" panose="020F0502020204030204" pitchFamily="34" charset="0"/>
              <a:cs typeface="Calibri" panose="020F0502020204030204" pitchFamily="34" charset="0"/>
            </a:endParaRPr>
          </a:p>
        </p:txBody>
      </p:sp>
      <p:sp>
        <p:nvSpPr>
          <p:cNvPr id="10" name="Content Placeholder 2">
            <a:extLst>
              <a:ext uri="{FF2B5EF4-FFF2-40B4-BE49-F238E27FC236}">
                <a16:creationId xmlns:a16="http://schemas.microsoft.com/office/drawing/2014/main" id="{1E96BAF3-FEC5-694A-A380-0F68ECE6F196}"/>
              </a:ext>
            </a:extLst>
          </p:cNvPr>
          <p:cNvSpPr txBox="1">
            <a:spLocks/>
          </p:cNvSpPr>
          <p:nvPr/>
        </p:nvSpPr>
        <p:spPr>
          <a:xfrm>
            <a:off x="4834310" y="2800350"/>
            <a:ext cx="7028984" cy="4224174"/>
          </a:xfrm>
          <a:prstGeom prst="rect">
            <a:avLst/>
          </a:prstGeom>
        </p:spPr>
        <p:txBody>
          <a:bodyPr vert="horz" lIns="91440" tIns="45720" rIns="91440" bIns="45720" rtlCol="0" anchor="t" anchorCtr="0">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algn="r" rtl="1"/>
            <a:r>
              <a:rPr lang="ar-SA" sz="1600" b="1" dirty="0">
                <a:solidFill>
                  <a:schemeClr val="accent1"/>
                </a:solidFill>
                <a:latin typeface="Calibri" panose="020F0502020204030204" pitchFamily="34" charset="0"/>
                <a:cs typeface="Calibri" panose="020F0502020204030204" pitchFamily="34" charset="0"/>
              </a:rPr>
              <a:t>الهدف من المذكرة التقنية هو</a:t>
            </a:r>
            <a:r>
              <a:rPr lang="ar-001" sz="1600" b="1" dirty="0">
                <a:solidFill>
                  <a:schemeClr val="accent1"/>
                </a:solidFill>
                <a:latin typeface="Calibri" panose="020F0502020204030204" pitchFamily="34" charset="0"/>
                <a:cs typeface="Calibri" panose="020F0502020204030204" pitchFamily="34" charset="0"/>
              </a:rPr>
              <a:t>:</a:t>
            </a:r>
            <a:r>
              <a:rPr lang="ar-EG" sz="1600" b="1" dirty="0">
                <a:solidFill>
                  <a:schemeClr val="accent1"/>
                </a:solidFill>
                <a:latin typeface="Calibri" panose="020F0502020204030204" pitchFamily="34" charset="0"/>
                <a:cs typeface="Calibri" panose="020F0502020204030204" pitchFamily="34" charset="0"/>
              </a:rPr>
              <a:t> </a:t>
            </a:r>
            <a:r>
              <a:rPr lang="ar-SA" sz="1600" dirty="0">
                <a:latin typeface="Calibri" panose="020F0502020204030204" pitchFamily="34" charset="0"/>
                <a:cs typeface="Calibri" panose="020F0502020204030204" pitchFamily="34" charset="0"/>
              </a:rPr>
              <a:t>دعم الأفرقة الوطنية </a:t>
            </a:r>
            <a:r>
              <a:rPr lang="ar-EG" sz="1600" dirty="0">
                <a:latin typeface="Calibri" panose="020F0502020204030204" pitchFamily="34" charset="0"/>
                <a:cs typeface="Calibri" panose="020F0502020204030204" pitchFamily="34" charset="0"/>
              </a:rPr>
              <a:t>(</a:t>
            </a:r>
            <a:r>
              <a:rPr lang="ar-SA" sz="1600" dirty="0">
                <a:latin typeface="Calibri" panose="020F0502020204030204" pitchFamily="34" charset="0"/>
                <a:cs typeface="Calibri" panose="020F0502020204030204" pitchFamily="34" charset="0"/>
              </a:rPr>
              <a:t>منسق</a:t>
            </a:r>
            <a:r>
              <a:rPr lang="ar-EG" sz="1600" dirty="0">
                <a:latin typeface="Calibri" panose="020F0502020204030204" pitchFamily="34" charset="0"/>
                <a:cs typeface="Calibri" panose="020F0502020204030204" pitchFamily="34" charset="0"/>
              </a:rPr>
              <a:t>ي</a:t>
            </a:r>
            <a:r>
              <a:rPr lang="ar-SA" sz="1600" dirty="0">
                <a:latin typeface="Calibri" panose="020F0502020204030204" pitchFamily="34" charset="0"/>
                <a:cs typeface="Calibri" panose="020F0502020204030204" pitchFamily="34" charset="0"/>
              </a:rPr>
              <a:t> الشؤون الإنسانية </a:t>
            </a:r>
            <a:r>
              <a:rPr lang="ar-001" sz="1600" dirty="0">
                <a:latin typeface="Calibri" panose="020F0502020204030204" pitchFamily="34" charset="0"/>
                <a:cs typeface="Calibri" panose="020F0502020204030204" pitchFamily="34" charset="0"/>
              </a:rPr>
              <a:t>/</a:t>
            </a:r>
            <a:r>
              <a:rPr lang="ar-SA" sz="1600" dirty="0">
                <a:latin typeface="Calibri" panose="020F0502020204030204" pitchFamily="34" charset="0"/>
                <a:cs typeface="Calibri" panose="020F0502020204030204" pitchFamily="34" charset="0"/>
              </a:rPr>
              <a:t>ال</a:t>
            </a:r>
            <a:r>
              <a:rPr lang="ar-EG" sz="1600" dirty="0">
                <a:latin typeface="Calibri" panose="020F0502020204030204" pitchFamily="34" charset="0"/>
                <a:cs typeface="Calibri" panose="020F0502020204030204" pitchFamily="34" charset="0"/>
              </a:rPr>
              <a:t>أ</a:t>
            </a:r>
            <a:r>
              <a:rPr lang="ar-SA" sz="1600" dirty="0">
                <a:latin typeface="Calibri" panose="020F0502020204030204" pitchFamily="34" charset="0"/>
                <a:cs typeface="Calibri" panose="020F0502020204030204" pitchFamily="34" charset="0"/>
              </a:rPr>
              <a:t>فرق</a:t>
            </a:r>
            <a:r>
              <a:rPr lang="ar-EG" sz="1600" dirty="0">
                <a:latin typeface="Calibri" panose="020F0502020204030204" pitchFamily="34" charset="0"/>
                <a:cs typeface="Calibri" panose="020F0502020204030204" pitchFamily="34" charset="0"/>
              </a:rPr>
              <a:t>ة</a:t>
            </a:r>
            <a:r>
              <a:rPr lang="ar-SA" sz="1600" dirty="0">
                <a:latin typeface="Calibri" panose="020F0502020204030204" pitchFamily="34" charset="0"/>
                <a:cs typeface="Calibri" panose="020F0502020204030204" pitchFamily="34" charset="0"/>
              </a:rPr>
              <a:t> الوطني</a:t>
            </a:r>
            <a:r>
              <a:rPr lang="ar-EG" sz="1600" dirty="0">
                <a:latin typeface="Calibri" panose="020F0502020204030204" pitchFamily="34" charset="0"/>
                <a:cs typeface="Calibri" panose="020F0502020204030204" pitchFamily="34" charset="0"/>
              </a:rPr>
              <a:t>ة</a:t>
            </a:r>
            <a:r>
              <a:rPr lang="ar-SA" sz="1600" dirty="0">
                <a:latin typeface="Calibri" panose="020F0502020204030204" pitchFamily="34" charset="0"/>
                <a:cs typeface="Calibri" panose="020F0502020204030204" pitchFamily="34" charset="0"/>
              </a:rPr>
              <a:t> المعني</a:t>
            </a:r>
            <a:r>
              <a:rPr lang="ar-EG" sz="1600" dirty="0">
                <a:latin typeface="Calibri" panose="020F0502020204030204" pitchFamily="34" charset="0"/>
                <a:cs typeface="Calibri" panose="020F0502020204030204" pitchFamily="34" charset="0"/>
              </a:rPr>
              <a:t>ة</a:t>
            </a:r>
            <a:r>
              <a:rPr lang="ar-SA" sz="1600" dirty="0">
                <a:latin typeface="Calibri" panose="020F0502020204030204" pitchFamily="34" charset="0"/>
                <a:cs typeface="Calibri" panose="020F0502020204030204" pitchFamily="34" charset="0"/>
              </a:rPr>
              <a:t> بالشؤون الإنسانية؛ المنسق</a:t>
            </a:r>
            <a:r>
              <a:rPr lang="ar-EG" sz="1600" dirty="0">
                <a:latin typeface="Calibri" panose="020F0502020204030204" pitchFamily="34" charset="0"/>
                <a:cs typeface="Calibri" panose="020F0502020204030204" pitchFamily="34" charset="0"/>
              </a:rPr>
              <a:t>ين</a:t>
            </a:r>
            <a:r>
              <a:rPr lang="ar-SA" sz="1600" dirty="0">
                <a:latin typeface="Calibri" panose="020F0502020204030204" pitchFamily="34" charset="0"/>
                <a:cs typeface="Calibri" panose="020F0502020204030204" pitchFamily="34" charset="0"/>
              </a:rPr>
              <a:t> المقيم</a:t>
            </a:r>
            <a:r>
              <a:rPr lang="ar-EG" sz="1600" dirty="0">
                <a:latin typeface="Calibri" panose="020F0502020204030204" pitchFamily="34" charset="0"/>
                <a:cs typeface="Calibri" panose="020F0502020204030204" pitchFamily="34" charset="0"/>
              </a:rPr>
              <a:t>ين</a:t>
            </a:r>
            <a:r>
              <a:rPr lang="ar-001" sz="1600" dirty="0">
                <a:latin typeface="Calibri" panose="020F0502020204030204" pitchFamily="34" charset="0"/>
                <a:cs typeface="Calibri" panose="020F0502020204030204" pitchFamily="34" charset="0"/>
              </a:rPr>
              <a:t>/</a:t>
            </a:r>
            <a:r>
              <a:rPr lang="ar-SA" sz="1600" dirty="0">
                <a:latin typeface="Calibri" panose="020F0502020204030204" pitchFamily="34" charset="0"/>
                <a:cs typeface="Calibri" panose="020F0502020204030204" pitchFamily="34" charset="0"/>
              </a:rPr>
              <a:t>أفرقة الأمم المتحدة الوطنية</a:t>
            </a:r>
            <a:r>
              <a:rPr lang="ar-EG" sz="1600" dirty="0">
                <a:latin typeface="Calibri" panose="020F0502020204030204" pitchFamily="34" charset="0"/>
                <a:cs typeface="Calibri" panose="020F0502020204030204" pitchFamily="34" charset="0"/>
              </a:rPr>
              <a:t>) </a:t>
            </a:r>
            <a:r>
              <a:rPr lang="ar-SA" sz="1600" dirty="0">
                <a:latin typeface="Calibri" panose="020F0502020204030204" pitchFamily="34" charset="0"/>
                <a:cs typeface="Calibri" panose="020F0502020204030204" pitchFamily="34" charset="0"/>
              </a:rPr>
              <a:t>والممارسين الميدانيين في تنفيذ البروتوكول على المستوى الت</a:t>
            </a:r>
            <a:r>
              <a:rPr lang="ar-EG" sz="1600" dirty="0">
                <a:latin typeface="Calibri" panose="020F0502020204030204" pitchFamily="34" charset="0"/>
                <a:cs typeface="Calibri" panose="020F0502020204030204" pitchFamily="34" charset="0"/>
              </a:rPr>
              <a:t>شغيل</a:t>
            </a:r>
            <a:r>
              <a:rPr lang="ar-SA" sz="1600" dirty="0">
                <a:latin typeface="Calibri" panose="020F0502020204030204" pitchFamily="34" charset="0"/>
                <a:cs typeface="Calibri" panose="020F0502020204030204" pitchFamily="34" charset="0"/>
              </a:rPr>
              <a:t>ي</a:t>
            </a:r>
            <a:r>
              <a:rPr lang="ar-EG" sz="1600" dirty="0">
                <a:latin typeface="Calibri" panose="020F0502020204030204" pitchFamily="34" charset="0"/>
                <a:cs typeface="Calibri" panose="020F0502020204030204" pitchFamily="34" charset="0"/>
              </a:rPr>
              <a:t>.</a:t>
            </a:r>
            <a:r>
              <a:rPr lang="ar-001" sz="1600" dirty="0">
                <a:latin typeface="Calibri" panose="020F0502020204030204" pitchFamily="34" charset="0"/>
                <a:cs typeface="Calibri" panose="020F0502020204030204" pitchFamily="34" charset="0"/>
              </a:rPr>
              <a:t> </a:t>
            </a:r>
            <a:endParaRPr lang="ar-EG" sz="1600" dirty="0">
              <a:latin typeface="Calibri" panose="020F0502020204030204" pitchFamily="34" charset="0"/>
              <a:cs typeface="Calibri" panose="020F0502020204030204" pitchFamily="34" charset="0"/>
            </a:endParaRPr>
          </a:p>
          <a:p>
            <a:pPr algn="r" rtl="1"/>
            <a:r>
              <a:rPr lang="ar-EG" sz="1600" b="1" dirty="0">
                <a:solidFill>
                  <a:schemeClr val="accent1"/>
                </a:solidFill>
                <a:latin typeface="Calibri" panose="020F0502020204030204" pitchFamily="34" charset="0"/>
                <a:cs typeface="Calibri" panose="020F0502020204030204" pitchFamily="34" charset="0"/>
              </a:rPr>
              <a:t>ا</a:t>
            </a:r>
            <a:r>
              <a:rPr lang="ar-SA" sz="1600" b="1" dirty="0">
                <a:solidFill>
                  <a:schemeClr val="accent1"/>
                </a:solidFill>
                <a:latin typeface="Calibri" panose="020F0502020204030204" pitchFamily="34" charset="0"/>
                <a:cs typeface="Calibri" panose="020F0502020204030204" pitchFamily="34" charset="0"/>
              </a:rPr>
              <a:t>لجمهور المستهدف</a:t>
            </a:r>
            <a:r>
              <a:rPr lang="ar-EG" sz="1600" b="1" dirty="0">
                <a:solidFill>
                  <a:schemeClr val="accent1"/>
                </a:solidFill>
                <a:latin typeface="Calibri" panose="020F0502020204030204" pitchFamily="34" charset="0"/>
                <a:cs typeface="Calibri" panose="020F0502020204030204" pitchFamily="34" charset="0"/>
              </a:rPr>
              <a:t>: </a:t>
            </a:r>
            <a:r>
              <a:rPr lang="ar-SA" sz="1600" dirty="0">
                <a:latin typeface="Calibri" panose="020F0502020204030204" pitchFamily="34" charset="0"/>
                <a:cs typeface="Calibri" panose="020F0502020204030204" pitchFamily="34" charset="0"/>
              </a:rPr>
              <a:t>منسقو الحماية من الاستغلال والانتهاك الجنسيين بين الوكالات، وشبكات</a:t>
            </a:r>
            <a:r>
              <a:rPr lang="ar-EG" sz="1600" dirty="0">
                <a:latin typeface="Calibri" panose="020F0502020204030204" pitchFamily="34" charset="0"/>
                <a:cs typeface="Calibri" panose="020F0502020204030204" pitchFamily="34" charset="0"/>
              </a:rPr>
              <a:t> </a:t>
            </a:r>
            <a:r>
              <a:rPr lang="ar-SA" sz="1600" dirty="0">
                <a:latin typeface="Calibri" panose="020F0502020204030204" pitchFamily="34" charset="0"/>
                <a:cs typeface="Calibri" panose="020F0502020204030204" pitchFamily="34" charset="0"/>
              </a:rPr>
              <a:t>الحماية من الاستغلال والانتهاك الجنسيين، والمختصصون والممارسون في </a:t>
            </a:r>
            <a:r>
              <a:rPr lang="ar-EG" sz="1600" dirty="0">
                <a:latin typeface="Calibri" panose="020F0502020204030204" pitchFamily="34" charset="0"/>
                <a:cs typeface="Calibri" panose="020F0502020204030204" pitchFamily="34" charset="0"/>
              </a:rPr>
              <a:t>مجالات </a:t>
            </a:r>
            <a:r>
              <a:rPr lang="ar-SA" sz="1600" dirty="0">
                <a:latin typeface="Calibri" panose="020F0502020204030204" pitchFamily="34" charset="0"/>
                <a:cs typeface="Calibri" panose="020F0502020204030204" pitchFamily="34" charset="0"/>
              </a:rPr>
              <a:t>الحماية من الاستغلال والانتهاك الجنسيين</a:t>
            </a:r>
            <a:r>
              <a:rPr lang="ar-001" sz="1600" dirty="0">
                <a:latin typeface="Calibri" panose="020F0502020204030204" pitchFamily="34" charset="0"/>
                <a:cs typeface="Calibri" panose="020F0502020204030204" pitchFamily="34" charset="0"/>
              </a:rPr>
              <a:t>/</a:t>
            </a:r>
            <a:r>
              <a:rPr lang="ar-SA" sz="1600" dirty="0">
                <a:latin typeface="Calibri" panose="020F0502020204030204" pitchFamily="34" charset="0"/>
                <a:cs typeface="Calibri" panose="020F0502020204030204" pitchFamily="34" charset="0"/>
              </a:rPr>
              <a:t>العنف القائم على النوع الاجتماعي</a:t>
            </a:r>
            <a:r>
              <a:rPr lang="ar-001" sz="1600" dirty="0">
                <a:latin typeface="Calibri" panose="020F0502020204030204" pitchFamily="34" charset="0"/>
                <a:cs typeface="Calibri" panose="020F0502020204030204" pitchFamily="34" charset="0"/>
              </a:rPr>
              <a:t>/</a:t>
            </a:r>
            <a:r>
              <a:rPr lang="ar-SA" sz="1600" dirty="0">
                <a:latin typeface="Calibri" panose="020F0502020204030204" pitchFamily="34" charset="0"/>
                <a:cs typeface="Calibri" panose="020F0502020204030204" pitchFamily="34" charset="0"/>
              </a:rPr>
              <a:t>حماية الطفل من مختلف القطاعات</a:t>
            </a:r>
          </a:p>
          <a:p>
            <a:pPr algn="r" rtl="1"/>
            <a:r>
              <a:rPr lang="ar-SA" sz="1600" b="1" dirty="0">
                <a:solidFill>
                  <a:schemeClr val="accent1"/>
                </a:solidFill>
                <a:latin typeface="Calibri" panose="020F0502020204030204" pitchFamily="34" charset="0"/>
                <a:cs typeface="Calibri" panose="020F0502020204030204" pitchFamily="34" charset="0"/>
              </a:rPr>
              <a:t>إرشادات عملية حول كيفية</a:t>
            </a:r>
            <a:r>
              <a:rPr lang="ar-001" sz="1600" b="1" dirty="0">
                <a:solidFill>
                  <a:schemeClr val="accent1"/>
                </a:solidFill>
                <a:latin typeface="Calibri" panose="020F0502020204030204" pitchFamily="34" charset="0"/>
                <a:cs typeface="Calibri" panose="020F0502020204030204" pitchFamily="34" charset="0"/>
              </a:rPr>
              <a:t>:</a:t>
            </a:r>
          </a:p>
          <a:p>
            <a:pPr lvl="1" algn="r" rtl="1"/>
            <a:r>
              <a:rPr lang="ar-SA" dirty="0">
                <a:latin typeface="Calibri" panose="020F0502020204030204" pitchFamily="34" charset="0"/>
                <a:cs typeface="Calibri" panose="020F0502020204030204" pitchFamily="34" charset="0"/>
              </a:rPr>
              <a:t>مساعدة الضحية </a:t>
            </a:r>
          </a:p>
          <a:p>
            <a:pPr lvl="1" algn="r" rtl="1"/>
            <a:r>
              <a:rPr lang="ar-SA" dirty="0">
                <a:latin typeface="Calibri" panose="020F0502020204030204" pitchFamily="34" charset="0"/>
                <a:cs typeface="Calibri" panose="020F0502020204030204" pitchFamily="34" charset="0"/>
              </a:rPr>
              <a:t>معالجة الاعتبارات الخاصة بضحايا الاستغلال والانتهاك الجنسيين، بما في ذلك الأطفال</a:t>
            </a:r>
          </a:p>
          <a:p>
            <a:pPr lvl="1" algn="r" rtl="1"/>
            <a:r>
              <a:rPr lang="ar-SA" dirty="0">
                <a:latin typeface="Calibri" panose="020F0502020204030204" pitchFamily="34" charset="0"/>
                <a:cs typeface="Calibri" panose="020F0502020204030204" pitchFamily="34" charset="0"/>
              </a:rPr>
              <a:t>معالجة الثغرات في الخدمات</a:t>
            </a:r>
          </a:p>
          <a:p>
            <a:pPr lvl="1" algn="r" rtl="1"/>
            <a:r>
              <a:rPr lang="ar-SA" dirty="0">
                <a:latin typeface="Calibri" panose="020F0502020204030204" pitchFamily="34" charset="0"/>
                <a:cs typeface="Calibri" panose="020F0502020204030204" pitchFamily="34" charset="0"/>
              </a:rPr>
              <a:t>دعم التنسيق الفعال وإدماج مساعدة الضحايا في الأطر الوطنية</a:t>
            </a:r>
          </a:p>
          <a:p>
            <a:pPr rtl="1"/>
            <a:endParaRPr lang="ar-001" dirty="0">
              <a:latin typeface="Calibri" panose="020F0502020204030204" pitchFamily="34" charset="0"/>
              <a:cs typeface="Calibri" panose="020F0502020204030204" pitchFamily="34" charset="0"/>
            </a:endParaRPr>
          </a:p>
          <a:p>
            <a:pPr rtl="1"/>
            <a:endParaRPr lang="ar-001" dirty="0">
              <a:latin typeface="Calibri" panose="020F0502020204030204" pitchFamily="34" charset="0"/>
              <a:cs typeface="Calibri" panose="020F0502020204030204" pitchFamily="34" charset="0"/>
            </a:endParaRPr>
          </a:p>
        </p:txBody>
      </p:sp>
      <p:sp>
        <p:nvSpPr>
          <p:cNvPr id="11" name="Title 1">
            <a:extLst>
              <a:ext uri="{FF2B5EF4-FFF2-40B4-BE49-F238E27FC236}">
                <a16:creationId xmlns:a16="http://schemas.microsoft.com/office/drawing/2014/main" id="{A70654ED-DE62-0549-A2F5-FC27BE3958B7}"/>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rgbClr val="19193B"/>
                </a:solidFill>
                <a:latin typeface="Calibri" panose="020F0502020204030204" pitchFamily="34" charset="0"/>
                <a:cs typeface="Calibri" panose="020F0502020204030204" pitchFamily="34" charset="0"/>
              </a:rPr>
              <a:t>الوحدة الأولى</a:t>
            </a:r>
            <a:endParaRPr lang="ar-001" sz="1400" b="1" cap="none" dirty="0">
              <a:solidFill>
                <a:srgbClr val="19193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39009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B4EB8F-F12A-9C40-9FB3-8E356574D211}"/>
              </a:ext>
            </a:extLst>
          </p:cNvPr>
          <p:cNvSpPr>
            <a:spLocks noGrp="1"/>
          </p:cNvSpPr>
          <p:nvPr>
            <p:ph type="title"/>
          </p:nvPr>
        </p:nvSpPr>
        <p:spPr/>
        <p:txBody>
          <a:bodyPr>
            <a:normAutofit/>
          </a:bodyPr>
          <a:lstStyle/>
          <a:p>
            <a:pPr algn="r" rtl="1"/>
            <a:r>
              <a:rPr lang="ar-SA" sz="3200" dirty="0">
                <a:latin typeface="Calibri" panose="020F0502020204030204" pitchFamily="34" charset="0"/>
                <a:cs typeface="Calibri" panose="020F0502020204030204" pitchFamily="34" charset="0"/>
              </a:rPr>
              <a:t>التعريفات</a:t>
            </a:r>
          </a:p>
        </p:txBody>
      </p:sp>
      <p:sp>
        <p:nvSpPr>
          <p:cNvPr id="6" name="Content Placeholder 2">
            <a:extLst>
              <a:ext uri="{FF2B5EF4-FFF2-40B4-BE49-F238E27FC236}">
                <a16:creationId xmlns:a16="http://schemas.microsoft.com/office/drawing/2014/main" id="{B2856A6C-3278-004C-A3F7-F6D98F07C2F2}"/>
              </a:ext>
            </a:extLst>
          </p:cNvPr>
          <p:cNvSpPr>
            <a:spLocks noGrp="1"/>
          </p:cNvSpPr>
          <p:nvPr>
            <p:ph idx="1"/>
          </p:nvPr>
        </p:nvSpPr>
        <p:spPr>
          <a:xfrm>
            <a:off x="6306573" y="2073404"/>
            <a:ext cx="4589633" cy="3694219"/>
          </a:xfrm>
        </p:spPr>
        <p:txBody>
          <a:bodyPr anchor="t" anchorCtr="0">
            <a:normAutofit/>
          </a:bodyPr>
          <a:lstStyle/>
          <a:p>
            <a:pPr marL="0" indent="0" algn="r" rtl="1">
              <a:buNone/>
            </a:pPr>
            <a:r>
              <a:rPr lang="ar-SA" b="1" dirty="0">
                <a:solidFill>
                  <a:schemeClr val="tx1"/>
                </a:solidFill>
                <a:latin typeface="Calibri" panose="020F0502020204030204" pitchFamily="34" charset="0"/>
                <a:cs typeface="Calibri" panose="020F0502020204030204" pitchFamily="34" charset="0"/>
              </a:rPr>
              <a:t>مساعدة الضحايا</a:t>
            </a:r>
          </a:p>
          <a:p>
            <a:pPr marL="0" indent="0" algn="r" rtl="1">
              <a:buNone/>
            </a:pPr>
            <a:r>
              <a:rPr lang="ar-SA" sz="1600" dirty="0">
                <a:solidFill>
                  <a:schemeClr val="tx1"/>
                </a:solidFill>
                <a:latin typeface="Calibri" panose="020F0502020204030204" pitchFamily="34" charset="0"/>
                <a:cs typeface="Calibri" panose="020F0502020204030204" pitchFamily="34" charset="0"/>
              </a:rPr>
              <a:t>هي تقديم الخدمات إلى </a:t>
            </a:r>
            <a:r>
              <a:rPr lang="ar-EG" sz="1600" dirty="0">
                <a:solidFill>
                  <a:schemeClr val="tx1"/>
                </a:solidFill>
                <a:latin typeface="Calibri" panose="020F0502020204030204" pitchFamily="34" charset="0"/>
                <a:cs typeface="Calibri" panose="020F0502020204030204" pitchFamily="34" charset="0"/>
              </a:rPr>
              <a:t>الافراد ذوي الحاجة بسبب تعرضهم للاستغلال </a:t>
            </a:r>
            <a:r>
              <a:rPr lang="ar-SA" sz="1600" dirty="0">
                <a:solidFill>
                  <a:schemeClr val="tx1"/>
                </a:solidFill>
                <a:latin typeface="Calibri" panose="020F0502020204030204" pitchFamily="34" charset="0"/>
                <a:cs typeface="Calibri" panose="020F0502020204030204" pitchFamily="34" charset="0"/>
              </a:rPr>
              <a:t>والانتهاك الجنسيين</a:t>
            </a:r>
            <a:r>
              <a:rPr lang="ar-EG" sz="1600" dirty="0">
                <a:solidFill>
                  <a:schemeClr val="tx1"/>
                </a:solidFill>
                <a:latin typeface="Calibri" panose="020F0502020204030204" pitchFamily="34" charset="0"/>
                <a:cs typeface="Calibri" panose="020F0502020204030204" pitchFamily="34" charset="0"/>
              </a:rPr>
              <a:t>.</a:t>
            </a:r>
            <a:r>
              <a:rPr lang="en-GB" sz="1600" dirty="0">
                <a:solidFill>
                  <a:schemeClr val="tx1"/>
                </a:solidFill>
                <a:latin typeface="Calibri" panose="020F0502020204030204" pitchFamily="34" charset="0"/>
                <a:cs typeface="Calibri" panose="020F0502020204030204" pitchFamily="34" charset="0"/>
              </a:rPr>
              <a:t> </a:t>
            </a:r>
            <a:r>
              <a:rPr lang="ar-EG" sz="1600" dirty="0">
                <a:solidFill>
                  <a:schemeClr val="tx1"/>
                </a:solidFill>
                <a:latin typeface="Calibri" panose="020F0502020204030204" pitchFamily="34" charset="0"/>
                <a:cs typeface="Calibri" panose="020F0502020204030204" pitchFamily="34" charset="0"/>
              </a:rPr>
              <a:t>و</a:t>
            </a:r>
            <a:r>
              <a:rPr lang="ar-SA" sz="1600" dirty="0">
                <a:solidFill>
                  <a:schemeClr val="tx1"/>
                </a:solidFill>
                <a:latin typeface="Calibri" panose="020F0502020204030204" pitchFamily="34" charset="0"/>
                <a:cs typeface="Calibri" panose="020F0502020204030204" pitchFamily="34" charset="0"/>
              </a:rPr>
              <a:t>وفقاً للبروتوكول،</a:t>
            </a:r>
          </a:p>
          <a:p>
            <a:pPr algn="r" rtl="1"/>
            <a:r>
              <a:rPr lang="ar-EG" sz="1600" dirty="0">
                <a:solidFill>
                  <a:schemeClr val="tx1"/>
                </a:solidFill>
                <a:latin typeface="Calibri" panose="020F0502020204030204" pitchFamily="34" charset="0"/>
                <a:cs typeface="Calibri" panose="020F0502020204030204" pitchFamily="34" charset="0"/>
              </a:rPr>
              <a:t>توفير المساعدة الآمنة والجيدة هو </a:t>
            </a:r>
            <a:r>
              <a:rPr lang="ar-EG" sz="1600" b="1" dirty="0">
                <a:solidFill>
                  <a:schemeClr val="tx1"/>
                </a:solidFill>
                <a:latin typeface="Calibri" panose="020F0502020204030204" pitchFamily="34" charset="0"/>
                <a:cs typeface="Calibri" panose="020F0502020204030204" pitchFamily="34" charset="0"/>
              </a:rPr>
              <a:t>مسوؤلية الأمم المتحدة </a:t>
            </a:r>
            <a:r>
              <a:rPr lang="ar-EG" sz="1600" dirty="0">
                <a:solidFill>
                  <a:schemeClr val="tx1"/>
                </a:solidFill>
                <a:latin typeface="Calibri" panose="020F0502020204030204" pitchFamily="34" charset="0"/>
                <a:cs typeface="Calibri" panose="020F0502020204030204" pitchFamily="34" charset="0"/>
              </a:rPr>
              <a:t>للاستجابة لحالات الاستغلال والانتهاك الجنسيين</a:t>
            </a:r>
            <a:r>
              <a:rPr lang="ar-001" sz="1600" dirty="0">
                <a:solidFill>
                  <a:schemeClr val="tx1"/>
                </a:solidFill>
                <a:latin typeface="Calibri" panose="020F0502020204030204" pitchFamily="34" charset="0"/>
                <a:cs typeface="Calibri" panose="020F0502020204030204" pitchFamily="34" charset="0"/>
              </a:rPr>
              <a:t>.</a:t>
            </a:r>
          </a:p>
          <a:p>
            <a:pPr algn="r" rtl="1"/>
            <a:r>
              <a:rPr lang="ar-SA" sz="1600" b="1" dirty="0">
                <a:solidFill>
                  <a:schemeClr val="tx1"/>
                </a:solidFill>
                <a:latin typeface="Calibri" panose="020F0502020204030204" pitchFamily="34" charset="0"/>
                <a:cs typeface="Calibri" panose="020F0502020204030204" pitchFamily="34" charset="0"/>
              </a:rPr>
              <a:t>من حق كل طفل أو بالغ يقع ضحية الاستغلال والانتهاك الجنسيين </a:t>
            </a:r>
            <a:r>
              <a:rPr lang="ar-EG" sz="1600" dirty="0">
                <a:solidFill>
                  <a:schemeClr val="tx1"/>
                </a:solidFill>
                <a:latin typeface="Calibri" panose="020F0502020204030204" pitchFamily="34" charset="0"/>
                <a:cs typeface="Calibri" panose="020F0502020204030204" pitchFamily="34" charset="0"/>
              </a:rPr>
              <a:t>الحصول على </a:t>
            </a:r>
            <a:r>
              <a:rPr lang="ar-SA" sz="1600" dirty="0">
                <a:solidFill>
                  <a:schemeClr val="tx1"/>
                </a:solidFill>
                <a:latin typeface="Calibri" panose="020F0502020204030204" pitchFamily="34" charset="0"/>
                <a:cs typeface="Calibri" panose="020F0502020204030204" pitchFamily="34" charset="0"/>
              </a:rPr>
              <a:t>الخدمات</a:t>
            </a:r>
            <a:r>
              <a:rPr lang="ar-001" sz="1600" dirty="0">
                <a:solidFill>
                  <a:schemeClr val="tx1"/>
                </a:solidFill>
                <a:latin typeface="Calibri" panose="020F0502020204030204" pitchFamily="34" charset="0"/>
                <a:cs typeface="Calibri" panose="020F0502020204030204" pitchFamily="34" charset="0"/>
              </a:rPr>
              <a:t>.</a:t>
            </a:r>
          </a:p>
        </p:txBody>
      </p:sp>
      <p:sp>
        <p:nvSpPr>
          <p:cNvPr id="4" name="Content Placeholder 2">
            <a:extLst>
              <a:ext uri="{FF2B5EF4-FFF2-40B4-BE49-F238E27FC236}">
                <a16:creationId xmlns:a16="http://schemas.microsoft.com/office/drawing/2014/main" id="{3D556F59-F935-3645-92E7-33D1D6468C40}"/>
              </a:ext>
            </a:extLst>
          </p:cNvPr>
          <p:cNvSpPr txBox="1">
            <a:spLocks/>
          </p:cNvSpPr>
          <p:nvPr/>
        </p:nvSpPr>
        <p:spPr>
          <a:xfrm>
            <a:off x="546467" y="2073404"/>
            <a:ext cx="4848808" cy="4595119"/>
          </a:xfrm>
          <a:prstGeom prst="rect">
            <a:avLst/>
          </a:prstGeom>
        </p:spPr>
        <p:txBody>
          <a:bodyPr vert="horz" lIns="91440" tIns="45720" rIns="91440" bIns="45720" rtlCol="0" anchor="t" anchorCtr="0">
            <a:normAutofit/>
          </a:bodyPr>
          <a:lst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b="0" i="0" kern="1200">
                <a:solidFill>
                  <a:schemeClr val="tx2"/>
                </a:solidFill>
                <a:latin typeface="Univers LT Pro 45 Light" panose="020B0403020202020204" pitchFamily="34" charset="77"/>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b="0" i="0" kern="1200">
                <a:solidFill>
                  <a:schemeClr val="tx2"/>
                </a:solidFill>
                <a:latin typeface="Univers LT Pro 45 Light" panose="020B0403020202020204" pitchFamily="34" charset="77"/>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b="0" i="0" kern="1200">
                <a:solidFill>
                  <a:schemeClr val="tx2"/>
                </a:solidFill>
                <a:latin typeface="Univers LT Pro 45 Light" panose="020B0403020202020204" pitchFamily="34" charset="77"/>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b="0" i="0" kern="1200">
                <a:solidFill>
                  <a:schemeClr val="tx2"/>
                </a:solidFill>
                <a:latin typeface="Univers LT Pro 45 Light" panose="020B0403020202020204" pitchFamily="34" charset="77"/>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a:lstStyle>
          <a:p>
            <a:pPr marL="0" indent="0" algn="r" rtl="1">
              <a:buNone/>
            </a:pPr>
            <a:r>
              <a:rPr lang="ar-SA" b="1" dirty="0">
                <a:solidFill>
                  <a:schemeClr val="tx1"/>
                </a:solidFill>
                <a:latin typeface="Calibri" panose="020F0502020204030204" pitchFamily="34" charset="0"/>
                <a:cs typeface="Calibri" panose="020F0502020204030204" pitchFamily="34" charset="0"/>
              </a:rPr>
              <a:t>الضحية </a:t>
            </a:r>
            <a:r>
              <a:rPr lang="ar-EG" b="1" dirty="0">
                <a:solidFill>
                  <a:schemeClr val="tx1"/>
                </a:solidFill>
                <a:latin typeface="Calibri" panose="020F0502020204030204" pitchFamily="34" charset="0"/>
                <a:cs typeface="Calibri" panose="020F0502020204030204" pitchFamily="34" charset="0"/>
              </a:rPr>
              <a:t>في </a:t>
            </a:r>
            <a:r>
              <a:rPr lang="ar-SA" b="1" dirty="0">
                <a:solidFill>
                  <a:schemeClr val="tx1"/>
                </a:solidFill>
                <a:latin typeface="Calibri" panose="020F0502020204030204" pitchFamily="34" charset="0"/>
                <a:cs typeface="Calibri" panose="020F0502020204030204" pitchFamily="34" charset="0"/>
              </a:rPr>
              <a:t>مقابل الناجي </a:t>
            </a:r>
          </a:p>
          <a:p>
            <a:pPr marL="0" indent="0" algn="r" rtl="1">
              <a:buNone/>
            </a:pPr>
            <a:r>
              <a:rPr lang="ar-SA" sz="1600" dirty="0">
                <a:solidFill>
                  <a:schemeClr val="tx1"/>
                </a:solidFill>
                <a:latin typeface="Calibri" panose="020F0502020204030204" pitchFamily="34" charset="0"/>
                <a:cs typeface="Calibri" panose="020F0502020204030204" pitchFamily="34" charset="0"/>
              </a:rPr>
              <a:t>يشير إلى شخص تعرض للاستغلال أو </a:t>
            </a:r>
            <a:r>
              <a:rPr lang="ar-EG" sz="1600" dirty="0">
                <a:solidFill>
                  <a:schemeClr val="tx1"/>
                </a:solidFill>
                <a:latin typeface="Calibri" panose="020F0502020204030204" pitchFamily="34" charset="0"/>
                <a:cs typeface="Calibri" panose="020F0502020204030204" pitchFamily="34" charset="0"/>
              </a:rPr>
              <a:t>ا</a:t>
            </a:r>
            <a:r>
              <a:rPr lang="ar-SA" sz="1600" dirty="0">
                <a:solidFill>
                  <a:schemeClr val="tx1"/>
                </a:solidFill>
                <a:latin typeface="Calibri" panose="020F0502020204030204" pitchFamily="34" charset="0"/>
                <a:cs typeface="Calibri" panose="020F0502020204030204" pitchFamily="34" charset="0"/>
              </a:rPr>
              <a:t>لانتهاك الجنسيين من </a:t>
            </a:r>
            <a:r>
              <a:rPr lang="ar-EG" sz="1600" dirty="0">
                <a:solidFill>
                  <a:schemeClr val="tx1"/>
                </a:solidFill>
                <a:latin typeface="Calibri" panose="020F0502020204030204" pitchFamily="34" charset="0"/>
                <a:cs typeface="Calibri" panose="020F0502020204030204" pitchFamily="34" charset="0"/>
              </a:rPr>
              <a:t>جانب</a:t>
            </a:r>
            <a:r>
              <a:rPr lang="ar-SA" sz="1600" dirty="0">
                <a:solidFill>
                  <a:schemeClr val="tx1"/>
                </a:solidFill>
                <a:latin typeface="Calibri" panose="020F0502020204030204" pitchFamily="34" charset="0"/>
                <a:cs typeface="Calibri" panose="020F0502020204030204" pitchFamily="34" charset="0"/>
              </a:rPr>
              <a:t> موظفي الأمم المتحدة والأفراد المرتبطين بها</a:t>
            </a:r>
            <a:r>
              <a:rPr lang="ar-EG" sz="1600" dirty="0">
                <a:solidFill>
                  <a:schemeClr val="tx1"/>
                </a:solidFill>
                <a:latin typeface="Calibri" panose="020F0502020204030204" pitchFamily="34" charset="0"/>
                <a:cs typeface="Calibri" panose="020F0502020204030204" pitchFamily="34" charset="0"/>
              </a:rPr>
              <a:t>. و</a:t>
            </a:r>
            <a:r>
              <a:rPr lang="ar-SA" sz="1600" dirty="0">
                <a:solidFill>
                  <a:schemeClr val="tx1"/>
                </a:solidFill>
                <a:latin typeface="Calibri" panose="020F0502020204030204" pitchFamily="34" charset="0"/>
                <a:cs typeface="Calibri" panose="020F0502020204030204" pitchFamily="34" charset="0"/>
              </a:rPr>
              <a:t>في هذا التدريب والمذكرة التقنية</a:t>
            </a:r>
            <a:r>
              <a:rPr lang="ar-001" sz="1600" dirty="0">
                <a:solidFill>
                  <a:schemeClr val="tx1"/>
                </a:solidFill>
                <a:latin typeface="Calibri" panose="020F0502020204030204" pitchFamily="34" charset="0"/>
                <a:cs typeface="Calibri" panose="020F0502020204030204" pitchFamily="34" charset="0"/>
              </a:rPr>
              <a:t>:</a:t>
            </a:r>
          </a:p>
          <a:p>
            <a:pPr algn="r" rtl="1"/>
            <a:r>
              <a:rPr lang="ar-SA" sz="1600" dirty="0">
                <a:solidFill>
                  <a:schemeClr val="tx1"/>
                </a:solidFill>
                <a:latin typeface="Calibri" panose="020F0502020204030204" pitchFamily="34" charset="0"/>
                <a:cs typeface="Calibri" panose="020F0502020204030204" pitchFamily="34" charset="0"/>
              </a:rPr>
              <a:t>سوف يستخدم مصطلح </a:t>
            </a:r>
            <a:r>
              <a:rPr lang="ar-SA" sz="1600" b="1" dirty="0">
                <a:solidFill>
                  <a:schemeClr val="tx1"/>
                </a:solidFill>
                <a:latin typeface="Calibri" panose="020F0502020204030204" pitchFamily="34" charset="0"/>
                <a:cs typeface="Calibri" panose="020F0502020204030204" pitchFamily="34" charset="0"/>
              </a:rPr>
              <a:t>الضحية</a:t>
            </a:r>
            <a:r>
              <a:rPr lang="ar-EG" sz="1600" b="1" dirty="0">
                <a:solidFill>
                  <a:schemeClr val="tx1"/>
                </a:solidFill>
                <a:latin typeface="Calibri" panose="020F0502020204030204" pitchFamily="34" charset="0"/>
                <a:cs typeface="Calibri" panose="020F0502020204030204" pitchFamily="34" charset="0"/>
              </a:rPr>
              <a:t> </a:t>
            </a:r>
            <a:r>
              <a:rPr lang="ar-EG" sz="1600" dirty="0">
                <a:solidFill>
                  <a:schemeClr val="tx1"/>
                </a:solidFill>
                <a:latin typeface="Calibri" panose="020F0502020204030204" pitchFamily="34" charset="0"/>
                <a:cs typeface="Calibri" panose="020F0502020204030204" pitchFamily="34" charset="0"/>
              </a:rPr>
              <a:t>(</a:t>
            </a:r>
            <a:r>
              <a:rPr lang="ar-SA" sz="1600" dirty="0">
                <a:solidFill>
                  <a:schemeClr val="tx1"/>
                </a:solidFill>
                <a:latin typeface="Calibri" panose="020F0502020204030204" pitchFamily="34" charset="0"/>
                <a:cs typeface="Calibri" panose="020F0502020204030204" pitchFamily="34" charset="0"/>
              </a:rPr>
              <a:t>بدلاً من </a:t>
            </a:r>
            <a:r>
              <a:rPr lang="ar-001" sz="1600" dirty="0">
                <a:solidFill>
                  <a:schemeClr val="tx1"/>
                </a:solidFill>
                <a:latin typeface="Calibri" panose="020F0502020204030204" pitchFamily="34" charset="0"/>
                <a:cs typeface="Calibri" panose="020F0502020204030204" pitchFamily="34" charset="0"/>
              </a:rPr>
              <a:t>"</a:t>
            </a:r>
            <a:r>
              <a:rPr lang="ar-SA" sz="1600" dirty="0">
                <a:solidFill>
                  <a:schemeClr val="tx1"/>
                </a:solidFill>
                <a:latin typeface="Calibri" panose="020F0502020204030204" pitchFamily="34" charset="0"/>
                <a:cs typeface="Calibri" panose="020F0502020204030204" pitchFamily="34" charset="0"/>
              </a:rPr>
              <a:t>الناجي</a:t>
            </a:r>
            <a:r>
              <a:rPr lang="ar-001" sz="1600" dirty="0">
                <a:solidFill>
                  <a:schemeClr val="tx1"/>
                </a:solidFill>
                <a:latin typeface="Calibri" panose="020F0502020204030204" pitchFamily="34" charset="0"/>
                <a:cs typeface="Calibri" panose="020F0502020204030204" pitchFamily="34" charset="0"/>
              </a:rPr>
              <a:t>"</a:t>
            </a:r>
            <a:r>
              <a:rPr lang="ar-EG" sz="1600" dirty="0">
                <a:solidFill>
                  <a:schemeClr val="tx1"/>
                </a:solidFill>
                <a:latin typeface="Calibri" panose="020F0502020204030204" pitchFamily="34" charset="0"/>
                <a:cs typeface="Calibri" panose="020F0502020204030204" pitchFamily="34" charset="0"/>
              </a:rPr>
              <a:t>)</a:t>
            </a:r>
            <a:r>
              <a:rPr lang="ar-001" sz="1600" dirty="0">
                <a:solidFill>
                  <a:schemeClr val="tx1"/>
                </a:solidFill>
                <a:latin typeface="Calibri" panose="020F0502020204030204" pitchFamily="34" charset="0"/>
                <a:cs typeface="Calibri" panose="020F0502020204030204" pitchFamily="34" charset="0"/>
              </a:rPr>
              <a:t> </a:t>
            </a:r>
            <a:r>
              <a:rPr lang="ar-SA" sz="1600" dirty="0">
                <a:solidFill>
                  <a:schemeClr val="tx1"/>
                </a:solidFill>
                <a:latin typeface="Calibri" panose="020F0502020204030204" pitchFamily="34" charset="0"/>
                <a:cs typeface="Calibri" panose="020F0502020204030204" pitchFamily="34" charset="0"/>
              </a:rPr>
              <a:t>لتحقيق الاتساق والتوافق مع البروتوكول والتعريف الوارد في مسرد مصطلحات الأمم المتحدة بشأن الاستغلال والانتهاك الجنسيين</a:t>
            </a:r>
          </a:p>
          <a:p>
            <a:pPr algn="r" rtl="1"/>
            <a:r>
              <a:rPr lang="ar-SA" sz="1600" dirty="0">
                <a:solidFill>
                  <a:schemeClr val="tx1"/>
                </a:solidFill>
                <a:latin typeface="Calibri" panose="020F0502020204030204" pitchFamily="34" charset="0"/>
                <a:cs typeface="Calibri" panose="020F0502020204030204" pitchFamily="34" charset="0"/>
              </a:rPr>
              <a:t>وعادة يستخدم مصطلح </a:t>
            </a:r>
            <a:r>
              <a:rPr lang="ar-SA" sz="1600" b="1" dirty="0">
                <a:solidFill>
                  <a:schemeClr val="tx1"/>
                </a:solidFill>
                <a:latin typeface="Calibri" panose="020F0502020204030204" pitchFamily="34" charset="0"/>
                <a:cs typeface="Calibri" panose="020F0502020204030204" pitchFamily="34" charset="0"/>
              </a:rPr>
              <a:t>الناجي</a:t>
            </a:r>
            <a:r>
              <a:rPr lang="ar-SA" sz="1600" dirty="0">
                <a:solidFill>
                  <a:schemeClr val="tx1"/>
                </a:solidFill>
                <a:latin typeface="Calibri" panose="020F0502020204030204" pitchFamily="34" charset="0"/>
                <a:cs typeface="Calibri" panose="020F0502020204030204" pitchFamily="34" charset="0"/>
              </a:rPr>
              <a:t> في قطاعات الحماية والخدمات الاجتماعية</a:t>
            </a:r>
            <a:r>
              <a:rPr lang="ar-001" sz="1600" dirty="0">
                <a:solidFill>
                  <a:schemeClr val="tx1"/>
                </a:solidFill>
                <a:latin typeface="Calibri" panose="020F0502020204030204" pitchFamily="34" charset="0"/>
                <a:cs typeface="Calibri" panose="020F0502020204030204" pitchFamily="34" charset="0"/>
              </a:rPr>
              <a:t>.</a:t>
            </a:r>
          </a:p>
          <a:p>
            <a:pPr algn="r" rtl="1"/>
            <a:r>
              <a:rPr lang="ar-SA" sz="1600" dirty="0">
                <a:solidFill>
                  <a:schemeClr val="tx1"/>
                </a:solidFill>
                <a:latin typeface="Calibri" panose="020F0502020204030204" pitchFamily="34" charset="0"/>
                <a:cs typeface="Calibri" panose="020F0502020204030204" pitchFamily="34" charset="0"/>
              </a:rPr>
              <a:t>إن استخدام مصطلح </a:t>
            </a:r>
            <a:r>
              <a:rPr lang="ar-SA" sz="1600" b="1" dirty="0">
                <a:solidFill>
                  <a:schemeClr val="tx1"/>
                </a:solidFill>
                <a:latin typeface="Calibri" panose="020F0502020204030204" pitchFamily="34" charset="0"/>
                <a:cs typeface="Calibri" panose="020F0502020204030204" pitchFamily="34" charset="0"/>
              </a:rPr>
              <a:t>الضحية</a:t>
            </a:r>
            <a:r>
              <a:rPr lang="ar-SA" sz="1600" dirty="0">
                <a:solidFill>
                  <a:schemeClr val="tx1"/>
                </a:solidFill>
                <a:latin typeface="Calibri" panose="020F0502020204030204" pitchFamily="34" charset="0"/>
                <a:cs typeface="Calibri" panose="020F0502020204030204" pitchFamily="34" charset="0"/>
              </a:rPr>
              <a:t> لا يعني بأي حال من الأحوال التقليل من </a:t>
            </a:r>
            <a:r>
              <a:rPr lang="ar-SA" sz="1600" b="1" dirty="0">
                <a:solidFill>
                  <a:schemeClr val="tx1"/>
                </a:solidFill>
                <a:latin typeface="Calibri" panose="020F0502020204030204" pitchFamily="34" charset="0"/>
                <a:cs typeface="Calibri" panose="020F0502020204030204" pitchFamily="34" charset="0"/>
              </a:rPr>
              <a:t>القوة والشجاعة </a:t>
            </a:r>
            <a:r>
              <a:rPr lang="ar-SA" sz="1600" dirty="0">
                <a:solidFill>
                  <a:schemeClr val="tx1"/>
                </a:solidFill>
                <a:latin typeface="Calibri" panose="020F0502020204030204" pitchFamily="34" charset="0"/>
                <a:cs typeface="Calibri" panose="020F0502020204030204" pitchFamily="34" charset="0"/>
              </a:rPr>
              <a:t>اللازمين للتغلب على الإيذاء</a:t>
            </a:r>
            <a:r>
              <a:rPr lang="ar-001" sz="1600" dirty="0">
                <a:solidFill>
                  <a:schemeClr val="tx1"/>
                </a:solidFill>
                <a:latin typeface="Calibri" panose="020F0502020204030204" pitchFamily="34" charset="0"/>
                <a:cs typeface="Calibri" panose="020F0502020204030204" pitchFamily="34" charset="0"/>
              </a:rPr>
              <a:t>.</a:t>
            </a:r>
          </a:p>
        </p:txBody>
      </p:sp>
      <p:cxnSp>
        <p:nvCxnSpPr>
          <p:cNvPr id="5" name="Straight Connector 4">
            <a:extLst>
              <a:ext uri="{FF2B5EF4-FFF2-40B4-BE49-F238E27FC236}">
                <a16:creationId xmlns:a16="http://schemas.microsoft.com/office/drawing/2014/main" id="{10CC68CE-2564-0E46-A349-5289733772BE}"/>
              </a:ext>
            </a:extLst>
          </p:cNvPr>
          <p:cNvCxnSpPr>
            <a:cxnSpLocks/>
          </p:cNvCxnSpPr>
          <p:nvPr/>
        </p:nvCxnSpPr>
        <p:spPr>
          <a:xfrm>
            <a:off x="5719209" y="2073404"/>
            <a:ext cx="0" cy="4252751"/>
          </a:xfrm>
          <a:prstGeom prst="line">
            <a:avLst/>
          </a:pr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7" name="Title 1">
            <a:extLst>
              <a:ext uri="{FF2B5EF4-FFF2-40B4-BE49-F238E27FC236}">
                <a16:creationId xmlns:a16="http://schemas.microsoft.com/office/drawing/2014/main" id="{21473DB4-C0C8-A747-BF31-229479812A93}"/>
              </a:ext>
            </a:extLst>
          </p:cNvPr>
          <p:cNvSpPr txBox="1">
            <a:spLocks/>
          </p:cNvSpPr>
          <p:nvPr/>
        </p:nvSpPr>
        <p:spPr>
          <a:xfrm>
            <a:off x="10467635" y="6352613"/>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rgbClr val="19193B"/>
                </a:solidFill>
                <a:latin typeface="Calibri" panose="020F0502020204030204" pitchFamily="34" charset="0"/>
                <a:cs typeface="Calibri" panose="020F0502020204030204" pitchFamily="34" charset="0"/>
              </a:rPr>
              <a:t>الوحدة الأولى</a:t>
            </a:r>
            <a:endParaRPr lang="ar-001" sz="1400" b="1" cap="none" dirty="0">
              <a:solidFill>
                <a:srgbClr val="19193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941296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1B52B5-1A20-4447-9A36-55CDB4C6C270}"/>
              </a:ext>
            </a:extLst>
          </p:cNvPr>
          <p:cNvSpPr>
            <a:spLocks noGrp="1"/>
          </p:cNvSpPr>
          <p:nvPr>
            <p:ph type="title"/>
          </p:nvPr>
        </p:nvSpPr>
        <p:spPr/>
        <p:txBody>
          <a:bodyPr/>
          <a:lstStyle/>
          <a:p>
            <a:pPr algn="r" rtl="1"/>
            <a:r>
              <a:rPr lang="ar-EG" dirty="0">
                <a:latin typeface="Calibri" panose="020F0502020204030204" pitchFamily="34" charset="0"/>
                <a:cs typeface="Calibri" panose="020F0502020204030204" pitchFamily="34" charset="0"/>
              </a:rPr>
              <a:t>مراجعة</a:t>
            </a:r>
            <a:r>
              <a:rPr lang="ar-SA" dirty="0">
                <a:latin typeface="Calibri" panose="020F0502020204030204" pitchFamily="34" charset="0"/>
                <a:cs typeface="Calibri" panose="020F0502020204030204" pitchFamily="34" charset="0"/>
              </a:rPr>
              <a:t> أهداف التعلم</a:t>
            </a:r>
          </a:p>
        </p:txBody>
      </p:sp>
      <p:sp>
        <p:nvSpPr>
          <p:cNvPr id="3" name="Content Placeholder 2">
            <a:extLst>
              <a:ext uri="{FF2B5EF4-FFF2-40B4-BE49-F238E27FC236}">
                <a16:creationId xmlns:a16="http://schemas.microsoft.com/office/drawing/2014/main" id="{1A2D3068-7F2D-488F-8C80-6EB088401E64}"/>
              </a:ext>
            </a:extLst>
          </p:cNvPr>
          <p:cNvSpPr>
            <a:spLocks noGrp="1"/>
          </p:cNvSpPr>
          <p:nvPr>
            <p:ph idx="1"/>
          </p:nvPr>
        </p:nvSpPr>
        <p:spPr/>
        <p:txBody>
          <a:bodyPr anchor="ctr">
            <a:normAutofit/>
          </a:bodyPr>
          <a:lstStyle/>
          <a:p>
            <a:pPr algn="r" rtl="1"/>
            <a:r>
              <a:rPr lang="ar-SA" sz="2800" dirty="0">
                <a:solidFill>
                  <a:schemeClr val="tx1"/>
                </a:solidFill>
                <a:latin typeface="Calibri" panose="020F0502020204030204" pitchFamily="34" charset="0"/>
                <a:cs typeface="Calibri" panose="020F0502020204030204" pitchFamily="34" charset="0"/>
              </a:rPr>
              <a:t>فهم بروتوكول الأمم المتحدة</a:t>
            </a:r>
            <a:r>
              <a:rPr lang="ar-EG" sz="2800" dirty="0">
                <a:solidFill>
                  <a:schemeClr val="tx1"/>
                </a:solidFill>
                <a:latin typeface="Calibri" panose="020F0502020204030204" pitchFamily="34" charset="0"/>
                <a:cs typeface="Calibri" panose="020F0502020204030204" pitchFamily="34" charset="0"/>
              </a:rPr>
              <a:t> بشأن </a:t>
            </a:r>
            <a:r>
              <a:rPr lang="ar-SA" sz="2800" dirty="0">
                <a:solidFill>
                  <a:schemeClr val="tx1"/>
                </a:solidFill>
                <a:latin typeface="Calibri" panose="020F0502020204030204" pitchFamily="34" charset="0"/>
                <a:cs typeface="Calibri" panose="020F0502020204030204" pitchFamily="34" charset="0"/>
              </a:rPr>
              <a:t>مساعدة </a:t>
            </a:r>
            <a:r>
              <a:rPr lang="ar-EG" sz="2800" dirty="0">
                <a:solidFill>
                  <a:schemeClr val="tx1"/>
                </a:solidFill>
                <a:latin typeface="Calibri" panose="020F0502020204030204" pitchFamily="34" charset="0"/>
                <a:cs typeface="Calibri" panose="020F0502020204030204" pitchFamily="34" charset="0"/>
              </a:rPr>
              <a:t>ال</a:t>
            </a:r>
            <a:r>
              <a:rPr lang="ar-SA" sz="2800" dirty="0">
                <a:solidFill>
                  <a:schemeClr val="tx1"/>
                </a:solidFill>
                <a:latin typeface="Calibri" panose="020F0502020204030204" pitchFamily="34" charset="0"/>
                <a:cs typeface="Calibri" panose="020F0502020204030204" pitchFamily="34" charset="0"/>
              </a:rPr>
              <a:t>ضحايا والغرض من المذكرة ال</a:t>
            </a:r>
            <a:r>
              <a:rPr lang="ar-EG" sz="2800" dirty="0">
                <a:solidFill>
                  <a:schemeClr val="tx1"/>
                </a:solidFill>
                <a:latin typeface="Calibri" panose="020F0502020204030204" pitchFamily="34" charset="0"/>
                <a:cs typeface="Calibri" panose="020F0502020204030204" pitchFamily="34" charset="0"/>
              </a:rPr>
              <a:t>تق</a:t>
            </a:r>
            <a:r>
              <a:rPr lang="ar-SA" sz="2800" dirty="0">
                <a:solidFill>
                  <a:schemeClr val="tx1"/>
                </a:solidFill>
                <a:latin typeface="Calibri" panose="020F0502020204030204" pitchFamily="34" charset="0"/>
                <a:cs typeface="Calibri" panose="020F0502020204030204" pitchFamily="34" charset="0"/>
              </a:rPr>
              <a:t>نية وتطبيقه</a:t>
            </a:r>
            <a:r>
              <a:rPr lang="ar-EG" sz="2800" dirty="0">
                <a:solidFill>
                  <a:schemeClr val="tx1"/>
                </a:solidFill>
                <a:latin typeface="Calibri" panose="020F0502020204030204" pitchFamily="34" charset="0"/>
                <a:cs typeface="Calibri" panose="020F0502020204030204" pitchFamily="34" charset="0"/>
              </a:rPr>
              <a:t>م</a:t>
            </a:r>
            <a:r>
              <a:rPr lang="ar-SA" sz="2800" dirty="0">
                <a:solidFill>
                  <a:schemeClr val="tx1"/>
                </a:solidFill>
                <a:latin typeface="Calibri" panose="020F0502020204030204" pitchFamily="34" charset="0"/>
                <a:cs typeface="Calibri" panose="020F0502020204030204" pitchFamily="34" charset="0"/>
              </a:rPr>
              <a:t>ا</a:t>
            </a:r>
            <a:endParaRPr lang="ar-001" sz="2800" dirty="0">
              <a:latin typeface="Calibri" panose="020F0502020204030204" pitchFamily="34" charset="0"/>
              <a:cs typeface="Calibri" panose="020F0502020204030204" pitchFamily="34" charset="0"/>
            </a:endParaRPr>
          </a:p>
        </p:txBody>
      </p:sp>
      <p:sp>
        <p:nvSpPr>
          <p:cNvPr id="4" name="Title 1">
            <a:extLst>
              <a:ext uri="{FF2B5EF4-FFF2-40B4-BE49-F238E27FC236}">
                <a16:creationId xmlns:a16="http://schemas.microsoft.com/office/drawing/2014/main" id="{16894194-5A7E-4493-A99B-061436BE55FA}"/>
              </a:ext>
            </a:extLst>
          </p:cNvPr>
          <p:cNvSpPr txBox="1">
            <a:spLocks/>
          </p:cNvSpPr>
          <p:nvPr/>
        </p:nvSpPr>
        <p:spPr>
          <a:xfrm>
            <a:off x="10485120" y="6502400"/>
            <a:ext cx="1724365" cy="333390"/>
          </a:xfrm>
          <a:prstGeom prst="rect">
            <a:avLst/>
          </a:prstGeom>
        </p:spPr>
        <p:txBody>
          <a:bodyPr vert="horz" lIns="91440" tIns="45720" rIns="91440" bIns="45720" rtlCol="0" anchor="b">
            <a:noAutofit/>
          </a:bodyPr>
          <a:lstStyle>
            <a:lvl1pPr algn="l" defTabSz="457200" rtl="0" eaLnBrk="1" latinLnBrk="0" hangingPunct="1">
              <a:spcBef>
                <a:spcPct val="0"/>
              </a:spcBef>
              <a:buNone/>
              <a:defRPr sz="3600" b="0" i="0" kern="1200" cap="all">
                <a:solidFill>
                  <a:schemeClr val="accent1"/>
                </a:solidFill>
                <a:latin typeface="Univers LT Std 57 Cn" panose="020B0506020202050204" pitchFamily="34" charset="0"/>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ar-SA" sz="1400" b="1" cap="none" spc="130" dirty="0">
                <a:solidFill>
                  <a:srgbClr val="19193B"/>
                </a:solidFill>
                <a:latin typeface="Calibri" panose="020F0502020204030204" pitchFamily="34" charset="0"/>
                <a:cs typeface="Calibri" panose="020F0502020204030204" pitchFamily="34" charset="0"/>
              </a:rPr>
              <a:t>الوحدة الأولى</a:t>
            </a:r>
            <a:endParaRPr lang="ar-001" sz="1400" b="1" cap="none" dirty="0">
              <a:solidFill>
                <a:srgbClr val="19193B"/>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76043263"/>
      </p:ext>
    </p:extLst>
  </p:cSld>
  <p:clrMapOvr>
    <a:masterClrMapping/>
  </p:clrMapOvr>
</p:sld>
</file>

<file path=ppt/theme/theme1.xml><?xml version="1.0" encoding="utf-8"?>
<a:theme xmlns:a="http://schemas.openxmlformats.org/drawingml/2006/main" name="Dividend">
  <a:themeElements>
    <a:clrScheme name="Custom 8">
      <a:dk1>
        <a:srgbClr val="000000"/>
      </a:dk1>
      <a:lt1>
        <a:srgbClr val="FFFFFF"/>
      </a:lt1>
      <a:dk2>
        <a:srgbClr val="000000"/>
      </a:dk2>
      <a:lt2>
        <a:srgbClr val="C6E7FC"/>
      </a:lt2>
      <a:accent1>
        <a:srgbClr val="00AEEF"/>
      </a:accent1>
      <a:accent2>
        <a:srgbClr val="00AEEF"/>
      </a:accent2>
      <a:accent3>
        <a:srgbClr val="F36C20"/>
      </a:accent3>
      <a:accent4>
        <a:srgbClr val="FFC20E"/>
      </a:accent4>
      <a:accent5>
        <a:srgbClr val="4B1154"/>
      </a:accent5>
      <a:accent6>
        <a:srgbClr val="05E0DB"/>
      </a:accent6>
      <a:hlink>
        <a:srgbClr val="0080FF"/>
      </a:hlink>
      <a:folHlink>
        <a:srgbClr val="5EAEFF"/>
      </a:folHlink>
    </a:clrScheme>
    <a:fontScheme name="Dividend">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C21699FF-00E4-43C8-BBCC-D7E5536C371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customXsn xmlns="http://schemas.microsoft.com/office/2006/metadata/customXsn">
  <xsnLocation/>
  <cached>True</cached>
  <openByDefault>True</openByDefault>
  <xsnScope/>
</customXsn>
</file>

<file path=customXml/item3.xml><?xml version="1.0" encoding="utf-8"?>
<p:properties xmlns:p="http://schemas.microsoft.com/office/2006/metadata/properties" xmlns:xsi="http://www.w3.org/2001/XMLSchema-instance" xmlns:pc="http://schemas.microsoft.com/office/infopath/2007/PartnerControls">
  <documentManagement>
    <ga975397408f43e4b84ec8e5a598e523 xmlns="ca283e0b-db31-4043-a2ef-b80661bf084a">
      <Terms xmlns="http://schemas.microsoft.com/office/infopath/2007/PartnerControls">
        <TermInfo xmlns="http://schemas.microsoft.com/office/infopath/2007/PartnerControls">
          <TermName xmlns="http://schemas.microsoft.com/office/infopath/2007/PartnerControls">Programme Division-456D</TermName>
          <TermId xmlns="http://schemas.microsoft.com/office/infopath/2007/PartnerControls">b599cc08-53d0-4ecf-afce-40bdcdf910e2</TermId>
        </TermInfo>
      </Terms>
    </ga975397408f43e4b84ec8e5a598e523>
    <_dlc_DocId xmlns="47f91105-e101-416b-a549-55fa078b0eea">PDPSEA-175652909-250</_dlc_DocId>
    <TaxCatchAll xmlns="ca283e0b-db31-4043-a2ef-b80661bf084a">
      <Value>118</Value>
      <Value>117</Value>
      <Value>116</Value>
      <Value>115</Value>
      <Value>55</Value>
      <Value>2</Value>
    </TaxCatchAll>
    <_dlc_DocIdUrl xmlns="47f91105-e101-416b-a549-55fa078b0eea">
      <Url>https://unicef.sharepoint.com/teams/PD-PSEA/_layouts/15/DocIdRedir.aspx?ID=PDPSEA-175652909-250</Url>
      <Description>PDPSEA-175652909-250</Description>
    </_dlc_DocIdUrl>
    <ContentLanguage xmlns="ca283e0b-db31-4043-a2ef-b80661bf084a">English</ContentLanguage>
    <k8c968e8c72a4eda96b7e8fdbe192be2 xmlns="ca283e0b-db31-4043-a2ef-b80661bf084a">
      <Terms xmlns="http://schemas.microsoft.com/office/infopath/2007/PartnerControls"/>
    </k8c968e8c72a4eda96b7e8fdbe192be2>
    <j169e817e0ee4eb8974e6fc4a2762909 xmlns="ca283e0b-db31-4043-a2ef-b80661bf084a">
      <Terms xmlns="http://schemas.microsoft.com/office/infopath/2007/PartnerControls"/>
    </j169e817e0ee4eb8974e6fc4a2762909>
    <DateTransmittedEmail xmlns="ca283e0b-db31-4043-a2ef-b80661bf084a" xsi:nil="true"/>
    <SenderEmail xmlns="ca283e0b-db31-4043-a2ef-b80661bf084a" xsi:nil="true"/>
    <IconOverlay xmlns="http://schemas.microsoft.com/sharepoint/v4" xsi:nil="true"/>
    <j048a4f9aaad4a8990a1d5e5f53cb451 xmlns="ca283e0b-db31-4043-a2ef-b80661bf084a">
      <Terms xmlns="http://schemas.microsoft.com/office/infopath/2007/PartnerControls"/>
    </j048a4f9aaad4a8990a1d5e5f53cb451>
    <h6a71f3e574e4344bc34f3fc9dd20054 xmlns="ca283e0b-db31-4043-a2ef-b80661bf084a">
      <Terms xmlns="http://schemas.microsoft.com/office/infopath/2007/PartnerControls"/>
    </h6a71f3e574e4344bc34f3fc9dd20054>
    <TaxKeywordTaxHTField xmlns="47f91105-e101-416b-a549-55fa078b0eea">
      <Terms xmlns="http://schemas.microsoft.com/office/infopath/2007/PartnerControls">
        <TermInfo xmlns="http://schemas.microsoft.com/office/infopath/2007/PartnerControls">
          <TermName xmlns="http://schemas.microsoft.com/office/infopath/2007/PartnerControls">PSEA</TermName>
          <TermId xmlns="http://schemas.microsoft.com/office/infopath/2007/PartnerControls">e0bc56f5-af71-46d4-a1fd-39f3a92f068f</TermId>
        </TermInfo>
        <TermInfo xmlns="http://schemas.microsoft.com/office/infopath/2007/PartnerControls">
          <TermName xmlns="http://schemas.microsoft.com/office/infopath/2007/PartnerControls">UN Protocol</TermName>
          <TermId xmlns="http://schemas.microsoft.com/office/infopath/2007/PartnerControls">68b55ca8-eaa7-42ea-8ec0-c1ffff0815ca</TermId>
        </TermInfo>
        <TermInfo xmlns="http://schemas.microsoft.com/office/infopath/2007/PartnerControls">
          <TermName xmlns="http://schemas.microsoft.com/office/infopath/2007/PartnerControls">Technical Note</TermName>
          <TermId xmlns="http://schemas.microsoft.com/office/infopath/2007/PartnerControls">faf059a2-af0d-4068-9fe0-98f0ffc8b2ed</TermId>
        </TermInfo>
        <TermInfo xmlns="http://schemas.microsoft.com/office/infopath/2007/PartnerControls">
          <TermName xmlns="http://schemas.microsoft.com/office/infopath/2007/PartnerControls">Victim Assisstance</TermName>
          <TermId xmlns="http://schemas.microsoft.com/office/infopath/2007/PartnerControls">1b611e36-2831-4fde-9ad2-0fc09edc25ac</TermId>
        </TermInfo>
        <TermInfo xmlns="http://schemas.microsoft.com/office/infopath/2007/PartnerControls">
          <TermName xmlns="http://schemas.microsoft.com/office/infopath/2007/PartnerControls">Sea</TermName>
          <TermId xmlns="http://schemas.microsoft.com/office/infopath/2007/PartnerControls">629b623a-5c03-41e6-ac6f-64462959ba22</TermId>
        </TermInfo>
      </Terms>
    </TaxKeywordTaxHTField>
    <SemaphoreItemMetadata xmlns="47f91105-e101-416b-a549-55fa078b0eea" xsi:nil="true"/>
    <CategoryDescription xmlns="http://schemas.microsoft.com/sharepoint.v3" xsi:nil="true"/>
    <RecipientsEmail xmlns="ca283e0b-db31-4043-a2ef-b80661bf084a" xsi:nil="true"/>
    <mda26ace941f4791a7314a339fee829c xmlns="ca283e0b-db31-4043-a2ef-b80661bf084a">
      <Terms xmlns="http://schemas.microsoft.com/office/infopath/2007/PartnerControls"/>
    </mda26ace941f4791a7314a339fee829c>
    <WrittenBy xmlns="ca283e0b-db31-4043-a2ef-b80661bf084a">
      <UserInfo>
        <DisplayName/>
        <AccountId xsi:nil="true"/>
        <AccountType/>
      </UserInfo>
    </WrittenBy>
    <lcf76f155ced4ddcb4097134ff3c332f xmlns="2b0b98f2-ed61-4e8c-b1bd-46a4e9581ad5">
      <Terms xmlns="http://schemas.microsoft.com/office/infopath/2007/PartnerControls"/>
    </lcf76f155ced4ddcb4097134ff3c332f>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5.xml><?xml version="1.0" encoding="utf-8"?>
<?mso-contentType ?>
<SharedContentType xmlns="Microsoft.SharePoint.Taxonomy.ContentTypeSync" SourceId="73f51738-d318-4883-9d64-4f0bd0ccc55e" ContentTypeId="0x0101009BA85F8052A6DA4FA3E31FF9F74C6970" PreviousValue="false"/>
</file>

<file path=customXml/item6.xml><?xml version="1.0" encoding="utf-8"?>
<ct:contentTypeSchema xmlns:ct="http://schemas.microsoft.com/office/2006/metadata/contentType" xmlns:ma="http://schemas.microsoft.com/office/2006/metadata/properties/metaAttributes" ct:_="" ma:_="" ma:contentTypeName="UNICEF Document" ma:contentTypeID="0x0101009BA85F8052A6DA4FA3E31FF9F74C697000BA968B7CC49F2748A93EC4AA92562CA3" ma:contentTypeVersion="56" ma:contentTypeDescription="" ma:contentTypeScope="" ma:versionID="83a988a86ea4250e3fa4c5e42945f28f">
  <xsd:schema xmlns:xsd="http://www.w3.org/2001/XMLSchema" xmlns:xs="http://www.w3.org/2001/XMLSchema" xmlns:p="http://schemas.microsoft.com/office/2006/metadata/properties" xmlns:ns1="http://schemas.microsoft.com/sharepoint/v3" xmlns:ns2="ca283e0b-db31-4043-a2ef-b80661bf084a" xmlns:ns3="http://schemas.microsoft.com/sharepoint.v3" xmlns:ns4="47f91105-e101-416b-a549-55fa078b0eea" xmlns:ns5="2b0b98f2-ed61-4e8c-b1bd-46a4e9581ad5" xmlns:ns6="http://schemas.microsoft.com/sharepoint/v4" targetNamespace="http://schemas.microsoft.com/office/2006/metadata/properties" ma:root="true" ma:fieldsID="30a2fe3ed691505d02593e2d82b0e86f" ns1:_="" ns2:_="" ns3:_="" ns4:_="" ns5:_="" ns6:_="">
    <xsd:import namespace="http://schemas.microsoft.com/sharepoint/v3"/>
    <xsd:import namespace="ca283e0b-db31-4043-a2ef-b80661bf084a"/>
    <xsd:import namespace="http://schemas.microsoft.com/sharepoint.v3"/>
    <xsd:import namespace="47f91105-e101-416b-a549-55fa078b0eea"/>
    <xsd:import namespace="2b0b98f2-ed61-4e8c-b1bd-46a4e9581ad5"/>
    <xsd:import namespace="http://schemas.microsoft.com/sharepoint/v4"/>
    <xsd:element name="properties">
      <xsd:complexType>
        <xsd:sequence>
          <xsd:element name="documentManagement">
            <xsd:complexType>
              <xsd:all>
                <xsd:element ref="ns2:WrittenBy" minOccurs="0"/>
                <xsd:element ref="ns2:ContentLanguage" minOccurs="0"/>
                <xsd:element ref="ns3:CategoryDescription" minOccurs="0"/>
                <xsd:element ref="ns2:RecipientsEmail" minOccurs="0"/>
                <xsd:element ref="ns2:SenderEmail" minOccurs="0"/>
                <xsd:element ref="ns2:DateTransmittedEmail" minOccurs="0"/>
                <xsd:element ref="ns2:k8c968e8c72a4eda96b7e8fdbe192be2" minOccurs="0"/>
                <xsd:element ref="ns2:ga975397408f43e4b84ec8e5a598e523" minOccurs="0"/>
                <xsd:element ref="ns2:mda26ace941f4791a7314a339fee829c" minOccurs="0"/>
                <xsd:element ref="ns2:TaxCatchAllLabel" minOccurs="0"/>
                <xsd:element ref="ns2:TaxCatchAll" minOccurs="0"/>
                <xsd:element ref="ns2:h6a71f3e574e4344bc34f3fc9dd20054" minOccurs="0"/>
                <xsd:element ref="ns2:j169e817e0ee4eb8974e6fc4a2762909" minOccurs="0"/>
                <xsd:element ref="ns2:j048a4f9aaad4a8990a1d5e5f53cb451" minOccurs="0"/>
                <xsd:element ref="ns5:MediaServiceMetadata" minOccurs="0"/>
                <xsd:element ref="ns5:MediaServiceFastMetadata" minOccurs="0"/>
                <xsd:element ref="ns4:SharedWithUsers" minOccurs="0"/>
                <xsd:element ref="ns4:SharedWithDetails" minOccurs="0"/>
                <xsd:element ref="ns5:MediaServiceAutoKeyPoints" minOccurs="0"/>
                <xsd:element ref="ns5:MediaServiceKeyPoints" minOccurs="0"/>
                <xsd:element ref="ns6:IconOverlay" minOccurs="0"/>
                <xsd:element ref="ns1:_vti_ItemDeclaredRecord" minOccurs="0"/>
                <xsd:element ref="ns1:_vti_ItemHoldRecordStatus" minOccurs="0"/>
                <xsd:element ref="ns4:TaxKeywordTaxHTField" minOccurs="0"/>
                <xsd:element ref="ns4:_dlc_DocId" minOccurs="0"/>
                <xsd:element ref="ns4:_dlc_DocIdUrl" minOccurs="0"/>
                <xsd:element ref="ns4:_dlc_DocIdPersistId" minOccurs="0"/>
                <xsd:element ref="ns4:SemaphoreItemMetadata" minOccurs="0"/>
                <xsd:element ref="ns5:MediaServiceAutoTags" minOccurs="0"/>
                <xsd:element ref="ns5:MediaServiceOCR" minOccurs="0"/>
                <xsd:element ref="ns5:MediaServiceGenerationTime" minOccurs="0"/>
                <xsd:element ref="ns5:MediaServiceEventHashCode" minOccurs="0"/>
                <xsd:element ref="ns5:MediaServiceDateTaken" minOccurs="0"/>
                <xsd:element ref="ns5:MediaLengthInSeconds" minOccurs="0"/>
                <xsd:element ref="ns5:MediaServiceObjectDetectorVersions" minOccurs="0"/>
                <xsd:element ref="ns5:MediaServiceSearchProperties" minOccurs="0"/>
                <xsd:element ref="ns5: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vti_ItemDeclaredRecord" ma:index="37" nillable="true" ma:displayName="Declared Record" ma:hidden="true" ma:internalName="_vti_ItemDeclaredRecord" ma:readOnly="true">
      <xsd:simpleType>
        <xsd:restriction base="dms:DateTime"/>
      </xsd:simpleType>
    </xsd:element>
    <xsd:element name="_vti_ItemHoldRecordStatus" ma:index="38" nillable="true" ma:displayName="Hold and Record Status" ma:decimals="0" ma:description="" ma:hidden="true" ma:indexed="true" ma:internalName="_vti_ItemHoldRecordStatu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WrittenBy" ma:index="3" nillable="true" ma:displayName="Written By" ma:description="‘Written By’ is auto-completed with the name of the uploader, but can be edited if you are uploading on behalf of someone else." ma:list="UserInfo" ma:SharePointGroup="0" ma:internalName="WrittenBy"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ContentLanguage" ma:index="4" nillable="true" ma:displayName="Content Language *" ma:default="English" ma:format="RadioButtons" ma:indexed="true" ma:internalName="ContentLanguage" ma:readOnly="false">
      <xsd:simpleType>
        <xsd:restriction base="dms:Choice">
          <xsd:enumeration value="English"/>
          <xsd:enumeration value="French"/>
          <xsd:enumeration value="Spanish"/>
          <xsd:enumeration value="Russian"/>
          <xsd:enumeration value="Chinese"/>
          <xsd:enumeration value="Arabic"/>
          <xsd:enumeration value="other"/>
        </xsd:restriction>
      </xsd:simpleType>
    </xsd:element>
    <xsd:element name="RecipientsEmail" ma:index="9" nillable="true" ma:displayName="Recipients (email)" ma:hidden="true" ma:internalName="RecipientsEmail" ma:readOnly="false">
      <xsd:simpleType>
        <xsd:restriction base="dms:Text">
          <xsd:maxLength value="255"/>
        </xsd:restriction>
      </xsd:simpleType>
    </xsd:element>
    <xsd:element name="SenderEmail" ma:index="10" nillable="true" ma:displayName="Sender (email)" ma:hidden="true" ma:internalName="SenderEmail" ma:readOnly="false">
      <xsd:simpleType>
        <xsd:restriction base="dms:Text">
          <xsd:maxLength value="255"/>
        </xsd:restriction>
      </xsd:simpleType>
    </xsd:element>
    <xsd:element name="DateTransmittedEmail" ma:index="11" nillable="true" ma:displayName="Date transmitted (email)" ma:format="DateTime" ma:hidden="true" ma:internalName="DateTransmittedEmail" ma:readOnly="false">
      <xsd:simpleType>
        <xsd:restriction base="dms:DateTime"/>
      </xsd:simpleType>
    </xsd:element>
    <xsd:element name="k8c968e8c72a4eda96b7e8fdbe192be2" ma:index="12" nillable="true" ma:taxonomy="true" ma:internalName="k8c968e8c72a4eda96b7e8fdbe192be2" ma:taxonomyFieldName="GeographicScope" ma:displayName="Geographic Scope" ma:default="" ma:fieldId="{48c968e8-c72a-4eda-96b7-e8fdbe192be2}" ma:taxonomyMulti="true" ma:sspId="73f51738-d318-4883-9d64-4f0bd0ccc55e" ma:termSetId="0a00fedf-defc-4fe3-a3bf-9929b29a638e" ma:anchorId="00000000-0000-0000-0000-000000000000" ma:open="false" ma:isKeyword="false">
      <xsd:complexType>
        <xsd:sequence>
          <xsd:element ref="pc:Terms" minOccurs="0" maxOccurs="1"/>
        </xsd:sequence>
      </xsd:complexType>
    </xsd:element>
    <xsd:element name="ga975397408f43e4b84ec8e5a598e523" ma:index="16" nillable="true" ma:taxonomy="true" ma:internalName="ga975397408f43e4b84ec8e5a598e523" ma:taxonomyFieldName="OfficeDivision" ma:displayName="Office/Division *" ma:readOnly="false" ma:default="2;#Programme Division-456D|b599cc08-53d0-4ecf-afce-40bdcdf910e2" ma:fieldId="{0a975397-408f-43e4-b84e-c8e5a598e523}" ma:sspId="73f51738-d318-4883-9d64-4f0bd0ccc55e" ma:termSetId="1761a25e-44f4-4213-964a-f96c515e12cb" ma:anchorId="00000000-0000-0000-0000-000000000000" ma:open="false" ma:isKeyword="false">
      <xsd:complexType>
        <xsd:sequence>
          <xsd:element ref="pc:Terms" minOccurs="0" maxOccurs="1"/>
        </xsd:sequence>
      </xsd:complexType>
    </xsd:element>
    <xsd:element name="mda26ace941f4791a7314a339fee829c" ma:index="17" nillable="true" ma:taxonomy="true" ma:internalName="mda26ace941f4791a7314a339fee829c" ma:taxonomyFieldName="DocumentType" ma:displayName="Document Type *" ma:indexed="true" ma:readOnly="false" ma:default="" ma:fieldId="{6da26ace-941f-4791-a731-4a339fee829c}" ma:sspId="73f51738-d318-4883-9d64-4f0bd0ccc55e" ma:termSetId="f93b6877-8902-4378-8587-5ec85f36ead9" ma:anchorId="00000000-0000-0000-0000-000000000000" ma:open="false" ma:isKeyword="false">
      <xsd:complexType>
        <xsd:sequence>
          <xsd:element ref="pc:Terms" minOccurs="0" maxOccurs="1"/>
        </xsd:sequence>
      </xsd:complexType>
    </xsd:element>
    <xsd:element name="TaxCatchAllLabel" ma:index="18" nillable="true" ma:displayName="Taxonomy Catch All Column1" ma:hidden="true" ma:list="{c37d0767-6c15-4a33-8694-d6fdc8572b85}" ma:internalName="TaxCatchAllLabel" ma:readOnly="true" ma:showField="CatchAllDataLabel" ma:web="47f91105-e101-416b-a549-55fa078b0eea">
      <xsd:complexType>
        <xsd:complexContent>
          <xsd:extension base="dms:MultiChoiceLookup">
            <xsd:sequence>
              <xsd:element name="Value" type="dms:Lookup" maxOccurs="unbounded" minOccurs="0" nillable="true"/>
            </xsd:sequence>
          </xsd:extension>
        </xsd:complexContent>
      </xsd:complexType>
    </xsd:element>
    <xsd:element name="TaxCatchAll" ma:index="22" nillable="true" ma:displayName="Taxonomy Catch All Column" ma:hidden="true" ma:list="{c37d0767-6c15-4a33-8694-d6fdc8572b85}" ma:internalName="TaxCatchAll" ma:showField="CatchAllData" ma:web="47f91105-e101-416b-a549-55fa078b0eea">
      <xsd:complexType>
        <xsd:complexContent>
          <xsd:extension base="dms:MultiChoiceLookup">
            <xsd:sequence>
              <xsd:element name="Value" type="dms:Lookup" maxOccurs="unbounded" minOccurs="0" nillable="true"/>
            </xsd:sequence>
          </xsd:extension>
        </xsd:complexContent>
      </xsd:complexType>
    </xsd:element>
    <xsd:element name="h6a71f3e574e4344bc34f3fc9dd20054" ma:index="23" nillable="true" ma:taxonomy="true" ma:internalName="h6a71f3e574e4344bc34f3fc9dd20054" ma:taxonomyFieldName="Topic" ma:displayName="Topic *" ma:readOnly="false" ma:default="" ma:fieldId="{16a71f3e-574e-4344-bc34-f3fc9dd20054}" ma:taxonomyMulti="true" ma:sspId="73f51738-d318-4883-9d64-4f0bd0ccc55e" ma:termSetId="9561e0e6-71cf-4f3c-87c3-08a6b5d907e8" ma:anchorId="00000000-0000-0000-0000-000000000000" ma:open="false" ma:isKeyword="false">
      <xsd:complexType>
        <xsd:sequence>
          <xsd:element ref="pc:Terms" minOccurs="0" maxOccurs="1"/>
        </xsd:sequence>
      </xsd:complexType>
    </xsd:element>
    <xsd:element name="j169e817e0ee4eb8974e6fc4a2762909" ma:index="25" nillable="true" ma:taxonomy="true" ma:internalName="j169e817e0ee4eb8974e6fc4a2762909" ma:taxonomyFieldName="CriticalForLongTermRetention" ma:displayName="Critical for long-term retention?" ma:default="" ma:fieldId="{3169e817-e0ee-4eb8-974e-6fc4a2762909}" ma:sspId="73f51738-d318-4883-9d64-4f0bd0ccc55e" ma:termSetId="59f85175-3dbf-4592-9c1d-453af9da4e8b" ma:anchorId="00000000-0000-0000-0000-000000000000" ma:open="false" ma:isKeyword="false">
      <xsd:complexType>
        <xsd:sequence>
          <xsd:element ref="pc:Terms" minOccurs="0" maxOccurs="1"/>
        </xsd:sequence>
      </xsd:complexType>
    </xsd:element>
    <xsd:element name="j048a4f9aaad4a8990a1d5e5f53cb451" ma:index="27" nillable="true" ma:taxonomy="true" ma:internalName="j048a4f9aaad4a8990a1d5e5f53cb451" ma:taxonomyFieldName="SystemDTAC" ma:displayName="System-DT-AC" ma:default="" ma:fieldId="{3048a4f9-aaad-4a89-90a1-d5e5f53cb451}" ma:sspId="73f51738-d318-4883-9d64-4f0bd0ccc55e" ma:termSetId="1e3381f3-a35f-499a-9a3c-017e5423e02a"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internalName="Category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7f91105-e101-416b-a549-55fa078b0eea" elementFormDefault="qualified">
    <xsd:import namespace="http://schemas.microsoft.com/office/2006/documentManagement/types"/>
    <xsd:import namespace="http://schemas.microsoft.com/office/infopath/2007/PartnerControls"/>
    <xsd:element name="SharedWithUsers" ma:index="3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3" nillable="true" ma:displayName="Shared With Details" ma:internalName="SharedWithDetails" ma:readOnly="true">
      <xsd:simpleType>
        <xsd:restriction base="dms:Note">
          <xsd:maxLength value="255"/>
        </xsd:restriction>
      </xsd:simpleType>
    </xsd:element>
    <xsd:element name="TaxKeywordTaxHTField" ma:index="39" nillable="true" ma:taxonomy="true" ma:internalName="TaxKeywordTaxHTField" ma:taxonomyFieldName="TaxKeyword" ma:displayName="Enterprise Keywords" ma:fieldId="{23f27201-bee3-471e-b2e7-b64fd8b7ca38}" ma:taxonomyMulti="true" ma:sspId="73f51738-d318-4883-9d64-4f0bd0ccc55e" ma:termSetId="00000000-0000-0000-0000-000000000000" ma:anchorId="00000000-0000-0000-0000-000000000000" ma:open="true" ma:isKeyword="true">
      <xsd:complexType>
        <xsd:sequence>
          <xsd:element ref="pc:Terms" minOccurs="0" maxOccurs="1"/>
        </xsd:sequence>
      </xsd:complexType>
    </xsd:element>
    <xsd:element name="_dlc_DocId" ma:index="40" nillable="true" ma:displayName="Document ID Value" ma:description="The value of the document ID assigned to this item." ma:indexed="true" ma:internalName="_dlc_DocId" ma:readOnly="true">
      <xsd:simpleType>
        <xsd:restriction base="dms:Text"/>
      </xsd:simpleType>
    </xsd:element>
    <xsd:element name="_dlc_DocIdUrl" ma:index="41"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42" nillable="true" ma:displayName="Persist ID" ma:description="Keep ID on add." ma:hidden="true" ma:internalName="_dlc_DocIdPersistId" ma:readOnly="true">
      <xsd:simpleType>
        <xsd:restriction base="dms:Boolean"/>
      </xsd:simpleType>
    </xsd:element>
    <xsd:element name="SemaphoreItemMetadata" ma:index="43" nillable="true" ma:displayName="Semaphore Status" ma:hidden="true" ma:internalName="SemaphoreItemMetadata">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b0b98f2-ed61-4e8c-b1bd-46a4e9581ad5" elementFormDefault="qualified">
    <xsd:import namespace="http://schemas.microsoft.com/office/2006/documentManagement/types"/>
    <xsd:import namespace="http://schemas.microsoft.com/office/infopath/2007/PartnerControls"/>
    <xsd:element name="MediaServiceMetadata" ma:index="30" nillable="true" ma:displayName="MediaServiceMetadata" ma:hidden="true" ma:internalName="MediaServiceMetadata" ma:readOnly="true">
      <xsd:simpleType>
        <xsd:restriction base="dms:Note"/>
      </xsd:simpleType>
    </xsd:element>
    <xsd:element name="MediaServiceFastMetadata" ma:index="31" nillable="true" ma:displayName="MediaServiceFastMetadata" ma:hidden="true" ma:internalName="MediaServiceFastMetadata" ma:readOnly="true">
      <xsd:simpleType>
        <xsd:restriction base="dms:Note"/>
      </xsd:simpleType>
    </xsd:element>
    <xsd:element name="MediaServiceAutoKeyPoints" ma:index="34" nillable="true" ma:displayName="MediaServiceAutoKeyPoints" ma:hidden="true" ma:internalName="MediaServiceAutoKeyPoints" ma:readOnly="true">
      <xsd:simpleType>
        <xsd:restriction base="dms:Note"/>
      </xsd:simpleType>
    </xsd:element>
    <xsd:element name="MediaServiceKeyPoints" ma:index="35" nillable="true" ma:displayName="KeyPoints" ma:internalName="MediaServiceKeyPoints" ma:readOnly="true">
      <xsd:simpleType>
        <xsd:restriction base="dms:Note">
          <xsd:maxLength value="255"/>
        </xsd:restriction>
      </xsd:simpleType>
    </xsd:element>
    <xsd:element name="MediaServiceAutoTags" ma:index="44" nillable="true" ma:displayName="Tags" ma:internalName="MediaServiceAutoTags" ma:readOnly="true">
      <xsd:simpleType>
        <xsd:restriction base="dms:Text"/>
      </xsd:simpleType>
    </xsd:element>
    <xsd:element name="MediaServiceOCR" ma:index="45" nillable="true" ma:displayName="Extracted Text" ma:internalName="MediaServiceOCR" ma:readOnly="true">
      <xsd:simpleType>
        <xsd:restriction base="dms:Note">
          <xsd:maxLength value="255"/>
        </xsd:restriction>
      </xsd:simpleType>
    </xsd:element>
    <xsd:element name="MediaServiceGenerationTime" ma:index="46" nillable="true" ma:displayName="MediaServiceGenerationTime" ma:hidden="true" ma:internalName="MediaServiceGenerationTime" ma:readOnly="true">
      <xsd:simpleType>
        <xsd:restriction base="dms:Text"/>
      </xsd:simpleType>
    </xsd:element>
    <xsd:element name="MediaServiceEventHashCode" ma:index="47" nillable="true" ma:displayName="MediaServiceEventHashCode" ma:hidden="true" ma:internalName="MediaServiceEventHashCode" ma:readOnly="true">
      <xsd:simpleType>
        <xsd:restriction base="dms:Text"/>
      </xsd:simpleType>
    </xsd:element>
    <xsd:element name="MediaServiceDateTaken" ma:index="48" nillable="true" ma:displayName="MediaServiceDateTaken" ma:hidden="true" ma:internalName="MediaServiceDateTaken" ma:readOnly="true">
      <xsd:simpleType>
        <xsd:restriction base="dms:Text"/>
      </xsd:simpleType>
    </xsd:element>
    <xsd:element name="MediaLengthInSeconds" ma:index="49" nillable="true" ma:displayName="MediaLengthInSeconds" ma:hidden="true" ma:internalName="MediaLengthInSeconds" ma:readOnly="true">
      <xsd:simpleType>
        <xsd:restriction base="dms:Unknown"/>
      </xsd:simpleType>
    </xsd:element>
    <xsd:element name="MediaServiceObjectDetectorVersions" ma:index="50" nillable="true" ma:displayName="MediaServiceObjectDetectorVersions" ma:hidden="true" ma:indexed="true" ma:internalName="MediaServiceObjectDetectorVersions" ma:readOnly="true">
      <xsd:simpleType>
        <xsd:restriction base="dms:Text"/>
      </xsd:simpleType>
    </xsd:element>
    <xsd:element name="MediaServiceSearchProperties" ma:index="51" nillable="true" ma:displayName="MediaServiceSearchProperties" ma:hidden="true" ma:internalName="MediaServiceSearchProperties" ma:readOnly="true">
      <xsd:simpleType>
        <xsd:restriction base="dms:Note"/>
      </xsd:simpleType>
    </xsd:element>
    <xsd:element name="lcf76f155ced4ddcb4097134ff3c332f" ma:index="53"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36"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6AE9917-39AE-4EFE-83EC-3968E57CDA37}">
  <ds:schemaRefs>
    <ds:schemaRef ds:uri="http://schemas.microsoft.com/sharepoint/v3/contenttype/forms"/>
  </ds:schemaRefs>
</ds:datastoreItem>
</file>

<file path=customXml/itemProps2.xml><?xml version="1.0" encoding="utf-8"?>
<ds:datastoreItem xmlns:ds="http://schemas.openxmlformats.org/officeDocument/2006/customXml" ds:itemID="{57EC7D5F-6F9C-4325-B802-2CDEA9AB3DB8}">
  <ds:schemaRefs>
    <ds:schemaRef ds:uri="http://schemas.microsoft.com/office/2006/metadata/customXsn"/>
  </ds:schemaRefs>
</ds:datastoreItem>
</file>

<file path=customXml/itemProps3.xml><?xml version="1.0" encoding="utf-8"?>
<ds:datastoreItem xmlns:ds="http://schemas.openxmlformats.org/officeDocument/2006/customXml" ds:itemID="{E9FFDD64-112D-4AA9-BCA0-3564C8AD2C4F}">
  <ds:schemaRefs>
    <ds:schemaRef ds:uri="http://schemas.microsoft.com/sharepoint/v4"/>
    <ds:schemaRef ds:uri="47f91105-e101-416b-a549-55fa078b0eea"/>
    <ds:schemaRef ds:uri="http://schemas.microsoft.com/office/2006/documentManagement/types"/>
    <ds:schemaRef ds:uri="http://www.w3.org/XML/1998/namespace"/>
    <ds:schemaRef ds:uri="http://schemas.microsoft.com/sharepoint/v3"/>
    <ds:schemaRef ds:uri="http://schemas.microsoft.com/office/infopath/2007/PartnerControls"/>
    <ds:schemaRef ds:uri="http://purl.org/dc/terms/"/>
    <ds:schemaRef ds:uri="http://schemas.microsoft.com/sharepoint.v3"/>
    <ds:schemaRef ds:uri="http://schemas.openxmlformats.org/package/2006/metadata/core-properties"/>
    <ds:schemaRef ds:uri="2b0b98f2-ed61-4e8c-b1bd-46a4e9581ad5"/>
    <ds:schemaRef ds:uri="http://purl.org/dc/elements/1.1/"/>
    <ds:schemaRef ds:uri="ca283e0b-db31-4043-a2ef-b80661bf084a"/>
    <ds:schemaRef ds:uri="http://schemas.microsoft.com/office/2006/metadata/properties"/>
    <ds:schemaRef ds:uri="http://purl.org/dc/dcmitype/"/>
  </ds:schemaRefs>
</ds:datastoreItem>
</file>

<file path=customXml/itemProps4.xml><?xml version="1.0" encoding="utf-8"?>
<ds:datastoreItem xmlns:ds="http://schemas.openxmlformats.org/officeDocument/2006/customXml" ds:itemID="{93029BA9-A68E-44B8-83B2-6F5C3E3E306A}">
  <ds:schemaRefs>
    <ds:schemaRef ds:uri="http://schemas.microsoft.com/sharepoint/events"/>
  </ds:schemaRefs>
</ds:datastoreItem>
</file>

<file path=customXml/itemProps5.xml><?xml version="1.0" encoding="utf-8"?>
<ds:datastoreItem xmlns:ds="http://schemas.openxmlformats.org/officeDocument/2006/customXml" ds:itemID="{AC0543AC-CDB3-4350-A48D-3117A9BB6255}">
  <ds:schemaRefs>
    <ds:schemaRef ds:uri="Microsoft.SharePoint.Taxonomy.ContentTypeSync"/>
  </ds:schemaRefs>
</ds:datastoreItem>
</file>

<file path=customXml/itemProps6.xml><?xml version="1.0" encoding="utf-8"?>
<ds:datastoreItem xmlns:ds="http://schemas.openxmlformats.org/officeDocument/2006/customXml" ds:itemID="{1C8BB9E8-B2FB-4DE9-A5D3-714B9703E48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a283e0b-db31-4043-a2ef-b80661bf084a"/>
    <ds:schemaRef ds:uri="http://schemas.microsoft.com/sharepoint.v3"/>
    <ds:schemaRef ds:uri="47f91105-e101-416b-a549-55fa078b0eea"/>
    <ds:schemaRef ds:uri="2b0b98f2-ed61-4e8c-b1bd-46a4e9581ad5"/>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35472</TotalTime>
  <Words>6612</Words>
  <Application>Microsoft Office PowerPoint</Application>
  <PresentationFormat>Widescreen</PresentationFormat>
  <Paragraphs>612</Paragraphs>
  <Slides>66</Slides>
  <Notes>57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66</vt:i4>
      </vt:variant>
    </vt:vector>
  </HeadingPairs>
  <TitlesOfParts>
    <vt:vector size="75" baseType="lpstr">
      <vt:lpstr>Univers LT Pro 45 Light</vt:lpstr>
      <vt:lpstr>Univers LT Pro 55</vt:lpstr>
      <vt:lpstr>Univers LT Std 55</vt:lpstr>
      <vt:lpstr>Univers LT Std 57 Cn</vt:lpstr>
      <vt:lpstr>Arial</vt:lpstr>
      <vt:lpstr>Calibri</vt:lpstr>
      <vt:lpstr>Wingdings</vt:lpstr>
      <vt:lpstr>Wingdings 2</vt:lpstr>
      <vt:lpstr>Dividend</vt:lpstr>
      <vt:lpstr>مذكرة تقنية حول:  تنفيذ بروتوكول الأمم المتحدة بشان مساعدة الضحايا</vt:lpstr>
      <vt:lpstr>جدول الأعمال</vt:lpstr>
      <vt:lpstr>PowerPoint Presentation</vt:lpstr>
      <vt:lpstr>التدابير التحضيرية</vt:lpstr>
      <vt:lpstr>PowerPoint Presentation</vt:lpstr>
      <vt:lpstr>الخلفية المراحل الرئيسية لوضع إطار لمساعدة ضحايا الاستغلال والانتهاك الجنسيين</vt:lpstr>
      <vt:lpstr>الغرض والنطاق</vt:lpstr>
      <vt:lpstr>التعريفات</vt:lpstr>
      <vt:lpstr>مراجعة أهداف التعلم</vt:lpstr>
      <vt:lpstr>PowerPoint Presentation</vt:lpstr>
      <vt:lpstr>مبادئ مساعدة الضحايا البروتوكول الموحد بشأن تقديم المساعدة إلى ضحايا الاستغلال والانتهاك الجنسيين</vt:lpstr>
      <vt:lpstr>PowerPoint Presentation</vt:lpstr>
      <vt:lpstr>النهج المتمركز حول الضحايا </vt:lpstr>
      <vt:lpstr>توجيهات الموافقة المستنيرة/ القبول</vt:lpstr>
      <vt:lpstr>الإبلاغ الإلزامي مهم للتذكر</vt:lpstr>
      <vt:lpstr>PowerPoint Presentation</vt:lpstr>
      <vt:lpstr>PowerPoint Presentation</vt:lpstr>
      <vt:lpstr>PowerPoint Presentation</vt:lpstr>
      <vt:lpstr>PowerPoint Presentation</vt:lpstr>
      <vt:lpstr>الإجراءات بحسب أدوار الموظفين عند الاتصال المباشر من قِبل الضحية</vt:lpstr>
      <vt:lpstr>الإجراءات بحسب أدوار الموظفين عند الاتصال المباشر من قِبل الضحية </vt:lpstr>
      <vt:lpstr>الإجراءات بحسب أدوار الموظفين عند تلقي معلومات من طرف ثالث</vt:lpstr>
      <vt:lpstr>PowerPoint Presentation</vt:lpstr>
      <vt:lpstr>كيفية استجابتنا مهمة</vt:lpstr>
      <vt:lpstr>تذكر دورك</vt:lpstr>
      <vt:lpstr>الاستجابة للإفصاح: هدفان رئيسيان</vt:lpstr>
      <vt:lpstr>تحديات الكشف عن الاستغلال والانتهاك الجنسيين</vt:lpstr>
      <vt:lpstr>PowerPoint Presentation</vt:lpstr>
      <vt:lpstr>خطوات الاستجابة للإفصاح عن الاستغلال والانتهاك الجنسيين </vt:lpstr>
      <vt:lpstr>الخطوة الأولى التعارف</vt:lpstr>
      <vt:lpstr>الخطوة الثانية التحقق من السلامة:</vt:lpstr>
      <vt:lpstr>الخطوة الثالثة النظر:</vt:lpstr>
      <vt:lpstr>الخطوة الرابعة الاستماع والتقييم:</vt:lpstr>
      <vt:lpstr>PowerPoint Presentation</vt:lpstr>
      <vt:lpstr>الخطوة الخامسة  الربط:</vt:lpstr>
      <vt:lpstr>الخطوة السادسة المراجعة:</vt:lpstr>
      <vt:lpstr>كيفية إظهار الدعم: التواصل الفعال</vt:lpstr>
      <vt:lpstr>كيفية إظهار الدعم: التواصل الفعال (تابع)</vt:lpstr>
      <vt:lpstr>مراجعة أهداف التعلم</vt:lpstr>
      <vt:lpstr>PowerPoint Presentation</vt:lpstr>
      <vt:lpstr>ما الذي يجعل مساعدة الضحايا في حالات الاستغلال والانتهاك الجنسيين مختلفة؟</vt:lpstr>
      <vt:lpstr>الحماية</vt:lpstr>
      <vt:lpstr> عمليات أخرى عملية المساءلة</vt:lpstr>
      <vt:lpstr>عمليات أخرى حماية الضحايا من الأطفال والبالغين</vt:lpstr>
      <vt:lpstr>العمليات الأخرى مساعدة الأطفال المولودين نتيجة الاستغلال والانتهاك الجنسيين</vt:lpstr>
      <vt:lpstr>مراجعة أهداف التعلم</vt:lpstr>
      <vt:lpstr>PowerPoint Presentation</vt:lpstr>
      <vt:lpstr>الثغرات في الخدمات</vt:lpstr>
      <vt:lpstr>الثغرات في الخدمات</vt:lpstr>
      <vt:lpstr>الثغرات في الخدمات من المهم تذكّر</vt:lpstr>
      <vt:lpstr>مراجعة أهداف التعلم</vt:lpstr>
      <vt:lpstr>PowerPoint Presentation</vt:lpstr>
      <vt:lpstr>الأدوار والمسؤوليات بموجب البروتوكول</vt:lpstr>
      <vt:lpstr>الأدوار والمسؤوليات بموجب البروتوكول</vt:lpstr>
      <vt:lpstr>دمج مسارات الإحالة من العنف القائم على النوع الاجتماعي/حماية الطفل  في إجراءات العمل الموحدة لشبكة الحماية من الاستغلال والانتهاك الجنسيين</vt:lpstr>
      <vt:lpstr>دمج مسارات الإحالة لخدمات العنف القائم على النوع الاجتماعي/حماية الطفل  في إجراءات العمل الموحدة لشبكة الحماية من الاستغلال والانتهاك الجنسيين  ما المعلومات التي يجب تضمينها؟</vt:lpstr>
      <vt:lpstr>PowerPoint Presentation</vt:lpstr>
      <vt:lpstr>نشر بروتوكول مساعدة الضحايا  الخطوات الرئيسية</vt:lpstr>
      <vt:lpstr>مشاركة المعلومات حول مساعدة الضحايا </vt:lpstr>
      <vt:lpstr>آليات التمويل</vt:lpstr>
      <vt:lpstr>الخطوات التالية: الدعم الميداني للجنة الدائمة المشتركة بين الوكالات بشأن الحماية من الاستغلال والانتهاك الجنسيين وتتبع التقدم المحرز</vt:lpstr>
      <vt:lpstr>حالة التنفيذ العالمي لبروتوكول الأمم المتحدة بشأن مساعدة الضحايا في الاستجابة الإنسانية</vt:lpstr>
      <vt:lpstr>مراجعة أهداف التعلم</vt:lpstr>
      <vt:lpstr>PowerPoint Presentation</vt:lpstr>
      <vt:lpstr> شكرًا لك! FOR MORE INFORMATION: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TECHNICAL NOTE ON THE IMPLEMENTATION OF THE UN VICTIM ASSISTANCE PROTOCOL</dc:title>
  <dc:creator>UNICEF;NYHQ-CP-PSEA;Ivana Chapcakova;Georgette Schutte;Katie Wepplo</dc:creator>
  <cp:keywords>Victim Assisstance;PSEA;SEA;Technical Note;UN Protocol</cp:keywords>
  <cp:lastModifiedBy>Yihong Zhang</cp:lastModifiedBy>
  <cp:revision>697</cp:revision>
  <dcterms:created xsi:type="dcterms:W3CDTF">2020-07-12T09:32:07Z</dcterms:created>
  <dcterms:modified xsi:type="dcterms:W3CDTF">2025-06-17T15:34:49Z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0x0101009BA85F8052A6DA4FA3E31FF9F74C697000BA968B7CC49F2748A93EC4AA92562CA3</vt:lpwstr>
  </property>
  <property fmtid="{D5CDD505-2E9C-101B-9397-08002B2CF9AE}" pid="3" name="OfficeDivision">
    <vt:lpwstr>2;#Programme Division-456D|b599cc08-53d0-4ecf-afce-40bdcdf910e2</vt:lpwstr>
  </property>
  <property fmtid="{D5CDD505-2E9C-101B-9397-08002B2CF9AE}" pid="4" name="_dlc_DocIdItemGuid">
    <vt:lpwstr>71db9971-218f-4842-b52d-027d742c12e6</vt:lpwstr>
  </property>
  <property fmtid="{D5CDD505-2E9C-101B-9397-08002B2CF9AE}" pid="5" name="TaxKeyword">
    <vt:lpwstr>55;#PSEA|e0bc56f5-af71-46d4-a1fd-39f3a92f068f;#117;#UN Protocol|68b55ca8-eaa7-42ea-8ec0-c1ffff0815ca;#116;#Technical Note|faf059a2-af0d-4068-9fe0-98f0ffc8b2ed;#115;#Victim Assisstance|1b611e36-2831-4fde-9ad2-0fc09edc25ac;#118;#Sea|629b623a-5c03-41e6-ac6f-64462959ba22</vt:lpwstr>
  </property>
  <property fmtid="{D5CDD505-2E9C-101B-9397-08002B2CF9AE}" pid="6" name="SystemDTAC">
    <vt:lpwstr/>
  </property>
  <property fmtid="{D5CDD505-2E9C-101B-9397-08002B2CF9AE}" pid="7" name="Topic">
    <vt:lpwstr/>
  </property>
  <property fmtid="{D5CDD505-2E9C-101B-9397-08002B2CF9AE}" pid="8" name="CriticalForLongTermRetention">
    <vt:lpwstr/>
  </property>
  <property fmtid="{D5CDD505-2E9C-101B-9397-08002B2CF9AE}" pid="9" name="DocumentType">
    <vt:lpwstr/>
  </property>
  <property fmtid="{D5CDD505-2E9C-101B-9397-08002B2CF9AE}" pid="10" name="GeographicScope">
    <vt:lpwstr/>
  </property>
</Properties>
</file>