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9" roundtripDataSignature="AMtx7miXROVuZepgDVXZ9+tV8Rcmlrjm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78528C-308E-4B63-84D4-1D12740EECB5}">
  <a:tblStyle styleId="{6D78528C-308E-4B63-84D4-1D12740EECB5}" styleName="Table_0">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8EBF5"/>
          </a:solidFill>
        </a:fill>
      </a:tcStyle>
    </a:band1H>
    <a:band2H>
      <a:tcTxStyle b="off" i="off"/>
    </a:band2H>
    <a:band1V>
      <a:tcTxStyle b="off" i="off"/>
      <a:tcStyle>
        <a:fill>
          <a:solidFill>
            <a:srgbClr val="E8EBF5"/>
          </a:solidFill>
        </a:fill>
      </a:tcStyle>
    </a:band1V>
    <a:band2V>
      <a:tcTxStyle b="off" i="off"/>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Calibri"/>
          <a:ea typeface="Calibri"/>
          <a:cs typeface="Calibri"/>
        </a:font>
        <a:schemeClr val="lt1"/>
      </a:tcTxStyle>
      <a:tcStyle>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C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s-CO" sz="1200" u="none" strike="noStrike">
                <a:solidFill>
                  <a:schemeClr val="dk1"/>
                </a:solidFill>
                <a:latin typeface="Calibri"/>
                <a:ea typeface="Calibri"/>
                <a:cs typeface="Calibri"/>
                <a:sym typeface="Calibri"/>
              </a:rPr>
              <a:t>El Task Force de Prevención de la Explotación y el Abuso Sexual (PEAS) en Colombia tiene como objetivo coordinar iniciativas que contribuyan al fortalecimiento de las capacidades del Sistema de Naciones Unidas y sus socios para desarrollar una cultura de prevención y respuesta de las Agencias del Sistema de Naciones Unidas y la Misión de Verificación. Las responsabilidades incluyen actividades de sensibilización dirigidas al personal de las Naciones Unidas y socios nacionales, sistematización de buenas prácticas y modelos y asesoría para el establecimiento de mecanismos efectivos de reporte, así como protección y asistencia a víctimas. </a:t>
            </a:r>
            <a:endParaRPr/>
          </a:p>
          <a:p>
            <a:pPr indent="0" lvl="0" marL="0" rtl="0" algn="l">
              <a:lnSpc>
                <a:spcPct val="100000"/>
              </a:lnSpc>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es-CO" sz="1200">
                <a:solidFill>
                  <a:schemeClr val="dk1"/>
                </a:solidFill>
                <a:latin typeface="Calibri"/>
                <a:ea typeface="Calibri"/>
                <a:cs typeface="Calibri"/>
                <a:sym typeface="Calibri"/>
              </a:rPr>
              <a:t>El Task Force apoya el sistema de la ONU en Colombia dentro de los siguientes temas principales: 1) Prevención, 2) Sistema de respuesta y 3) Monitoreo en apoyo a la coordinación. </a:t>
            </a:r>
            <a:endParaRPr/>
          </a:p>
          <a:p>
            <a:pPr indent="-95250" lvl="0" marL="171450" marR="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lang="es-CO" sz="1200">
                <a:solidFill>
                  <a:schemeClr val="dk1"/>
                </a:solidFill>
                <a:latin typeface="Calibri"/>
                <a:ea typeface="Calibri"/>
                <a:cs typeface="Calibri"/>
                <a:sym typeface="Calibri"/>
              </a:rPr>
              <a:t>El plan de trabajo de 2019 incluye talleres de formación, una lista de verificación para los jefes(as) de las agencias con la aprobación del UNCT, la incorporación de PEAS en la inducción de staff y el curso de SSAFE, un pilotaje de mecanismos de queja comunitaria interagenciales en Barranquilla y Putumayo, y una biblioteca electrónica. Acabamos de tener 2 talleres para los PF en Bogotá y en el terreno el 13 y 20 de Marzo.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chemeClr val="dk1"/>
              </a:buClr>
              <a:buSzPts val="1200"/>
              <a:buFont typeface="Arial"/>
              <a:buChar char="•"/>
            </a:pPr>
            <a:r>
              <a:rPr b="0" i="0" lang="es-CO" sz="1200" u="none" strike="noStrike">
                <a:solidFill>
                  <a:schemeClr val="dk1"/>
                </a:solidFill>
                <a:latin typeface="Calibri"/>
                <a:ea typeface="Calibri"/>
                <a:cs typeface="Calibri"/>
                <a:sym typeface="Calibri"/>
              </a:rPr>
              <a:t>Cada agencia, fondo o programa tiene la responsabilidad de implementar las medidas disponibles y asegurar un sistema de prevención y respuesta alineado con las políticas de CERO TOLERANCIA, así como de favorecer el reporte e investigación de los casos de sospecha o denuncia de explotación y/o abuso sexual. El Task Force no es responsable de la investigación o trato directo con las personas denunciantes. </a:t>
            </a:r>
            <a:endParaRPr/>
          </a:p>
          <a:p>
            <a:pPr indent="-95250" lvl="0" marL="171450" rtl="0" algn="l">
              <a:lnSpc>
                <a:spcPct val="100000"/>
              </a:lnSpc>
              <a:spcBef>
                <a:spcPts val="0"/>
              </a:spcBef>
              <a:spcAft>
                <a:spcPts val="0"/>
              </a:spcAft>
              <a:buClr>
                <a:schemeClr val="dk1"/>
              </a:buClr>
              <a:buSzPts val="1200"/>
              <a:buFont typeface="Arial"/>
              <a:buNone/>
            </a:pPr>
            <a:r>
              <a:t/>
            </a:r>
            <a:endParaRPr/>
          </a:p>
        </p:txBody>
      </p:sp>
      <p:sp>
        <p:nvSpPr>
          <p:cNvPr id="379" name="Google Shape;37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s-CO"/>
              <a:t>Estas respuestas se retoman al final de la session con el propósito de que ustedes y ellos puedan contrastar lo que sabían antes y al final de la session, </a:t>
            </a:r>
            <a:endParaRPr/>
          </a:p>
        </p:txBody>
      </p:sp>
      <p:sp>
        <p:nvSpPr>
          <p:cNvPr id="416" name="Google Shape;41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Arial"/>
              <a:buNone/>
            </a:pPr>
            <a:r>
              <a:t/>
            </a:r>
            <a:endParaRPr/>
          </a:p>
        </p:txBody>
      </p:sp>
      <p:sp>
        <p:nvSpPr>
          <p:cNvPr id="427" name="Google Shape;42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s-CO"/>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42" name="Google Shape;44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48" name="Google Shape;44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54" name="Google Shape;45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s-CO"/>
              <a:t>Estas respuestas se retoman al final de la session con el propósito de que ustedes y ellos puedan contrastar lo que sabían antes y al final de la session, </a:t>
            </a:r>
            <a:endParaRPr/>
          </a:p>
        </p:txBody>
      </p:sp>
      <p:sp>
        <p:nvSpPr>
          <p:cNvPr id="461" name="Google Shape;46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s-CO"/>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Calibri"/>
              <a:buChar char="-"/>
            </a:pPr>
            <a:r>
              <a:rPr b="0" lang="es-CO"/>
              <a:t>Cada </a:t>
            </a:r>
            <a:r>
              <a:rPr b="0" lang="es-CO" sz="1200">
                <a:solidFill>
                  <a:schemeClr val="dk1"/>
                </a:solidFill>
                <a:latin typeface="Calibri"/>
                <a:ea typeface="Calibri"/>
                <a:cs typeface="Calibri"/>
                <a:sym typeface="Calibri"/>
              </a:rPr>
              <a:t>agencia tiene sus propios mecanismos internos para realizar los reportes sobre los casos de EAS.</a:t>
            </a:r>
            <a:endParaRPr/>
          </a:p>
          <a:p>
            <a:pPr indent="-171450" lvl="0" marL="171450" marR="0" rtl="0" algn="l">
              <a:lnSpc>
                <a:spcPct val="100000"/>
              </a:lnSpc>
              <a:spcBef>
                <a:spcPts val="0"/>
              </a:spcBef>
              <a:spcAft>
                <a:spcPts val="0"/>
              </a:spcAft>
              <a:buClr>
                <a:schemeClr val="dk1"/>
              </a:buClr>
              <a:buSzPts val="1200"/>
              <a:buFont typeface="Calibri"/>
              <a:buChar char="-"/>
            </a:pPr>
            <a:r>
              <a:rPr b="0" lang="es-CO" sz="1200">
                <a:solidFill>
                  <a:schemeClr val="dk1"/>
                </a:solidFill>
                <a:latin typeface="Calibri"/>
                <a:ea typeface="Calibri"/>
                <a:cs typeface="Calibri"/>
                <a:sym typeface="Calibri"/>
              </a:rPr>
              <a:t>Idealmente cada denuncia de EAS tiene que llegar a la agencia involucrada. Una sospecha por un caso de EAS por parte de ONU Mujeres, debe ser adelantado a través nuestro mecanismo interno. </a:t>
            </a:r>
            <a:endParaRPr/>
          </a:p>
          <a:p>
            <a:pPr indent="-171450" lvl="0" marL="171450" marR="0" rtl="0" algn="l">
              <a:lnSpc>
                <a:spcPct val="100000"/>
              </a:lnSpc>
              <a:spcBef>
                <a:spcPts val="0"/>
              </a:spcBef>
              <a:spcAft>
                <a:spcPts val="0"/>
              </a:spcAft>
              <a:buClr>
                <a:schemeClr val="dk1"/>
              </a:buClr>
              <a:buSzPts val="1200"/>
              <a:buFont typeface="Calibri"/>
              <a:buChar char="-"/>
            </a:pPr>
            <a:r>
              <a:rPr b="0" lang="es-CO" sz="1200">
                <a:solidFill>
                  <a:schemeClr val="dk1"/>
                </a:solidFill>
                <a:latin typeface="Calibri"/>
                <a:ea typeface="Calibri"/>
                <a:cs typeface="Calibri"/>
                <a:sym typeface="Calibri"/>
              </a:rPr>
              <a:t>Sin embargo, si no sabemos a cuál agencia aplica la sospecha, todavía hay que denunciar, y todavía aplica la prohibición de investigar, en este caso pueden denunciar al mecanismo interno de tu agencia </a:t>
            </a:r>
            <a:r>
              <a:rPr b="0" lang="es-CO" sz="1200" u="sng">
                <a:solidFill>
                  <a:schemeClr val="dk1"/>
                </a:solidFill>
                <a:latin typeface="Calibri"/>
                <a:ea typeface="Calibri"/>
                <a:cs typeface="Calibri"/>
                <a:sym typeface="Calibri"/>
              </a:rPr>
              <a:t>o </a:t>
            </a:r>
            <a:r>
              <a:rPr b="0" lang="es-CO" sz="1200" u="none">
                <a:solidFill>
                  <a:schemeClr val="dk1"/>
                </a:solidFill>
                <a:latin typeface="Calibri"/>
                <a:ea typeface="Calibri"/>
                <a:cs typeface="Calibri"/>
                <a:sym typeface="Calibri"/>
              </a:rPr>
              <a:t>a OSSI.</a:t>
            </a:r>
            <a:endParaRPr b="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a:p>
          <a:p>
            <a:pPr indent="-171450" lvl="0" marL="171450" marR="0" rtl="0" algn="l">
              <a:lnSpc>
                <a:spcPct val="100000"/>
              </a:lnSpc>
              <a:spcBef>
                <a:spcPts val="0"/>
              </a:spcBef>
              <a:spcAft>
                <a:spcPts val="0"/>
              </a:spcAft>
              <a:buClr>
                <a:schemeClr val="dk1"/>
              </a:buClr>
              <a:buSzPts val="1200"/>
              <a:buFont typeface="Calibri"/>
              <a:buChar char="-"/>
            </a:pPr>
            <a:r>
              <a:rPr b="0" lang="es-CO"/>
              <a:t>Porque nuestras rutinas al respecto son distintos cada agencia, a través su punto focal y la jefa/jefe tiene que identificar y comunicar sus rutinas internas para denunciar casos de EAS. Lo que no cambia, sin embargo, es que tenemos que denunciar si hay sospecha y nunca tenemos el derecho a investigar. </a:t>
            </a:r>
            <a:endParaRPr/>
          </a:p>
          <a:p>
            <a:pPr indent="-95250" lvl="0" marL="171450" marR="0" rtl="0" algn="l">
              <a:lnSpc>
                <a:spcPct val="100000"/>
              </a:lnSpc>
              <a:spcBef>
                <a:spcPts val="0"/>
              </a:spcBef>
              <a:spcAft>
                <a:spcPts val="0"/>
              </a:spcAft>
              <a:buClr>
                <a:schemeClr val="dk1"/>
              </a:buClr>
              <a:buSzPts val="1200"/>
              <a:buFont typeface="Calibri"/>
              <a:buNone/>
            </a:pPr>
            <a:r>
              <a:t/>
            </a:r>
            <a:endParaRPr b="0"/>
          </a:p>
          <a:p>
            <a:pPr indent="-171450" lvl="0" marL="171450" marR="0" rtl="0" algn="l">
              <a:lnSpc>
                <a:spcPct val="100000"/>
              </a:lnSpc>
              <a:spcBef>
                <a:spcPts val="0"/>
              </a:spcBef>
              <a:spcAft>
                <a:spcPts val="0"/>
              </a:spcAft>
              <a:buClr>
                <a:schemeClr val="dk1"/>
              </a:buClr>
              <a:buSzPts val="1200"/>
              <a:buFont typeface="Calibri"/>
              <a:buChar char="-"/>
            </a:pPr>
            <a:r>
              <a:rPr lang="es-CO"/>
              <a:t>Ejercicio: ficha y SOP de ACNUR</a:t>
            </a:r>
            <a:endParaRPr/>
          </a:p>
          <a:p>
            <a:pPr indent="-171450" lvl="0" marL="171450" marR="0" rtl="0" algn="l">
              <a:lnSpc>
                <a:spcPct val="100000"/>
              </a:lnSpc>
              <a:spcBef>
                <a:spcPts val="0"/>
              </a:spcBef>
              <a:spcAft>
                <a:spcPts val="0"/>
              </a:spcAft>
              <a:buClr>
                <a:schemeClr val="dk1"/>
              </a:buClr>
              <a:buSzPts val="1200"/>
              <a:buFont typeface="Calibri"/>
              <a:buChar char="-"/>
            </a:pPr>
            <a:r>
              <a:rPr b="0" lang="es-CO"/>
              <a:t>Ahora, vamos a ver un ejemplo de rutinas internas desarrollas, el SOP y ficha de ACNUR, lo tienen en sus carpetas. Quiero que individualmente lo lean en algunos minutos. </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95250" lvl="0" marL="171450" rtl="0" algn="l">
              <a:lnSpc>
                <a:spcPct val="100000"/>
              </a:lnSpc>
              <a:spcBef>
                <a:spcPts val="0"/>
              </a:spcBef>
              <a:spcAft>
                <a:spcPts val="0"/>
              </a:spcAft>
              <a:buClr>
                <a:schemeClr val="dk1"/>
              </a:buClr>
              <a:buSzPts val="1200"/>
              <a:buFont typeface="Calibri"/>
              <a:buNone/>
            </a:pPr>
            <a:r>
              <a:t/>
            </a:r>
            <a:endParaRPr/>
          </a:p>
        </p:txBody>
      </p:sp>
      <p:sp>
        <p:nvSpPr>
          <p:cNvPr id="485" name="Google Shape;48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5" name="Google Shape;49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b="1" lang="es-CO"/>
              <a:t>Confidencialidad: </a:t>
            </a:r>
            <a:r>
              <a:rPr lang="es-CO"/>
              <a:t>implica una restricción de la información (por ejemplo, la identidad de las personas involucradas) al personal estrictamente autorizado, a menos que la revelación de la información sea autorizada por las víctimas.</a:t>
            </a:r>
            <a:endParaRPr/>
          </a:p>
          <a:p>
            <a:pPr indent="-171450" lvl="0" marL="171450" rtl="0" algn="l">
              <a:lnSpc>
                <a:spcPct val="100000"/>
              </a:lnSpc>
              <a:spcBef>
                <a:spcPts val="0"/>
              </a:spcBef>
              <a:spcAft>
                <a:spcPts val="0"/>
              </a:spcAft>
              <a:buClr>
                <a:schemeClr val="dk1"/>
              </a:buClr>
              <a:buSzPts val="1200"/>
              <a:buFont typeface="Calibri"/>
              <a:buChar char="-"/>
            </a:pPr>
            <a:r>
              <a:rPr b="1" lang="es-CO"/>
              <a:t>Participación: </a:t>
            </a:r>
            <a:r>
              <a:rPr lang="es-CO"/>
              <a:t>debe tenerse en cuenta en todo momento las necesidades e intereses de las víctimas (la prioridad siempre será(n) la(s) víctima(s), sus familias y las comunidades afectadas.</a:t>
            </a:r>
            <a:endParaRPr/>
          </a:p>
          <a:p>
            <a:pPr indent="-171450" lvl="0" marL="171450" rtl="0" algn="l">
              <a:lnSpc>
                <a:spcPct val="100000"/>
              </a:lnSpc>
              <a:spcBef>
                <a:spcPts val="0"/>
              </a:spcBef>
              <a:spcAft>
                <a:spcPts val="0"/>
              </a:spcAft>
              <a:buClr>
                <a:schemeClr val="dk1"/>
              </a:buClr>
              <a:buSzPts val="1200"/>
              <a:buFont typeface="Calibri"/>
              <a:buChar char="-"/>
            </a:pPr>
            <a:r>
              <a:rPr b="1" lang="es-CO"/>
              <a:t>Acción sin daño: </a:t>
            </a:r>
            <a:r>
              <a:rPr lang="es-CO"/>
              <a:t>parte de la promoción de acciones responsables, éticas y coherentes en la acción social. Esto implica un cierto cuidado de no aumentar las tensiones que ya están presentes (previas al caso de EAS, durante la investigación y posteriormente) o crear nuevas tensiones.</a:t>
            </a:r>
            <a:endParaRPr/>
          </a:p>
          <a:p>
            <a:pPr indent="-171450" lvl="0" marL="171450" rtl="0" algn="l">
              <a:lnSpc>
                <a:spcPct val="100000"/>
              </a:lnSpc>
              <a:spcBef>
                <a:spcPts val="0"/>
              </a:spcBef>
              <a:spcAft>
                <a:spcPts val="0"/>
              </a:spcAft>
              <a:buClr>
                <a:schemeClr val="dk1"/>
              </a:buClr>
              <a:buSzPts val="1200"/>
              <a:buFont typeface="Calibri"/>
              <a:buChar char="-"/>
            </a:pPr>
            <a:r>
              <a:rPr b="1" lang="es-CO"/>
              <a:t>Enfoque diferencial: </a:t>
            </a:r>
            <a:r>
              <a:rPr lang="es-CO"/>
              <a:t>las personas involucradas deben tener en cuenta condiciones como género, edad, etnia y raza a la hora de interactuar con la(s) víctima(s), sus familias y comunidades. Lo anterior, las diferencias culturales y las relaciones de poder desiguales presentes.</a:t>
            </a:r>
            <a:endParaRPr/>
          </a:p>
          <a:p>
            <a:pPr indent="-171450" lvl="0" marL="171450" rtl="0" algn="l">
              <a:lnSpc>
                <a:spcPct val="100000"/>
              </a:lnSpc>
              <a:spcBef>
                <a:spcPts val="0"/>
              </a:spcBef>
              <a:spcAft>
                <a:spcPts val="0"/>
              </a:spcAft>
              <a:buClr>
                <a:schemeClr val="dk1"/>
              </a:buClr>
              <a:buSzPts val="1200"/>
              <a:buFont typeface="Calibri"/>
              <a:buChar char="-"/>
            </a:pPr>
            <a:r>
              <a:rPr b="1" lang="es-CO"/>
              <a:t>Interés superior de niños, niñas y adolescentes: </a:t>
            </a:r>
            <a:r>
              <a:rPr lang="es-CO"/>
              <a:t>se ven expuestos a unas situaciones de riesgo más elevadas por su posición de vulnerabilidad. Se debe tener mucho cuidado con cuestiones como la seguridad, la confidencialidad y la participación, para asegurar el restablecimiento de sus derechos.</a:t>
            </a:r>
            <a:endParaRPr/>
          </a:p>
          <a:p>
            <a:pPr indent="-95250" lvl="0" marL="171450" rtl="0" algn="l">
              <a:lnSpc>
                <a:spcPct val="100000"/>
              </a:lnSpc>
              <a:spcBef>
                <a:spcPts val="0"/>
              </a:spcBef>
              <a:spcAft>
                <a:spcPts val="0"/>
              </a:spcAft>
              <a:buClr>
                <a:schemeClr val="dk1"/>
              </a:buClr>
              <a:buSzPts val="1200"/>
              <a:buFont typeface="Calibri"/>
              <a:buNone/>
            </a:pPr>
            <a:r>
              <a:t/>
            </a:r>
            <a:endParaRPr/>
          </a:p>
        </p:txBody>
      </p:sp>
      <p:sp>
        <p:nvSpPr>
          <p:cNvPr id="506" name="Google Shape;50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514" name="Google Shape;51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Informe del Secretario General de 2015</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Si bien no existe una definición estándar de un mecanismo de queja en el sentido más general del concepto, puede entenderse como…</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Mecanismo de queja es un termino amplio. Todos los mecanismos internos para denunciar EAS de los que hemos hablado hasta ahora son mecanismos de queja o denuncia. Pero también puede ser algo tan informal como una víctima que denuncia directamente al personal de la ONU, porque interlocución directa es un tipo de mecanismo de queja.</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CBCM por otro lado es…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La diferencia clave es la participación de la comunidad, que  es esencial para poder adaptar la estructura de los mecanismos a los factores culturales y las cuestiones de género y edad, y facilitar la presentación y remisión de denuncias seguras y eficientes.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un mecanismo de quejo comunitaria bien gestionado probablemente incremente el número de denuncias de explotación y abusos sexuales. De hecho, las denuncias deberían incrementar. Sabemos bien que la explotación y el abuso sexual es un problema que ya existe. Un aumento puede indicar que la comunidad acepta el mecanismo y que su uso facilita la remisión eficaz de las denuncias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523" name="Google Shape;523;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Informe del Secretario General de 2015</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Si bien no existe una definición estándar de un mecanismo de queja en el sentido más general del concepto, puede entenderse como…</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Mecanismo de queja es un termino amplio. Todos los mecanismos internos para denunciar EAS de los que hemos hablado hasta ahora son mecanismos de queja o denuncia. Pero también puede ser algo tan informal como una víctima que denuncia directamente al personal de la ONU, porque interlocución directa es un tipo de mecanismo de queja.</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CBCM por otro lado es…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La diferencia clave es la participación de la comunidad, que  es esencial para poder adaptar la estructura de los mecanismos a los factores culturales y las cuestiones de género y edad, y facilitar la presentación y remisión de denuncias seguras y eficientes.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un mecanismo de quejo comunitaria bien gestionado probablemente incremente el número de denuncias de explotación y abusos sexuales. De hecho, las denuncias deberían incrementar. Sabemos bien que la explotación y el abuso sexual es un problema que ya existe. Un aumento puede indicar que la comunidad acepta el mecanismo y que su uso facilita la remisión eficaz de las denuncias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534" name="Google Shape;53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Informe del Secretario General de 2015</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Si bien no existe una definición estándar de un mecanismo de queja en el sentido más general del concepto, puede entenderse como…</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Mecanismo de queja es un termino amplio. Todos los mecanismos internos para denunciar EAS de los que hemos hablado hasta ahora son mecanismos de queja o denuncia. Pero también puede ser algo tan informal como una víctima que denuncia directamente al personal de la ONU, porque interlocución directa es un tipo de mecanismo de queja.</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CBCM por otro lado es…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La diferencia clave es la participación de la comunidad, que  es esencial para poder adaptar la estructura de los mecanismos a los factores culturales y las cuestiones de género y edad, y facilitar la presentación y remisión de denuncias seguras y eficientes.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CO" sz="1200">
                <a:solidFill>
                  <a:schemeClr val="dk1"/>
                </a:solidFill>
                <a:latin typeface="Calibri"/>
                <a:ea typeface="Calibri"/>
                <a:cs typeface="Calibri"/>
                <a:sym typeface="Calibri"/>
              </a:rPr>
              <a:t>un mecanismo de quejo comunitaria bien gestionado probablemente incremente el número de denuncias de explotación y abusos sexuales. De hecho, las denuncias deberían incrementar. Sabemos bien que la explotación y el abuso sexual es un problema que ya existe. Un aumento puede indicar que la comunidad acepta el mecanismo y que su uso facilita la remisión eficaz de las denuncias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546" name="Google Shape;546;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9" name="Google Shape;56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0" name="Google Shape;60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6" name="Google Shape;606;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b="1" lang="es-CO"/>
              <a:t>Confidencialidad: </a:t>
            </a:r>
            <a:r>
              <a:rPr lang="es-CO"/>
              <a:t>implica una restricción de la información (por ejemplo, la identidad de las personas involucradas) al personal estrictamente autorizado, a menos que la revelación de la información sea autorizada por las víctimas.</a:t>
            </a:r>
            <a:endParaRPr/>
          </a:p>
          <a:p>
            <a:pPr indent="-171450" lvl="0" marL="171450" rtl="0" algn="l">
              <a:lnSpc>
                <a:spcPct val="100000"/>
              </a:lnSpc>
              <a:spcBef>
                <a:spcPts val="0"/>
              </a:spcBef>
              <a:spcAft>
                <a:spcPts val="0"/>
              </a:spcAft>
              <a:buClr>
                <a:schemeClr val="dk1"/>
              </a:buClr>
              <a:buSzPts val="1200"/>
              <a:buFont typeface="Calibri"/>
              <a:buChar char="-"/>
            </a:pPr>
            <a:r>
              <a:rPr b="1" lang="es-CO"/>
              <a:t>Participación: </a:t>
            </a:r>
            <a:r>
              <a:rPr lang="es-CO"/>
              <a:t>debe tenerse en cuenta en todo momento las necesidades e intereses de las víctimas (la prioridad siempre será(n) la(s) víctima(s), sus familias y las comunidades afectadas.</a:t>
            </a:r>
            <a:endParaRPr/>
          </a:p>
          <a:p>
            <a:pPr indent="-171450" lvl="0" marL="171450" rtl="0" algn="l">
              <a:lnSpc>
                <a:spcPct val="100000"/>
              </a:lnSpc>
              <a:spcBef>
                <a:spcPts val="0"/>
              </a:spcBef>
              <a:spcAft>
                <a:spcPts val="0"/>
              </a:spcAft>
              <a:buClr>
                <a:schemeClr val="dk1"/>
              </a:buClr>
              <a:buSzPts val="1200"/>
              <a:buFont typeface="Calibri"/>
              <a:buChar char="-"/>
            </a:pPr>
            <a:r>
              <a:rPr b="1" lang="es-CO"/>
              <a:t>Acción sin daño: </a:t>
            </a:r>
            <a:r>
              <a:rPr lang="es-CO"/>
              <a:t>parte de la promoción de acciones responsables, éticas y coherentes en la acción social. Esto implica un cierto cuidado de no aumentar las tensiones que ya están presentes (previas al caso de EAS, durante la investigación y posteriormente) o crear nuevas tensiones.</a:t>
            </a:r>
            <a:endParaRPr/>
          </a:p>
          <a:p>
            <a:pPr indent="-171450" lvl="0" marL="171450" rtl="0" algn="l">
              <a:lnSpc>
                <a:spcPct val="100000"/>
              </a:lnSpc>
              <a:spcBef>
                <a:spcPts val="0"/>
              </a:spcBef>
              <a:spcAft>
                <a:spcPts val="0"/>
              </a:spcAft>
              <a:buClr>
                <a:schemeClr val="dk1"/>
              </a:buClr>
              <a:buSzPts val="1200"/>
              <a:buFont typeface="Calibri"/>
              <a:buChar char="-"/>
            </a:pPr>
            <a:r>
              <a:rPr b="1" lang="es-CO"/>
              <a:t>Enfoque diferencial: </a:t>
            </a:r>
            <a:r>
              <a:rPr lang="es-CO"/>
              <a:t>las personas involucradas deben tener en cuenta condiciones como género, edad, etnia y raza a la hora de interactuar con la(s) víctima(s), sus familias y comunidades. Lo anterior, las diferencias culturales y las relaciones de poder desiguales presentes.</a:t>
            </a:r>
            <a:endParaRPr/>
          </a:p>
          <a:p>
            <a:pPr indent="-171450" lvl="0" marL="171450" rtl="0" algn="l">
              <a:lnSpc>
                <a:spcPct val="100000"/>
              </a:lnSpc>
              <a:spcBef>
                <a:spcPts val="0"/>
              </a:spcBef>
              <a:spcAft>
                <a:spcPts val="0"/>
              </a:spcAft>
              <a:buClr>
                <a:schemeClr val="dk1"/>
              </a:buClr>
              <a:buSzPts val="1200"/>
              <a:buFont typeface="Calibri"/>
              <a:buChar char="-"/>
            </a:pPr>
            <a:r>
              <a:rPr b="1" lang="es-CO"/>
              <a:t>Interés superior de niños, niñas y adolescentes: </a:t>
            </a:r>
            <a:r>
              <a:rPr lang="es-CO"/>
              <a:t>se ven expuestos a unas situaciones de riesgo más elevadas por su posición de vulnerabilidad. Se debe tener mucho cuidado con cuestiones como la seguridad, la confidencialidad y la participación, para asegurar el restablecimiento de sus derechos.</a:t>
            </a:r>
            <a:endParaRPr/>
          </a:p>
          <a:p>
            <a:pPr indent="-95250" lvl="0" marL="171450" rtl="0" algn="l">
              <a:lnSpc>
                <a:spcPct val="100000"/>
              </a:lnSpc>
              <a:spcBef>
                <a:spcPts val="0"/>
              </a:spcBef>
              <a:spcAft>
                <a:spcPts val="0"/>
              </a:spcAft>
              <a:buClr>
                <a:schemeClr val="dk1"/>
              </a:buClr>
              <a:buSzPts val="1200"/>
              <a:buFont typeface="Calibri"/>
              <a:buNone/>
            </a:pPr>
            <a:r>
              <a:t/>
            </a:r>
            <a:endParaRPr/>
          </a:p>
        </p:txBody>
      </p:sp>
      <p:sp>
        <p:nvSpPr>
          <p:cNvPr id="619" name="Google Shape;619;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6" name="Google Shape;626;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solidFill>
                  <a:srgbClr val="000000"/>
                </a:solidFill>
              </a:rPr>
              <a:t>‹#›</a:t>
            </a:fld>
            <a:endParaRPr>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4" name="Google Shape;634;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CO"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a:p>
        </p:txBody>
      </p:sp>
      <p:sp>
        <p:nvSpPr>
          <p:cNvPr id="274" name="Google Shape;27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83" name="Google Shape;28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5" name="Shape 15"/>
        <p:cNvGrpSpPr/>
        <p:nvPr/>
      </p:nvGrpSpPr>
      <p:grpSpPr>
        <a:xfrm>
          <a:off x="0" y="0"/>
          <a:ext cx="0" cy="0"/>
          <a:chOff x="0" y="0"/>
          <a:chExt cx="0" cy="0"/>
        </a:xfrm>
      </p:grpSpPr>
      <p:sp>
        <p:nvSpPr>
          <p:cNvPr id="16" name="Google Shape;1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4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6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7" name="Shape 107"/>
        <p:cNvGrpSpPr/>
        <p:nvPr/>
      </p:nvGrpSpPr>
      <p:grpSpPr>
        <a:xfrm>
          <a:off x="0" y="0"/>
          <a:ext cx="0" cy="0"/>
          <a:chOff x="0" y="0"/>
          <a:chExt cx="0" cy="0"/>
        </a:xfrm>
      </p:grpSpPr>
      <p:sp>
        <p:nvSpPr>
          <p:cNvPr id="108" name="Google Shape;108;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4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4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4" name="Shape 114"/>
        <p:cNvGrpSpPr/>
        <p:nvPr/>
      </p:nvGrpSpPr>
      <p:grpSpPr>
        <a:xfrm>
          <a:off x="0" y="0"/>
          <a:ext cx="0" cy="0"/>
          <a:chOff x="0" y="0"/>
          <a:chExt cx="0" cy="0"/>
        </a:xfrm>
      </p:grpSpPr>
      <p:sp>
        <p:nvSpPr>
          <p:cNvPr id="115" name="Google Shape;115;p5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5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7" name="Google Shape;117;p5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9" name="Google Shape;119;p5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3" name="Shape 123"/>
        <p:cNvGrpSpPr/>
        <p:nvPr/>
      </p:nvGrpSpPr>
      <p:grpSpPr>
        <a:xfrm>
          <a:off x="0" y="0"/>
          <a:ext cx="0" cy="0"/>
          <a:chOff x="0" y="0"/>
          <a:chExt cx="0" cy="0"/>
        </a:xfrm>
      </p:grpSpPr>
      <p:sp>
        <p:nvSpPr>
          <p:cNvPr id="124" name="Google Shape;124;p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6" name="Google Shape;126;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5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5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2" name="Shape 22"/>
        <p:cNvGrpSpPr/>
        <p:nvPr/>
      </p:nvGrpSpPr>
      <p:grpSpPr>
        <a:xfrm>
          <a:off x="0" y="0"/>
          <a:ext cx="0" cy="0"/>
          <a:chOff x="0" y="0"/>
          <a:chExt cx="0" cy="0"/>
        </a:xfrm>
      </p:grpSpPr>
      <p:sp>
        <p:nvSpPr>
          <p:cNvPr id="23" name="Google Shape;23;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56"/>
          <p:cNvSpPr/>
          <p:nvPr>
            <p:ph idx="2" type="pic"/>
          </p:nvPr>
        </p:nvSpPr>
        <p:spPr>
          <a:xfrm>
            <a:off x="5183188" y="987425"/>
            <a:ext cx="6172200" cy="4873625"/>
          </a:xfrm>
          <a:prstGeom prst="rect">
            <a:avLst/>
          </a:prstGeom>
          <a:noFill/>
          <a:ln>
            <a:noFill/>
          </a:ln>
        </p:spPr>
      </p:sp>
      <p:sp>
        <p:nvSpPr>
          <p:cNvPr id="143" name="Google Shape;143;p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5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1" name="Shape 171"/>
        <p:cNvGrpSpPr/>
        <p:nvPr/>
      </p:nvGrpSpPr>
      <p:grpSpPr>
        <a:xfrm>
          <a:off x="0" y="0"/>
          <a:ext cx="0" cy="0"/>
          <a:chOff x="0" y="0"/>
          <a:chExt cx="0" cy="0"/>
        </a:xfrm>
      </p:grpSpPr>
      <p:sp>
        <p:nvSpPr>
          <p:cNvPr id="172" name="Google Shape;172;p6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6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4" name="Google Shape;174;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6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6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0" name="Google Shape;180;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3" name="Shape 183"/>
        <p:cNvGrpSpPr/>
        <p:nvPr/>
      </p:nvGrpSpPr>
      <p:grpSpPr>
        <a:xfrm>
          <a:off x="0" y="0"/>
          <a:ext cx="0" cy="0"/>
          <a:chOff x="0" y="0"/>
          <a:chExt cx="0" cy="0"/>
        </a:xfrm>
      </p:grpSpPr>
      <p:sp>
        <p:nvSpPr>
          <p:cNvPr id="184" name="Google Shape;184;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7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7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0" name="Shape 190"/>
        <p:cNvGrpSpPr/>
        <p:nvPr/>
      </p:nvGrpSpPr>
      <p:grpSpPr>
        <a:xfrm>
          <a:off x="0" y="0"/>
          <a:ext cx="0" cy="0"/>
          <a:chOff x="0" y="0"/>
          <a:chExt cx="0" cy="0"/>
        </a:xfrm>
      </p:grpSpPr>
      <p:sp>
        <p:nvSpPr>
          <p:cNvPr id="191" name="Google Shape;191;p7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7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3" name="Google Shape;193;p7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7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5" name="Google Shape;195;p7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4" name="Shape 204"/>
        <p:cNvGrpSpPr/>
        <p:nvPr/>
      </p:nvGrpSpPr>
      <p:grpSpPr>
        <a:xfrm>
          <a:off x="0" y="0"/>
          <a:ext cx="0" cy="0"/>
          <a:chOff x="0" y="0"/>
          <a:chExt cx="0" cy="0"/>
        </a:xfrm>
      </p:grpSpPr>
      <p:sp>
        <p:nvSpPr>
          <p:cNvPr id="205" name="Google Shape;205;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6" name="Shape 26"/>
        <p:cNvGrpSpPr/>
        <p:nvPr/>
      </p:nvGrpSpPr>
      <p:grpSpPr>
        <a:xfrm>
          <a:off x="0" y="0"/>
          <a:ext cx="0" cy="0"/>
          <a:chOff x="0" y="0"/>
          <a:chExt cx="0" cy="0"/>
        </a:xfrm>
      </p:grpSpPr>
      <p:sp>
        <p:nvSpPr>
          <p:cNvPr id="27" name="Google Shape;27;p5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8" name="Shape 208"/>
        <p:cNvGrpSpPr/>
        <p:nvPr/>
      </p:nvGrpSpPr>
      <p:grpSpPr>
        <a:xfrm>
          <a:off x="0" y="0"/>
          <a:ext cx="0" cy="0"/>
          <a:chOff x="0" y="0"/>
          <a:chExt cx="0" cy="0"/>
        </a:xfrm>
      </p:grpSpPr>
      <p:sp>
        <p:nvSpPr>
          <p:cNvPr id="209" name="Google Shape;209;p7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7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1" name="Google Shape;211;p7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2" name="Google Shape;212;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7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75"/>
          <p:cNvSpPr/>
          <p:nvPr>
            <p:ph idx="2" type="pic"/>
          </p:nvPr>
        </p:nvSpPr>
        <p:spPr>
          <a:xfrm>
            <a:off x="5183188" y="987425"/>
            <a:ext cx="6172200" cy="4873625"/>
          </a:xfrm>
          <a:prstGeom prst="rect">
            <a:avLst/>
          </a:prstGeom>
          <a:noFill/>
          <a:ln>
            <a:noFill/>
          </a:ln>
        </p:spPr>
      </p:sp>
      <p:sp>
        <p:nvSpPr>
          <p:cNvPr id="218" name="Google Shape;218;p7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9" name="Google Shape;219;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7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7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7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2" name="Shape 32"/>
        <p:cNvGrpSpPr/>
        <p:nvPr/>
      </p:nvGrpSpPr>
      <p:grpSpPr>
        <a:xfrm>
          <a:off x="0" y="0"/>
          <a:ext cx="0" cy="0"/>
          <a:chOff x="0" y="0"/>
          <a:chExt cx="0" cy="0"/>
        </a:xfrm>
      </p:grpSpPr>
      <p:sp>
        <p:nvSpPr>
          <p:cNvPr id="33" name="Google Shape;33;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8" name="Shape 38"/>
        <p:cNvGrpSpPr/>
        <p:nvPr/>
      </p:nvGrpSpPr>
      <p:grpSpPr>
        <a:xfrm>
          <a:off x="0" y="0"/>
          <a:ext cx="0" cy="0"/>
          <a:chOff x="0" y="0"/>
          <a:chExt cx="0" cy="0"/>
        </a:xfrm>
      </p:grpSpPr>
      <p:sp>
        <p:nvSpPr>
          <p:cNvPr id="39" name="Google Shape;39;p6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4" name="Shape 44"/>
        <p:cNvGrpSpPr/>
        <p:nvPr/>
      </p:nvGrpSpPr>
      <p:grpSpPr>
        <a:xfrm>
          <a:off x="0" y="0"/>
          <a:ext cx="0" cy="0"/>
          <a:chOff x="0" y="0"/>
          <a:chExt cx="0" cy="0"/>
        </a:xfrm>
      </p:grpSpPr>
      <p:sp>
        <p:nvSpPr>
          <p:cNvPr id="45" name="Google Shape;45;p6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3" name="Shape 53"/>
        <p:cNvGrpSpPr/>
        <p:nvPr/>
      </p:nvGrpSpPr>
      <p:grpSpPr>
        <a:xfrm>
          <a:off x="0" y="0"/>
          <a:ext cx="0" cy="0"/>
          <a:chOff x="0" y="0"/>
          <a:chExt cx="0" cy="0"/>
        </a:xfrm>
      </p:grpSpPr>
      <p:sp>
        <p:nvSpPr>
          <p:cNvPr id="54" name="Google Shape;54;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6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6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5"/>
          <p:cNvSpPr/>
          <p:nvPr>
            <p:ph idx="2" type="pic"/>
          </p:nvPr>
        </p:nvSpPr>
        <p:spPr>
          <a:xfrm>
            <a:off x="5183188" y="987425"/>
            <a:ext cx="6172200" cy="4873625"/>
          </a:xfrm>
          <a:prstGeom prst="rect">
            <a:avLst/>
          </a:prstGeom>
          <a:noFill/>
          <a:ln>
            <a:noFill/>
          </a:ln>
        </p:spPr>
      </p:sp>
      <p:sp>
        <p:nvSpPr>
          <p:cNvPr id="68" name="Google Shape;68;p6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1" name="Google Shape;161;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3" name="Google Shape;16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4" name="Google Shape;16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s://eur03.safelinks.protection.outlook.com/?url=https%3A%2F%2Funwomen.zoom.us%2Frec%2Fshare%2FQfl0qxhIp6MgHJ3pWJLgwSD7U6WV84hk8J7r3CIZewMywkV1_5ODtFk4OMxwbRbV.USDMQxKRbwvKxXzy%3FstartTime%3D1629478911000&amp;data=04%7C01%7Ccatalina.arciniegas%40wfp.org%7C56176df1f68540246d3208d979629ca6%7C462ad9aed7d94206b87471b1e079776f%7C0%7C0%7C637674286702859106%7CUnknown%7CTWFpbGZsb3d8eyJWIjoiMC4wLjAwMDAiLCJQIjoiV2luMzIiLCJBTiI6Ik1haWwiLCJXVCI6Mn0%3D%7C1000&amp;sdata=i5nAFkg4mUMiWrlydZoR1td4xRsTxBt3ihywr94CYAk%3D&amp;reserved=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hyperlink" Target="https://undocs.org/es/ST/SGB/2003/13" TargetMode="External"/><Relationship Id="rId5" Type="http://schemas.openxmlformats.org/officeDocument/2006/relationships/hyperlink" Target="https://undocs.org/es/A/71/818" TargetMode="External"/><Relationship Id="rId6" Type="http://schemas.openxmlformats.org/officeDocument/2006/relationships/hyperlink" Target="https://www.un.org/preventing-sexual-exploitation-and-abuse/sites/www.un.org.preventing-sexual-exploitation-and-abuse/files/un_protocol_on_sea_allegations_involving_implementing_partners_-_spanish_final.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s://oios.un.org/es/node/1853" TargetMode="External"/><Relationship Id="rId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https://www.unhcr.org/igo-complaints.html" TargetMode="External"/><Relationship Id="rId4" Type="http://schemas.openxmlformats.org/officeDocument/2006/relationships/hyperlink" Target="mailto:inspector@unhcr.org" TargetMode="External"/><Relationship Id="rId5"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mailto:colombia.helpline@wfp.org" TargetMode="External"/><Relationship Id="rId4" Type="http://schemas.openxmlformats.org/officeDocument/2006/relationships/image" Target="../media/image4.jpg"/><Relationship Id="rId5" Type="http://schemas.openxmlformats.org/officeDocument/2006/relationships/image" Target="../media/image32.png"/><Relationship Id="rId6" Type="http://schemas.openxmlformats.org/officeDocument/2006/relationships/image" Target="../media/image34.jpg"/><Relationship Id="rId7"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4.jp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image" Target="../media/image43.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4.jp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hyperlink" Target="https://psea.interagencystandingcommittee.org/dashboard" TargetMode="External"/><Relationship Id="rId4" Type="http://schemas.openxmlformats.org/officeDocument/2006/relationships/hyperlink" Target="http://psea.thebyteflow.com/resources" TargetMode="External"/><Relationship Id="rId11" Type="http://schemas.openxmlformats.org/officeDocument/2006/relationships/image" Target="../media/image42.jpg"/><Relationship Id="rId10" Type="http://schemas.openxmlformats.org/officeDocument/2006/relationships/hyperlink" Target="https://www.chsalliance.org/get-support/resources/?search=PSEA" TargetMode="External"/><Relationship Id="rId9" Type="http://schemas.openxmlformats.org/officeDocument/2006/relationships/hyperlink" Target="https://pseataskforce.org/es/" TargetMode="External"/><Relationship Id="rId5" Type="http://schemas.openxmlformats.org/officeDocument/2006/relationships/hyperlink" Target="https://ready.csod.com/selfreg/register.aspx?c=guest" TargetMode="External"/><Relationship Id="rId6" Type="http://schemas.openxmlformats.org/officeDocument/2006/relationships/hyperlink" Target="https://interagencystandingcommittee.org/iasc-learning-package-protection-sexual-misconduct-un-partner-organizations" TargetMode="External"/><Relationship Id="rId7" Type="http://schemas.openxmlformats.org/officeDocument/2006/relationships/hyperlink" Target="https://drive.google.com/drive/folders/1kWAEIpCZLh2BOLADwF3BU2h2Iu3ZYe_D" TargetMode="External"/><Relationship Id="rId8" Type="http://schemas.openxmlformats.org/officeDocument/2006/relationships/hyperlink" Target="https://drive.google.com/drive/folders/1kWAEIpCZLh2BOLADwF3BU2h2Iu3ZYe_D"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0.jpg"/><Relationship Id="rId4" Type="http://schemas.openxmlformats.org/officeDocument/2006/relationships/image" Target="../media/image4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drive.google.com/file/d/1z0akOF3XJ0WV9mymKP2G3j7Yb5sSMdIy/view?usp=sharing" TargetMode="External"/><Relationship Id="rId4" Type="http://schemas.openxmlformats.org/officeDocument/2006/relationships/hyperlink" Target="https://drive.google.com/file/d/1z0akOF3XJ0WV9mymKP2G3j7Yb5sSMdIy/view?usp=sharing" TargetMode="External"/><Relationship Id="rId5" Type="http://schemas.openxmlformats.org/officeDocument/2006/relationships/image" Target="../media/image5.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10.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1.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
          <p:cNvSpPr txBox="1"/>
          <p:nvPr>
            <p:ph idx="1" type="body"/>
          </p:nvPr>
        </p:nvSpPr>
        <p:spPr>
          <a:xfrm>
            <a:off x="294227" y="2888974"/>
            <a:ext cx="8213669" cy="3376564"/>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100000"/>
              </a:lnSpc>
              <a:spcBef>
                <a:spcPts val="0"/>
              </a:spcBef>
              <a:spcAft>
                <a:spcPts val="0"/>
              </a:spcAft>
              <a:buClr>
                <a:schemeClr val="accent2"/>
              </a:buClr>
              <a:buSzPts val="1800"/>
              <a:buNone/>
            </a:pPr>
            <a:r>
              <a:t/>
            </a:r>
            <a:endParaRPr sz="1800"/>
          </a:p>
          <a:p>
            <a:pPr indent="0" lvl="0" marL="0" rtl="0" algn="l">
              <a:lnSpc>
                <a:spcPct val="90000"/>
              </a:lnSpc>
              <a:spcBef>
                <a:spcPts val="1000"/>
              </a:spcBef>
              <a:spcAft>
                <a:spcPts val="0"/>
              </a:spcAft>
              <a:buClr>
                <a:schemeClr val="accent2"/>
              </a:buClr>
              <a:buSzPts val="1600"/>
              <a:buNone/>
            </a:pPr>
            <a:r>
              <a:t/>
            </a:r>
            <a:endParaRPr b="1" sz="1600">
              <a:solidFill>
                <a:schemeClr val="accent1"/>
              </a:solidFill>
            </a:endParaRPr>
          </a:p>
          <a:p>
            <a:pPr indent="-127000" lvl="0" marL="228600" rtl="0" algn="l">
              <a:lnSpc>
                <a:spcPct val="90000"/>
              </a:lnSpc>
              <a:spcBef>
                <a:spcPts val="1000"/>
              </a:spcBef>
              <a:spcAft>
                <a:spcPts val="0"/>
              </a:spcAft>
              <a:buClr>
                <a:schemeClr val="accent2"/>
              </a:buClr>
              <a:buSzPts val="1600"/>
              <a:buNone/>
            </a:pPr>
            <a:r>
              <a:t/>
            </a:r>
            <a:endParaRPr sz="1600"/>
          </a:p>
          <a:p>
            <a:pPr indent="0" lvl="0" marL="0" rtl="0" algn="l">
              <a:lnSpc>
                <a:spcPct val="90000"/>
              </a:lnSpc>
              <a:spcBef>
                <a:spcPts val="1000"/>
              </a:spcBef>
              <a:spcAft>
                <a:spcPts val="0"/>
              </a:spcAft>
              <a:buClr>
                <a:schemeClr val="accent2"/>
              </a:buClr>
              <a:buSzPts val="1600"/>
              <a:buNone/>
            </a:pPr>
            <a:r>
              <a:t/>
            </a:r>
            <a:endParaRPr sz="1600"/>
          </a:p>
        </p:txBody>
      </p:sp>
      <p:pic>
        <p:nvPicPr>
          <p:cNvPr descr="Logo, company name&#10;&#10;Description automatically generated" id="240" name="Google Shape;240;p1"/>
          <p:cNvPicPr preferRelativeResize="0"/>
          <p:nvPr/>
        </p:nvPicPr>
        <p:blipFill rotWithShape="1">
          <a:blip r:embed="rId3">
            <a:alphaModFix/>
          </a:blip>
          <a:srcRect b="0" l="0" r="0" t="0"/>
          <a:stretch/>
        </p:blipFill>
        <p:spPr>
          <a:xfrm>
            <a:off x="7563612" y="1765575"/>
            <a:ext cx="4137608" cy="3326849"/>
          </a:xfrm>
          <a:prstGeom prst="rect">
            <a:avLst/>
          </a:prstGeom>
          <a:noFill/>
          <a:ln>
            <a:noFill/>
          </a:ln>
        </p:spPr>
      </p:pic>
      <p:sp>
        <p:nvSpPr>
          <p:cNvPr id="241" name="Google Shape;241;p1"/>
          <p:cNvSpPr txBox="1"/>
          <p:nvPr/>
        </p:nvSpPr>
        <p:spPr>
          <a:xfrm>
            <a:off x="685730" y="1109030"/>
            <a:ext cx="6877800" cy="4688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Calibri"/>
              <a:buNone/>
            </a:pPr>
            <a:r>
              <a:t/>
            </a:r>
            <a:endParaRPr b="1" i="0" sz="36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1" i="0" sz="36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2060"/>
              </a:buClr>
              <a:buSzPts val="4000"/>
              <a:buFont typeface="Calibri"/>
              <a:buNone/>
            </a:pPr>
            <a:r>
              <a:rPr b="1" i="0" lang="es-CO" sz="4000" u="none" cap="none" strike="noStrike">
                <a:solidFill>
                  <a:srgbClr val="002060"/>
                </a:solidFill>
                <a:latin typeface="Calibri"/>
                <a:ea typeface="Calibri"/>
                <a:cs typeface="Calibri"/>
                <a:sym typeface="Calibri"/>
              </a:rPr>
              <a:t>Prevención de Explotación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2060"/>
              </a:buClr>
              <a:buSzPts val="4000"/>
              <a:buFont typeface="Calibri"/>
              <a:buNone/>
            </a:pPr>
            <a:r>
              <a:rPr b="1" i="0" lang="es-CO" sz="4000" u="none" cap="none" strike="noStrike">
                <a:solidFill>
                  <a:srgbClr val="002060"/>
                </a:solidFill>
                <a:latin typeface="Calibri"/>
                <a:ea typeface="Calibri"/>
                <a:cs typeface="Calibri"/>
                <a:sym typeface="Calibri"/>
              </a:rPr>
              <a:t>y Abuso (PEAS)</a:t>
            </a:r>
            <a:endParaRPr b="1" i="0" sz="4000" u="none" cap="none" strike="noStrike">
              <a:solidFill>
                <a:srgbClr val="002060"/>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s-CO" sz="1100" u="sng">
                <a:solidFill>
                  <a:schemeClr val="hlink"/>
                </a:solidFill>
                <a:highlight>
                  <a:schemeClr val="accent4"/>
                </a:highlight>
                <a:hlinkClick r:id="rId4"/>
              </a:rPr>
              <a:t>https://unwomen.zoom.us/rec/share/Qfl0qxhIp6MgHJ3pWJLgwSD7U6WV84hk8J7r3CIZewMywkV1_5ODtFk4OMxwbRbV.USDMQxKRbwvKxXzy?startTime=1629478911000</a:t>
            </a:r>
            <a:endParaRPr sz="1100" u="sng">
              <a:solidFill>
                <a:schemeClr val="hlink"/>
              </a:solidFill>
              <a:highlight>
                <a:schemeClr val="accent4"/>
              </a:highlight>
            </a:endParaRPr>
          </a:p>
          <a:p>
            <a:pPr indent="0" lvl="0" marL="0" rtl="0" algn="l">
              <a:lnSpc>
                <a:spcPct val="115000"/>
              </a:lnSpc>
              <a:spcBef>
                <a:spcPts val="1200"/>
              </a:spcBef>
              <a:spcAft>
                <a:spcPts val="0"/>
              </a:spcAft>
              <a:buClr>
                <a:schemeClr val="dk1"/>
              </a:buClr>
              <a:buSzPts val="1100"/>
              <a:buFont typeface="Arial"/>
              <a:buNone/>
            </a:pPr>
            <a:r>
              <a:t/>
            </a:r>
            <a:endParaRPr sz="1100" u="sng">
              <a:solidFill>
                <a:schemeClr val="hlink"/>
              </a:solidFill>
              <a:highlight>
                <a:schemeClr val="accent4"/>
              </a:highlight>
            </a:endParaRPr>
          </a:p>
          <a:p>
            <a:pPr indent="0" lvl="0" marL="0" rtl="0" algn="l">
              <a:lnSpc>
                <a:spcPct val="115000"/>
              </a:lnSpc>
              <a:spcBef>
                <a:spcPts val="1200"/>
              </a:spcBef>
              <a:spcAft>
                <a:spcPts val="0"/>
              </a:spcAft>
              <a:buClr>
                <a:schemeClr val="dk1"/>
              </a:buClr>
              <a:buSzPts val="1100"/>
              <a:buFont typeface="Arial"/>
              <a:buNone/>
            </a:pPr>
            <a:r>
              <a:rPr lang="es-CO" sz="1100" u="sng">
                <a:solidFill>
                  <a:schemeClr val="hlink"/>
                </a:solidFill>
                <a:highlight>
                  <a:schemeClr val="accent4"/>
                </a:highlight>
              </a:rPr>
              <a:t>Código de acceso para acceder: Mujeres1+</a:t>
            </a:r>
            <a:endParaRPr sz="1100" u="sng">
              <a:solidFill>
                <a:schemeClr val="hlink"/>
              </a:solidFill>
              <a:highlight>
                <a:schemeClr val="accent4"/>
              </a:highlight>
            </a:endParaRPr>
          </a:p>
          <a:p>
            <a:pPr indent="0" lvl="0" marL="0" marR="0" rtl="0" algn="ctr">
              <a:lnSpc>
                <a:spcPct val="100000"/>
              </a:lnSpc>
              <a:spcBef>
                <a:spcPts val="1200"/>
              </a:spcBef>
              <a:spcAft>
                <a:spcPts val="0"/>
              </a:spcAft>
              <a:buClr>
                <a:srgbClr val="002060"/>
              </a:buClr>
              <a:buSzPts val="3600"/>
              <a:buFont typeface="Calibri"/>
              <a:buNone/>
            </a:pPr>
            <a:r>
              <a:rPr b="1" i="0" lang="es-CO" sz="3600" u="none" cap="none" strike="noStrike">
                <a:solidFill>
                  <a:srgbClr val="002060"/>
                </a:solidFill>
                <a:latin typeface="Calibri"/>
                <a:ea typeface="Calibri"/>
                <a:cs typeface="Calibri"/>
                <a:sym typeface="Calibri"/>
              </a:rPr>
              <a:t>UNCT Guatemala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70C0"/>
              </a:buClr>
              <a:buSzPts val="2000"/>
              <a:buFont typeface="Calibri"/>
              <a:buNone/>
            </a:pPr>
            <a:r>
              <a:rPr b="1" i="0" lang="es-CO" sz="2000" u="none" cap="none" strike="noStrike">
                <a:solidFill>
                  <a:srgbClr val="0070C0"/>
                </a:solidFill>
                <a:latin typeface="Calibri"/>
                <a:ea typeface="Calibri"/>
                <a:cs typeface="Calibri"/>
                <a:sym typeface="Calibri"/>
              </a:rPr>
              <a:t>Formación facilitada por el Task Force de PEAS Colombia</a:t>
            </a:r>
            <a:endParaRPr b="1" i="0" sz="2000" u="none" cap="none" strike="noStrike">
              <a:solidFill>
                <a:srgbClr val="0070C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0" name="Shape 320"/>
        <p:cNvGrpSpPr/>
        <p:nvPr/>
      </p:nvGrpSpPr>
      <p:grpSpPr>
        <a:xfrm>
          <a:off x="0" y="0"/>
          <a:ext cx="0" cy="0"/>
          <a:chOff x="0" y="0"/>
          <a:chExt cx="0" cy="0"/>
        </a:xfrm>
      </p:grpSpPr>
      <p:sp>
        <p:nvSpPr>
          <p:cNvPr id="321" name="Google Shape;321;p10"/>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2" name="Google Shape;322;p10"/>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3" name="Google Shape;323;p10"/>
          <p:cNvSpPr txBox="1"/>
          <p:nvPr>
            <p:ph type="ctrTitle"/>
          </p:nvPr>
        </p:nvSpPr>
        <p:spPr>
          <a:xfrm>
            <a:off x="880405" y="2130090"/>
            <a:ext cx="4867128" cy="256964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508FCD"/>
              </a:buClr>
              <a:buSzPct val="100000"/>
              <a:buFont typeface="Calibri"/>
              <a:buNone/>
            </a:pPr>
            <a:r>
              <a:rPr b="1" lang="es-CO" sz="5400">
                <a:solidFill>
                  <a:srgbClr val="508FCD"/>
                </a:solidFill>
              </a:rPr>
              <a:t> </a:t>
            </a:r>
            <a:r>
              <a:rPr b="1" lang="es-CO" sz="4900">
                <a:solidFill>
                  <a:srgbClr val="002060"/>
                </a:solidFill>
              </a:rPr>
              <a:t>Marco de referencia y normas sobre explotación y abuso sexual</a:t>
            </a:r>
            <a:endParaRPr/>
          </a:p>
        </p:txBody>
      </p:sp>
      <p:sp>
        <p:nvSpPr>
          <p:cNvPr id="324" name="Google Shape;324;p10"/>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5" name="Google Shape;325;p10"/>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6" name="Google Shape;326;p10"/>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006" id="327" name="Google Shape;327;p10"/>
          <p:cNvPicPr preferRelativeResize="0"/>
          <p:nvPr/>
        </p:nvPicPr>
        <p:blipFill rotWithShape="1">
          <a:blip r:embed="rId3">
            <a:alphaModFix/>
          </a:blip>
          <a:srcRect b="0" l="0" r="0" t="0"/>
          <a:stretch/>
        </p:blipFill>
        <p:spPr>
          <a:xfrm>
            <a:off x="9255605" y="4451090"/>
            <a:ext cx="2098195" cy="1533006"/>
          </a:xfrm>
          <a:prstGeom prst="rect">
            <a:avLst/>
          </a:prstGeom>
          <a:noFill/>
          <a:ln>
            <a:noFill/>
          </a:ln>
        </p:spPr>
      </p:pic>
      <p:pic>
        <p:nvPicPr>
          <p:cNvPr descr="cid:image001.png@01D66648.2831A930" id="328" name="Google Shape;328;p10"/>
          <p:cNvPicPr preferRelativeResize="0"/>
          <p:nvPr/>
        </p:nvPicPr>
        <p:blipFill rotWithShape="1">
          <a:blip r:embed="rId4">
            <a:alphaModFix/>
          </a:blip>
          <a:srcRect b="0" l="0" r="0" t="0"/>
          <a:stretch/>
        </p:blipFill>
        <p:spPr>
          <a:xfrm>
            <a:off x="6583049" y="270180"/>
            <a:ext cx="2041841" cy="2709367"/>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1"/>
          <p:cNvSpPr txBox="1"/>
          <p:nvPr>
            <p:ph type="title"/>
          </p:nvPr>
        </p:nvSpPr>
        <p:spPr>
          <a:xfrm>
            <a:off x="594360" y="1474757"/>
            <a:ext cx="3734698" cy="32102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Calibri"/>
              <a:buNone/>
            </a:pPr>
            <a:br>
              <a:rPr b="1" lang="es-CO" sz="2600">
                <a:solidFill>
                  <a:schemeClr val="dk1"/>
                </a:solidFill>
                <a:latin typeface="Calibri"/>
                <a:ea typeface="Calibri"/>
                <a:cs typeface="Calibri"/>
                <a:sym typeface="Calibri"/>
              </a:rPr>
            </a:br>
            <a:br>
              <a:rPr b="1" lang="es-CO" sz="2600">
                <a:solidFill>
                  <a:schemeClr val="dk1"/>
                </a:solidFill>
                <a:latin typeface="Calibri"/>
                <a:ea typeface="Calibri"/>
                <a:cs typeface="Calibri"/>
                <a:sym typeface="Calibri"/>
              </a:rPr>
            </a:br>
            <a:br>
              <a:rPr b="1" lang="es-CO" sz="2600">
                <a:solidFill>
                  <a:schemeClr val="dk1"/>
                </a:solidFill>
                <a:latin typeface="Calibri"/>
                <a:ea typeface="Calibri"/>
                <a:cs typeface="Calibri"/>
                <a:sym typeface="Calibri"/>
              </a:rPr>
            </a:br>
            <a:br>
              <a:rPr b="1" lang="es-CO" sz="2600">
                <a:solidFill>
                  <a:schemeClr val="dk1"/>
                </a:solidFill>
                <a:latin typeface="Calibri"/>
                <a:ea typeface="Calibri"/>
                <a:cs typeface="Calibri"/>
                <a:sym typeface="Calibri"/>
              </a:rPr>
            </a:br>
            <a:br>
              <a:rPr b="1" lang="es-CO" sz="2600">
                <a:solidFill>
                  <a:schemeClr val="dk1"/>
                </a:solidFill>
                <a:latin typeface="Calibri"/>
                <a:ea typeface="Calibri"/>
                <a:cs typeface="Calibri"/>
                <a:sym typeface="Calibri"/>
              </a:rPr>
            </a:br>
            <a:br>
              <a:rPr lang="es-CO" sz="2600">
                <a:solidFill>
                  <a:schemeClr val="dk1"/>
                </a:solidFill>
                <a:latin typeface="Calibri"/>
                <a:ea typeface="Calibri"/>
                <a:cs typeface="Calibri"/>
                <a:sym typeface="Calibri"/>
              </a:rPr>
            </a:br>
            <a:br>
              <a:rPr lang="es-CO" sz="2600">
                <a:solidFill>
                  <a:schemeClr val="dk1"/>
                </a:solidFill>
                <a:latin typeface="Calibri"/>
                <a:ea typeface="Calibri"/>
                <a:cs typeface="Calibri"/>
                <a:sym typeface="Calibri"/>
              </a:rPr>
            </a:br>
            <a:r>
              <a:rPr lang="es-CO" sz="2600">
                <a:solidFill>
                  <a:schemeClr val="dk1"/>
                </a:solidFill>
                <a:latin typeface="Calibri"/>
                <a:ea typeface="Calibri"/>
                <a:cs typeface="Calibri"/>
                <a:sym typeface="Calibri"/>
              </a:rPr>
              <a:t> </a:t>
            </a:r>
            <a:endParaRPr/>
          </a:p>
        </p:txBody>
      </p:sp>
      <p:sp>
        <p:nvSpPr>
          <p:cNvPr id="335" name="Google Shape;335;p11"/>
          <p:cNvSpPr txBox="1"/>
          <p:nvPr/>
        </p:nvSpPr>
        <p:spPr>
          <a:xfrm>
            <a:off x="1650426" y="302824"/>
            <a:ext cx="8403467" cy="11065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800"/>
              <a:buFont typeface="Arial"/>
              <a:buNone/>
            </a:pPr>
            <a:r>
              <a:rPr b="1" i="0" lang="es-CO" sz="2800" u="none" cap="none" strike="noStrike">
                <a:solidFill>
                  <a:srgbClr val="002060"/>
                </a:solidFill>
                <a:latin typeface="Calibri"/>
                <a:ea typeface="Calibri"/>
                <a:cs typeface="Calibri"/>
                <a:sym typeface="Calibri"/>
              </a:rPr>
              <a:t>Normas de las Naciones Unidas </a:t>
            </a:r>
            <a:br>
              <a:rPr b="1" i="0" lang="es-CO" sz="2800" u="none" cap="none" strike="noStrike">
                <a:solidFill>
                  <a:srgbClr val="002060"/>
                </a:solidFill>
                <a:latin typeface="Calibri"/>
                <a:ea typeface="Calibri"/>
                <a:cs typeface="Calibri"/>
                <a:sym typeface="Calibri"/>
              </a:rPr>
            </a:br>
            <a:r>
              <a:rPr b="1" i="0" lang="es-CO" sz="2800" u="none" cap="none" strike="noStrike">
                <a:solidFill>
                  <a:srgbClr val="0070C0"/>
                </a:solidFill>
                <a:latin typeface="Calibri"/>
                <a:ea typeface="Calibri"/>
                <a:cs typeface="Calibri"/>
                <a:sym typeface="Calibri"/>
              </a:rPr>
              <a:t>POLÍTICA DE TOLERANCIA CERO </a:t>
            </a:r>
            <a:br>
              <a:rPr b="1" i="0" lang="es-CO" sz="2800" u="none" cap="none" strike="noStrike">
                <a:solidFill>
                  <a:srgbClr val="002060"/>
                </a:solidFill>
                <a:latin typeface="Calibri"/>
                <a:ea typeface="Calibri"/>
                <a:cs typeface="Calibri"/>
                <a:sym typeface="Calibri"/>
              </a:rPr>
            </a:br>
            <a:r>
              <a:rPr b="1" i="0" lang="es-CO" sz="2800" u="none" cap="none" strike="noStrike">
                <a:solidFill>
                  <a:srgbClr val="002060"/>
                </a:solidFill>
                <a:latin typeface="Calibri"/>
                <a:ea typeface="Calibri"/>
                <a:cs typeface="Calibri"/>
                <a:sym typeface="Calibri"/>
              </a:rPr>
              <a:t>frente a la Explotación y el Abuso Sexual</a:t>
            </a:r>
            <a:endParaRPr b="1" i="0" sz="2800" u="none" cap="none" strike="noStrike">
              <a:solidFill>
                <a:srgbClr val="002060"/>
              </a:solidFill>
              <a:latin typeface="Calibri"/>
              <a:ea typeface="Calibri"/>
              <a:cs typeface="Calibri"/>
              <a:sym typeface="Calibri"/>
            </a:endParaRPr>
          </a:p>
        </p:txBody>
      </p:sp>
      <p:pic>
        <p:nvPicPr>
          <p:cNvPr descr="Text&#10;&#10;Description automatically generated" id="336" name="Google Shape;336;p11"/>
          <p:cNvPicPr preferRelativeResize="0"/>
          <p:nvPr/>
        </p:nvPicPr>
        <p:blipFill rotWithShape="1">
          <a:blip r:embed="rId3">
            <a:alphaModFix/>
          </a:blip>
          <a:srcRect b="0" l="0" r="0" t="0"/>
          <a:stretch/>
        </p:blipFill>
        <p:spPr>
          <a:xfrm>
            <a:off x="7098707" y="2318842"/>
            <a:ext cx="4605380" cy="2579013"/>
          </a:xfrm>
          <a:prstGeom prst="rect">
            <a:avLst/>
          </a:prstGeom>
          <a:noFill/>
          <a:ln>
            <a:noFill/>
          </a:ln>
        </p:spPr>
      </p:pic>
      <p:sp>
        <p:nvSpPr>
          <p:cNvPr id="337" name="Google Shape;337;p11"/>
          <p:cNvSpPr/>
          <p:nvPr/>
        </p:nvSpPr>
        <p:spPr>
          <a:xfrm>
            <a:off x="392732" y="1868870"/>
            <a:ext cx="5941807" cy="440120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es-CO" sz="2000" u="sng" cap="none" strike="noStrike">
                <a:solidFill>
                  <a:srgbClr val="0070C0"/>
                </a:solidFill>
                <a:latin typeface="Calibri"/>
                <a:ea typeface="Calibri"/>
                <a:cs typeface="Calibri"/>
                <a:sym typeface="Calibri"/>
                <a:hlinkClick r:id="rId4">
                  <a:extLst>
                    <a:ext uri="{A12FA001-AC4F-418D-AE19-62706E023703}">
                      <ahyp:hlinkClr val="tx"/>
                    </a:ext>
                  </a:extLst>
                </a:hlinkClick>
              </a:rPr>
              <a:t>ST/SGB/2003/13 Boletín del Secretario General sobre Medidas especiales de protección contra la explotación y el abuso sexual (Norma básica)</a:t>
            </a:r>
            <a:endParaRPr b="1" i="0" sz="2000" u="none" cap="none" strike="noStrike">
              <a:solidFill>
                <a:srgbClr val="0070C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t/>
            </a:r>
            <a:endParaRPr b="1" i="0" sz="2000" u="none" cap="none" strike="noStrike">
              <a:solidFill>
                <a:srgbClr val="0070C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t/>
            </a:r>
            <a:endParaRPr b="1" i="0" sz="2000" u="none" cap="none" strike="noStrike">
              <a:solidFill>
                <a:srgbClr val="0070C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rPr b="1" i="0" lang="es-CO" sz="2000" u="sng" cap="none" strike="noStrike">
                <a:solidFill>
                  <a:srgbClr val="0070C0"/>
                </a:solidFill>
                <a:latin typeface="Calibri"/>
                <a:ea typeface="Calibri"/>
                <a:cs typeface="Calibri"/>
                <a:sym typeface="Calibri"/>
                <a:hlinkClick r:id="rId5">
                  <a:extLst>
                    <a:ext uri="{A12FA001-AC4F-418D-AE19-62706E023703}">
                      <ahyp:hlinkClr val="tx"/>
                    </a:ext>
                  </a:extLst>
                </a:hlinkClick>
              </a:rPr>
              <a:t>2017 Estrategia de medidas especiales de protección contra la explotación y los abusos sexuales (A/71/818) </a:t>
            </a:r>
            <a:endParaRPr b="1" i="0" sz="2000" u="none" cap="none" strike="noStrike">
              <a:solidFill>
                <a:srgbClr val="0070C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t/>
            </a:r>
            <a:endParaRPr b="1" i="0" sz="2000" u="none" cap="none" strike="noStrike">
              <a:solidFill>
                <a:srgbClr val="0070C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rPr b="1" i="0" lang="es-CO" sz="2000" u="sng" cap="none" strike="noStrike">
                <a:solidFill>
                  <a:srgbClr val="0070C0"/>
                </a:solidFill>
                <a:latin typeface="Calibri"/>
                <a:ea typeface="Calibri"/>
                <a:cs typeface="Calibri"/>
                <a:sym typeface="Calibri"/>
                <a:hlinkClick r:id="rId6">
                  <a:extLst>
                    <a:ext uri="{A12FA001-AC4F-418D-AE19-62706E023703}">
                      <ahyp:hlinkClr val="tx"/>
                    </a:ext>
                  </a:extLst>
                </a:hlinkClick>
              </a:rPr>
              <a:t>2018 Protocolo de las Naciones Unidas sobre denuncias de actos de explotación y abusos sexuales que involucren a asociados en la ejecución</a:t>
            </a:r>
            <a:endParaRPr b="1" i="0" sz="2000" u="none" cap="none" strike="noStrike">
              <a:solidFill>
                <a:srgbClr val="0070C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t/>
            </a:r>
            <a:endParaRPr b="1" i="0" sz="20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t/>
            </a:r>
            <a:endParaRPr b="1" i="0" sz="20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t/>
            </a:r>
            <a:endParaRPr b="1" i="0" sz="2000" u="none" cap="none" strike="noStrike">
              <a:solidFill>
                <a:srgbClr val="00206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2"/>
          <p:cNvSpPr txBox="1"/>
          <p:nvPr>
            <p:ph idx="1" type="body"/>
          </p:nvPr>
        </p:nvSpPr>
        <p:spPr>
          <a:xfrm>
            <a:off x="1091440" y="5259909"/>
            <a:ext cx="9411287" cy="144334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100000"/>
              </a:lnSpc>
              <a:spcBef>
                <a:spcPts val="0"/>
              </a:spcBef>
              <a:spcAft>
                <a:spcPts val="0"/>
              </a:spcAft>
              <a:buClr>
                <a:schemeClr val="accent2"/>
              </a:buClr>
              <a:buSzPts val="1800"/>
              <a:buNone/>
            </a:pPr>
            <a:r>
              <a:t/>
            </a:r>
            <a:endParaRPr sz="1800"/>
          </a:p>
          <a:p>
            <a:pPr indent="0" lvl="0" marL="0" rtl="0" algn="ctr">
              <a:lnSpc>
                <a:spcPct val="90000"/>
              </a:lnSpc>
              <a:spcBef>
                <a:spcPts val="1000"/>
              </a:spcBef>
              <a:spcAft>
                <a:spcPts val="0"/>
              </a:spcAft>
              <a:buClr>
                <a:schemeClr val="accent2"/>
              </a:buClr>
              <a:buSzPts val="2600"/>
              <a:buNone/>
            </a:pPr>
            <a:r>
              <a:rPr b="1" lang="es-CO" sz="2600" u="sng">
                <a:solidFill>
                  <a:srgbClr val="0070C0"/>
                </a:solidFill>
              </a:rPr>
              <a:t>Se refiere a  conductas cometidas por parte del personal de la ONU y socios implementadores  hacia personas de las comunidades</a:t>
            </a:r>
            <a:endParaRPr b="1" sz="2600">
              <a:solidFill>
                <a:srgbClr val="0070C0"/>
              </a:solidFill>
            </a:endParaRPr>
          </a:p>
          <a:p>
            <a:pPr indent="0" lvl="0" marL="0" rtl="0" algn="l">
              <a:lnSpc>
                <a:spcPct val="90000"/>
              </a:lnSpc>
              <a:spcBef>
                <a:spcPts val="1000"/>
              </a:spcBef>
              <a:spcAft>
                <a:spcPts val="0"/>
              </a:spcAft>
              <a:buClr>
                <a:schemeClr val="accent2"/>
              </a:buClr>
              <a:buSzPts val="1600"/>
              <a:buNone/>
            </a:pPr>
            <a:r>
              <a:t/>
            </a:r>
            <a:endParaRPr sz="1600"/>
          </a:p>
        </p:txBody>
      </p:sp>
      <p:sp>
        <p:nvSpPr>
          <p:cNvPr id="344" name="Google Shape;344;p12"/>
          <p:cNvSpPr txBox="1"/>
          <p:nvPr/>
        </p:nvSpPr>
        <p:spPr>
          <a:xfrm>
            <a:off x="-129842" y="509654"/>
            <a:ext cx="1096103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4000"/>
              <a:buFont typeface="Calibri"/>
              <a:buNone/>
            </a:pPr>
            <a:r>
              <a:rPr b="1" i="0" lang="es-CO" sz="4000" u="none" cap="none" strike="noStrike">
                <a:solidFill>
                  <a:srgbClr val="0070C0"/>
                </a:solidFill>
                <a:latin typeface="Calibri"/>
                <a:ea typeface="Calibri"/>
                <a:cs typeface="Calibri"/>
                <a:sym typeface="Calibri"/>
              </a:rPr>
              <a:t>Definiciones</a:t>
            </a:r>
            <a:r>
              <a:rPr b="1" i="0" lang="es-CO" sz="4000" u="none" cap="none" strike="noStrike">
                <a:solidFill>
                  <a:srgbClr val="002060"/>
                </a:solidFill>
                <a:latin typeface="Calibri"/>
                <a:ea typeface="Calibri"/>
                <a:cs typeface="Calibri"/>
                <a:sym typeface="Calibri"/>
              </a:rPr>
              <a:t>  </a:t>
            </a:r>
            <a:endParaRPr b="1" i="0" sz="4000" u="none" cap="none" strike="noStrike">
              <a:solidFill>
                <a:srgbClr val="002060"/>
              </a:solidFill>
              <a:latin typeface="Calibri"/>
              <a:ea typeface="Calibri"/>
              <a:cs typeface="Calibri"/>
              <a:sym typeface="Calibri"/>
            </a:endParaRPr>
          </a:p>
        </p:txBody>
      </p:sp>
      <p:sp>
        <p:nvSpPr>
          <p:cNvPr id="345" name="Google Shape;345;p12"/>
          <p:cNvSpPr txBox="1"/>
          <p:nvPr/>
        </p:nvSpPr>
        <p:spPr>
          <a:xfrm>
            <a:off x="294227" y="1873819"/>
            <a:ext cx="6069497" cy="4307312"/>
          </a:xfrm>
          <a:prstGeom prst="rect">
            <a:avLst/>
          </a:prstGeom>
          <a:noFill/>
          <a:ln>
            <a:noFill/>
          </a:ln>
        </p:spPr>
        <p:txBody>
          <a:bodyPr anchorCtr="0" anchor="t" bIns="45700" lIns="91425" spcFirstLastPara="1" rIns="91425" wrap="square" tIns="45700">
            <a:normAutofit/>
          </a:bodyPr>
          <a:lstStyle/>
          <a:p>
            <a:pPr indent="0" lvl="0" marL="135464" marR="0" rtl="0" algn="l">
              <a:lnSpc>
                <a:spcPct val="90000"/>
              </a:lnSpc>
              <a:spcBef>
                <a:spcPts val="0"/>
              </a:spcBef>
              <a:spcAft>
                <a:spcPts val="0"/>
              </a:spcAft>
              <a:buClr>
                <a:schemeClr val="dk1"/>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135464" marR="0" rtl="0" algn="l">
              <a:lnSpc>
                <a:spcPct val="90000"/>
              </a:lnSpc>
              <a:spcBef>
                <a:spcPts val="0"/>
              </a:spcBef>
              <a:spcAft>
                <a:spcPts val="0"/>
              </a:spcAft>
              <a:buClr>
                <a:srgbClr val="0070C0"/>
              </a:buClr>
              <a:buSzPts val="2400"/>
              <a:buFont typeface="Arial"/>
              <a:buNone/>
            </a:pPr>
            <a:r>
              <a:rPr b="1" i="0" lang="es-CO" sz="2400" u="none" cap="none" strike="noStrike">
                <a:solidFill>
                  <a:srgbClr val="0070C0"/>
                </a:solidFill>
                <a:latin typeface="Arial"/>
                <a:ea typeface="Arial"/>
                <a:cs typeface="Arial"/>
                <a:sym typeface="Arial"/>
              </a:rPr>
              <a:t>Explotación Sexual: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2060"/>
              </a:buClr>
              <a:buSzPts val="2400"/>
              <a:buFont typeface="Arial"/>
              <a:buNone/>
            </a:pPr>
            <a:r>
              <a:rPr b="0" i="0" lang="es-CO" sz="2400" u="none" cap="none" strike="noStrike">
                <a:solidFill>
                  <a:srgbClr val="002060"/>
                </a:solidFill>
                <a:latin typeface="Calibri"/>
                <a:ea typeface="Calibri"/>
                <a:cs typeface="Calibri"/>
                <a:sym typeface="Calibri"/>
              </a:rPr>
              <a:t>Todo abuso o amenaza de abuso en una situación de vulnerabilidad, de relación de fuerza desigual o de confianza, con propósitos sexuales a los efectos, aunque sin estar exclusivamente limitado a ellos, de aprovecharse material, social, políticamente a través de la explotación sexual de otra persona</a:t>
            </a:r>
            <a:r>
              <a:rPr b="0" i="0" lang="es-CO" sz="2800" u="none" cap="none" strike="noStrike">
                <a:solidFill>
                  <a:srgbClr val="002060"/>
                </a:solidFill>
                <a:latin typeface="Calibri"/>
                <a:ea typeface="Calibri"/>
                <a:cs typeface="Calibri"/>
                <a:sym typeface="Calibri"/>
              </a:rPr>
              <a:t>.</a:t>
            </a:r>
            <a:br>
              <a:rPr b="0" i="0" lang="es-CO" sz="2800" u="none" cap="none" strike="noStrike">
                <a:solidFill>
                  <a:srgbClr val="002060"/>
                </a:solidFill>
                <a:latin typeface="Calibri"/>
                <a:ea typeface="Calibri"/>
                <a:cs typeface="Calibri"/>
                <a:sym typeface="Calibri"/>
              </a:rPr>
            </a:br>
            <a:endParaRPr b="0" i="0" sz="2800" u="none" cap="none" strike="noStrike">
              <a:solidFill>
                <a:srgbClr val="002060"/>
              </a:solidFill>
              <a:latin typeface="Calibri"/>
              <a:ea typeface="Calibri"/>
              <a:cs typeface="Calibri"/>
              <a:sym typeface="Calibri"/>
            </a:endParaRPr>
          </a:p>
          <a:p>
            <a:pPr indent="0" lvl="0" marL="135464" marR="0" rtl="0" algn="l">
              <a:lnSpc>
                <a:spcPct val="90000"/>
              </a:lnSpc>
              <a:spcBef>
                <a:spcPts val="0"/>
              </a:spcBef>
              <a:spcAft>
                <a:spcPts val="0"/>
              </a:spcAft>
              <a:buClr>
                <a:schemeClr val="dk1"/>
              </a:buClr>
              <a:buSzPts val="2800"/>
              <a:buFont typeface="Arial"/>
              <a:buNone/>
            </a:pPr>
            <a:r>
              <a:t/>
            </a:r>
            <a:endParaRPr b="1" i="0" sz="2800" u="none" cap="none" strike="noStrike">
              <a:solidFill>
                <a:srgbClr val="FF0000"/>
              </a:solidFill>
              <a:latin typeface="Arial"/>
              <a:ea typeface="Arial"/>
              <a:cs typeface="Arial"/>
              <a:sym typeface="Arial"/>
            </a:endParaRPr>
          </a:p>
        </p:txBody>
      </p:sp>
      <p:sp>
        <p:nvSpPr>
          <p:cNvPr id="346" name="Google Shape;346;p12"/>
          <p:cNvSpPr/>
          <p:nvPr/>
        </p:nvSpPr>
        <p:spPr>
          <a:xfrm>
            <a:off x="6836898" y="2127104"/>
            <a:ext cx="4853354" cy="2613707"/>
          </a:xfrm>
          <a:prstGeom prst="rect">
            <a:avLst/>
          </a:prstGeom>
          <a:noFill/>
          <a:ln>
            <a:noFill/>
          </a:ln>
        </p:spPr>
        <p:txBody>
          <a:bodyPr anchorCtr="0" anchor="t" bIns="45700" lIns="91425" spcFirstLastPara="1" rIns="91425" wrap="square" tIns="45700">
            <a:spAutoFit/>
          </a:bodyPr>
          <a:lstStyle/>
          <a:p>
            <a:pPr indent="0" lvl="0" marL="135464" marR="0" rtl="0" algn="l">
              <a:lnSpc>
                <a:spcPct val="90000"/>
              </a:lnSpc>
              <a:spcBef>
                <a:spcPts val="0"/>
              </a:spcBef>
              <a:spcAft>
                <a:spcPts val="0"/>
              </a:spcAft>
              <a:buClr>
                <a:srgbClr val="000000"/>
              </a:buClr>
              <a:buSzPts val="2400"/>
              <a:buFont typeface="Arial"/>
              <a:buNone/>
            </a:pPr>
            <a:r>
              <a:rPr b="1" i="0" lang="es-CO" sz="2400" u="none" cap="none" strike="noStrike">
                <a:solidFill>
                  <a:srgbClr val="0070C0"/>
                </a:solidFill>
                <a:latin typeface="Arial"/>
                <a:ea typeface="Arial"/>
                <a:cs typeface="Arial"/>
                <a:sym typeface="Arial"/>
              </a:rPr>
              <a:t>Abuso Sexual:</a:t>
            </a:r>
            <a:endParaRPr b="0" i="0" sz="1400" u="none" cap="none" strike="noStrike">
              <a:solidFill>
                <a:srgbClr val="000000"/>
              </a:solidFill>
              <a:latin typeface="Arial"/>
              <a:ea typeface="Arial"/>
              <a:cs typeface="Arial"/>
              <a:sym typeface="Arial"/>
            </a:endParaRPr>
          </a:p>
          <a:p>
            <a:pPr indent="0" lvl="0" marL="135464" marR="0" rtl="0" algn="l">
              <a:lnSpc>
                <a:spcPct val="90000"/>
              </a:lnSpc>
              <a:spcBef>
                <a:spcPts val="0"/>
              </a:spcBef>
              <a:spcAft>
                <a:spcPts val="0"/>
              </a:spcAft>
              <a:buClr>
                <a:srgbClr val="000000"/>
              </a:buClr>
              <a:buSzPts val="2400"/>
              <a:buFont typeface="Arial"/>
              <a:buNone/>
            </a:pPr>
            <a:r>
              <a:t/>
            </a:r>
            <a:endParaRPr b="1" i="0" sz="2400" u="none" cap="none" strike="noStrike">
              <a:solidFill>
                <a:srgbClr val="0070C0"/>
              </a:solidFill>
              <a:latin typeface="Arial"/>
              <a:ea typeface="Arial"/>
              <a:cs typeface="Arial"/>
              <a:sym typeface="Arial"/>
            </a:endParaRPr>
          </a:p>
          <a:p>
            <a:pPr indent="0" lvl="0" marL="135464" marR="0" rtl="0" algn="l">
              <a:lnSpc>
                <a:spcPct val="100000"/>
              </a:lnSpc>
              <a:spcBef>
                <a:spcPts val="0"/>
              </a:spcBef>
              <a:spcAft>
                <a:spcPts val="0"/>
              </a:spcAft>
              <a:buClr>
                <a:srgbClr val="002060"/>
              </a:buClr>
              <a:buSzPts val="2400"/>
              <a:buFont typeface="Calibri"/>
              <a:buNone/>
            </a:pPr>
            <a:r>
              <a:rPr b="0" i="0" lang="es-CO" sz="2400" u="none" cap="none" strike="noStrike">
                <a:solidFill>
                  <a:srgbClr val="002060"/>
                </a:solidFill>
                <a:latin typeface="Calibri"/>
                <a:ea typeface="Calibri"/>
                <a:cs typeface="Calibri"/>
                <a:sym typeface="Calibri"/>
              </a:rPr>
              <a:t>Toda intrusión física cometida o amenaza de intrusión física de naturaleza sexual, ya sea por la fuerza, en condiciones de desigualdad o con coacción </a:t>
            </a:r>
            <a:endParaRPr b="0" i="0" sz="1400" u="none" cap="none" strike="noStrike">
              <a:solidFill>
                <a:srgbClr val="000000"/>
              </a:solidFill>
              <a:latin typeface="Arial"/>
              <a:ea typeface="Arial"/>
              <a:cs typeface="Arial"/>
              <a:sym typeface="Arial"/>
            </a:endParaRPr>
          </a:p>
        </p:txBody>
      </p:sp>
      <p:pic>
        <p:nvPicPr>
          <p:cNvPr descr="Comment Important with solid fill" id="347" name="Google Shape;347;p12"/>
          <p:cNvPicPr preferRelativeResize="0"/>
          <p:nvPr/>
        </p:nvPicPr>
        <p:blipFill rotWithShape="1">
          <a:blip r:embed="rId3">
            <a:alphaModFix/>
          </a:blip>
          <a:srcRect b="0" l="0" r="0" t="0"/>
          <a:stretch/>
        </p:blipFill>
        <p:spPr>
          <a:xfrm>
            <a:off x="7229060" y="340479"/>
            <a:ext cx="1331843" cy="13318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4" name="Google Shape;354;p13"/>
          <p:cNvSpPr txBox="1"/>
          <p:nvPr/>
        </p:nvSpPr>
        <p:spPr>
          <a:xfrm>
            <a:off x="5285211" y="204646"/>
            <a:ext cx="6628493" cy="130610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000"/>
              <a:buFont typeface="Arial"/>
              <a:buNone/>
            </a:pPr>
            <a:r>
              <a:rPr b="1" i="0" lang="es-CO" sz="4000" u="none" cap="none" strike="noStrike">
                <a:solidFill>
                  <a:srgbClr val="0070C0"/>
                </a:solidFill>
                <a:latin typeface="Calibri"/>
                <a:ea typeface="Calibri"/>
                <a:cs typeface="Calibri"/>
                <a:sym typeface="Calibri"/>
              </a:rPr>
              <a:t>Aspectos a tener en cuenta </a:t>
            </a:r>
            <a:r>
              <a:rPr b="1" i="0" lang="es-CO" sz="3700" u="none" cap="none" strike="noStrike">
                <a:solidFill>
                  <a:srgbClr val="0070C0"/>
                </a:solidFill>
                <a:latin typeface="Calibri"/>
                <a:ea typeface="Calibri"/>
                <a:cs typeface="Calibri"/>
                <a:sym typeface="Calibri"/>
              </a:rPr>
              <a:t>… </a:t>
            </a:r>
            <a:endParaRPr b="1" i="0" sz="3700" u="none" cap="none" strike="noStrike">
              <a:solidFill>
                <a:srgbClr val="0070C0"/>
              </a:solidFill>
              <a:latin typeface="Calibri"/>
              <a:ea typeface="Calibri"/>
              <a:cs typeface="Calibri"/>
              <a:sym typeface="Calibri"/>
            </a:endParaRPr>
          </a:p>
        </p:txBody>
      </p:sp>
      <p:sp>
        <p:nvSpPr>
          <p:cNvPr id="355" name="Google Shape;355;p13"/>
          <p:cNvSpPr/>
          <p:nvPr/>
        </p:nvSpPr>
        <p:spPr>
          <a:xfrm rot="6269068">
            <a:off x="8717845" y="3339275"/>
            <a:ext cx="2987899" cy="2987899"/>
          </a:xfrm>
          <a:prstGeom prst="arc">
            <a:avLst>
              <a:gd fmla="val 14441841" name="adj1"/>
              <a:gd fmla="val 0" name="adj2"/>
            </a:avLst>
          </a:prstGeom>
          <a:noFill/>
          <a:ln cap="rnd" cmpd="sng" w="127000">
            <a:solidFill>
              <a:schemeClr val="accent4">
                <a:alpha val="94509"/>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6" name="Google Shape;356;p13"/>
          <p:cNvSpPr txBox="1"/>
          <p:nvPr/>
        </p:nvSpPr>
        <p:spPr>
          <a:xfrm>
            <a:off x="5285211" y="1364757"/>
            <a:ext cx="6443819" cy="480193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70C0"/>
              </a:buClr>
              <a:buSzPts val="2400"/>
              <a:buFont typeface="Arial"/>
              <a:buNone/>
            </a:pPr>
            <a:r>
              <a:rPr b="1" i="0" lang="es-CO" sz="2400" u="none" cap="none" strike="noStrike">
                <a:solidFill>
                  <a:schemeClr val="accent2"/>
                </a:solidFill>
                <a:latin typeface="Calibri"/>
                <a:ea typeface="Calibri"/>
                <a:cs typeface="Calibri"/>
                <a:sym typeface="Calibri"/>
              </a:rPr>
              <a:t>La explotación y el abuso sexual:</a:t>
            </a:r>
            <a:endParaRPr b="0" i="0" sz="1400" u="none" cap="none" strike="noStrike">
              <a:solidFill>
                <a:srgbClr val="000000"/>
              </a:solidFill>
              <a:latin typeface="Arial"/>
              <a:ea typeface="Arial"/>
              <a:cs typeface="Arial"/>
              <a:sym typeface="Arial"/>
            </a:endParaRPr>
          </a:p>
          <a:p>
            <a:pPr indent="152400" lvl="0" marL="0" marR="0" rtl="0" algn="l">
              <a:lnSpc>
                <a:spcPct val="90000"/>
              </a:lnSpc>
              <a:spcBef>
                <a:spcPts val="1000"/>
              </a:spcBef>
              <a:spcAft>
                <a:spcPts val="0"/>
              </a:spcAft>
              <a:buClr>
                <a:srgbClr val="0070C0"/>
              </a:buClr>
              <a:buSzPts val="2400"/>
              <a:buFont typeface="Arial"/>
              <a:buNone/>
            </a:pPr>
            <a:r>
              <a:t/>
            </a:r>
            <a:endParaRPr b="1" i="0" sz="2400" u="none" cap="none" strike="noStrike">
              <a:solidFill>
                <a:srgbClr val="002060"/>
              </a:solidFill>
              <a:latin typeface="Calibri"/>
              <a:ea typeface="Calibri"/>
              <a:cs typeface="Calibri"/>
              <a:sym typeface="Calibri"/>
            </a:endParaRPr>
          </a:p>
          <a:p>
            <a:pPr indent="-228600" lvl="0" marL="228600" marR="0" rtl="0" algn="l">
              <a:lnSpc>
                <a:spcPct val="90000"/>
              </a:lnSpc>
              <a:spcBef>
                <a:spcPts val="1000"/>
              </a:spcBef>
              <a:spcAft>
                <a:spcPts val="0"/>
              </a:spcAft>
              <a:buClr>
                <a:srgbClr val="0070C0"/>
              </a:buClr>
              <a:buSzPts val="2400"/>
              <a:buFont typeface="Arial"/>
              <a:buChar char="•"/>
            </a:pPr>
            <a:r>
              <a:rPr b="0" i="0" lang="es-CO" sz="2400" u="none" cap="none" strike="noStrike">
                <a:solidFill>
                  <a:srgbClr val="002060"/>
                </a:solidFill>
                <a:latin typeface="Calibri"/>
                <a:ea typeface="Calibri"/>
                <a:cs typeface="Calibri"/>
                <a:sym typeface="Calibri"/>
              </a:rPr>
              <a:t>son violencias de género y se basan </a:t>
            </a:r>
            <a:r>
              <a:rPr b="1" i="0" lang="es-CO" sz="2400" u="none" cap="none" strike="noStrike">
                <a:solidFill>
                  <a:srgbClr val="002060"/>
                </a:solidFill>
                <a:latin typeface="Calibri"/>
                <a:ea typeface="Calibri"/>
                <a:cs typeface="Calibri"/>
                <a:sym typeface="Calibri"/>
              </a:rPr>
              <a:t>en </a:t>
            </a:r>
            <a:r>
              <a:rPr b="1" i="0" lang="es-CO" sz="2400" u="sng" cap="none" strike="noStrike">
                <a:solidFill>
                  <a:srgbClr val="002060"/>
                </a:solidFill>
                <a:latin typeface="Calibri"/>
                <a:ea typeface="Calibri"/>
                <a:cs typeface="Calibri"/>
                <a:sym typeface="Calibri"/>
              </a:rPr>
              <a:t>relaciones desiguales de poder.</a:t>
            </a:r>
            <a:r>
              <a:rPr b="0" i="0" lang="es-CO" sz="2400" u="sng" cap="none" strike="noStrike">
                <a:solidFill>
                  <a:srgbClr val="00206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76200" lvl="0" marL="228600" marR="0" rtl="0" algn="l">
              <a:lnSpc>
                <a:spcPct val="90000"/>
              </a:lnSpc>
              <a:spcBef>
                <a:spcPts val="1000"/>
              </a:spcBef>
              <a:spcAft>
                <a:spcPts val="0"/>
              </a:spcAft>
              <a:buClr>
                <a:srgbClr val="0070C0"/>
              </a:buClr>
              <a:buSzPts val="2400"/>
              <a:buFont typeface="Arial"/>
              <a:buNone/>
            </a:pPr>
            <a:r>
              <a:t/>
            </a:r>
            <a:endParaRPr b="0" i="0" sz="2400" u="none" cap="none" strike="noStrike">
              <a:solidFill>
                <a:srgbClr val="002060"/>
              </a:solidFill>
              <a:latin typeface="Calibri"/>
              <a:ea typeface="Calibri"/>
              <a:cs typeface="Calibri"/>
              <a:sym typeface="Calibri"/>
            </a:endParaRPr>
          </a:p>
          <a:p>
            <a:pPr indent="-228600" lvl="0" marL="228600" marR="0" rtl="0" algn="l">
              <a:lnSpc>
                <a:spcPct val="90000"/>
              </a:lnSpc>
              <a:spcBef>
                <a:spcPts val="1000"/>
              </a:spcBef>
              <a:spcAft>
                <a:spcPts val="0"/>
              </a:spcAft>
              <a:buClr>
                <a:srgbClr val="0070C0"/>
              </a:buClr>
              <a:buSzPts val="2400"/>
              <a:buFont typeface="Arial"/>
              <a:buChar char="•"/>
            </a:pPr>
            <a:r>
              <a:rPr b="0" i="0" lang="es-CO" sz="2400" u="none" cap="none" strike="noStrike">
                <a:solidFill>
                  <a:srgbClr val="002060"/>
                </a:solidFill>
                <a:latin typeface="Calibri"/>
                <a:ea typeface="Calibri"/>
                <a:cs typeface="Calibri"/>
                <a:sym typeface="Calibri"/>
              </a:rPr>
              <a:t>son diferentes al </a:t>
            </a:r>
            <a:r>
              <a:rPr b="1" i="0" lang="es-CO" sz="2400" u="sng" cap="none" strike="noStrike">
                <a:solidFill>
                  <a:srgbClr val="002060"/>
                </a:solidFill>
                <a:latin typeface="Calibri"/>
                <a:ea typeface="Calibri"/>
                <a:cs typeface="Calibri"/>
                <a:sym typeface="Calibri"/>
              </a:rPr>
              <a:t>acoso sexual </a:t>
            </a:r>
            <a:r>
              <a:rPr b="0" i="0" lang="es-CO" sz="2400" u="none" cap="none" strike="noStrike">
                <a:solidFill>
                  <a:srgbClr val="002060"/>
                </a:solidFill>
                <a:latin typeface="Calibri"/>
                <a:ea typeface="Calibri"/>
                <a:cs typeface="Calibri"/>
                <a:sym typeface="Calibri"/>
              </a:rPr>
              <a:t>ocurrido en el ámbito laboral  y para la ONU estas conductas están cobijadas por políticas diferentes. </a:t>
            </a:r>
            <a:endParaRPr b="0" i="0" sz="1400" u="none" cap="none" strike="noStrike">
              <a:solidFill>
                <a:srgbClr val="000000"/>
              </a:solidFill>
              <a:latin typeface="Arial"/>
              <a:ea typeface="Arial"/>
              <a:cs typeface="Arial"/>
              <a:sym typeface="Arial"/>
            </a:endParaRPr>
          </a:p>
          <a:p>
            <a:pPr indent="152400" lvl="0" marL="0" marR="0" rtl="0" algn="l">
              <a:lnSpc>
                <a:spcPct val="90000"/>
              </a:lnSpc>
              <a:spcBef>
                <a:spcPts val="1000"/>
              </a:spcBef>
              <a:spcAft>
                <a:spcPts val="0"/>
              </a:spcAft>
              <a:buClr>
                <a:srgbClr val="0070C0"/>
              </a:buClr>
              <a:buSzPts val="2400"/>
              <a:buFont typeface="Arial"/>
              <a:buNone/>
            </a:pPr>
            <a:r>
              <a:t/>
            </a:r>
            <a:endParaRPr b="0" i="0" sz="2400" u="none" cap="none" strike="noStrike">
              <a:solidFill>
                <a:srgbClr val="002060"/>
              </a:solidFill>
              <a:latin typeface="Calibri"/>
              <a:ea typeface="Calibri"/>
              <a:cs typeface="Calibri"/>
              <a:sym typeface="Calibri"/>
            </a:endParaRPr>
          </a:p>
          <a:p>
            <a:pPr indent="-228600" lvl="0" marL="228600" marR="0" rtl="0" algn="l">
              <a:lnSpc>
                <a:spcPct val="90000"/>
              </a:lnSpc>
              <a:spcBef>
                <a:spcPts val="1000"/>
              </a:spcBef>
              <a:spcAft>
                <a:spcPts val="0"/>
              </a:spcAft>
              <a:buClr>
                <a:srgbClr val="0070C0"/>
              </a:buClr>
              <a:buSzPts val="2400"/>
              <a:buFont typeface="Arial"/>
              <a:buChar char="•"/>
            </a:pPr>
            <a:r>
              <a:rPr b="1" i="0" lang="es-CO" sz="2400" u="sng" cap="none" strike="noStrike">
                <a:solidFill>
                  <a:srgbClr val="002060"/>
                </a:solidFill>
                <a:latin typeface="Calibri"/>
                <a:ea typeface="Calibri"/>
                <a:cs typeface="Calibri"/>
                <a:sym typeface="Calibri"/>
              </a:rPr>
              <a:t>violan los derechos humanos </a:t>
            </a:r>
            <a:r>
              <a:rPr b="0" i="0" lang="es-CO" sz="2400" u="none" cap="none" strike="noStrike">
                <a:solidFill>
                  <a:srgbClr val="002060"/>
                </a:solidFill>
                <a:latin typeface="Calibri"/>
                <a:ea typeface="Calibri"/>
                <a:cs typeface="Calibri"/>
                <a:sym typeface="Calibri"/>
              </a:rPr>
              <a:t>y representan una traición a los valores fundamentales de la ONU</a:t>
            </a:r>
            <a:br>
              <a:rPr b="0" i="0" lang="es-CO"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a:p>
            <a:pPr indent="-21162" lvl="0" marL="135464" marR="0" rtl="0" algn="l">
              <a:lnSpc>
                <a:spcPct val="90000"/>
              </a:lnSpc>
              <a:spcBef>
                <a:spcPts val="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p:txBody>
      </p:sp>
      <p:pic>
        <p:nvPicPr>
          <p:cNvPr id="357" name="Google Shape;357;p13"/>
          <p:cNvPicPr preferRelativeResize="0"/>
          <p:nvPr/>
        </p:nvPicPr>
        <p:blipFill rotWithShape="1">
          <a:blip r:embed="rId3">
            <a:alphaModFix/>
          </a:blip>
          <a:srcRect b="48839" l="19971" r="61192" t="30387"/>
          <a:stretch/>
        </p:blipFill>
        <p:spPr>
          <a:xfrm>
            <a:off x="386033" y="2244007"/>
            <a:ext cx="4805716" cy="29811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4"/>
          <p:cNvSpPr txBox="1"/>
          <p:nvPr/>
        </p:nvSpPr>
        <p:spPr>
          <a:xfrm>
            <a:off x="294227" y="455726"/>
            <a:ext cx="1096103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4000"/>
              <a:buFont typeface="Calibri"/>
              <a:buNone/>
            </a:pPr>
            <a:r>
              <a:rPr b="1" i="0" lang="es-CO" sz="4000" u="none" cap="none" strike="noStrike">
                <a:solidFill>
                  <a:srgbClr val="002060"/>
                </a:solidFill>
                <a:latin typeface="Calibri"/>
                <a:ea typeface="Calibri"/>
                <a:cs typeface="Calibri"/>
                <a:sym typeface="Calibri"/>
              </a:rPr>
              <a:t>Seis Principios Fundamentales   </a:t>
            </a:r>
            <a:endParaRPr b="1" i="0" sz="4000" u="none" cap="none" strike="noStrike">
              <a:solidFill>
                <a:srgbClr val="002060"/>
              </a:solidFill>
              <a:latin typeface="Calibri"/>
              <a:ea typeface="Calibri"/>
              <a:cs typeface="Calibri"/>
              <a:sym typeface="Calibri"/>
            </a:endParaRPr>
          </a:p>
        </p:txBody>
      </p:sp>
      <p:pic>
        <p:nvPicPr>
          <p:cNvPr id="364" name="Google Shape;364;p14"/>
          <p:cNvPicPr preferRelativeResize="0"/>
          <p:nvPr/>
        </p:nvPicPr>
        <p:blipFill rotWithShape="1">
          <a:blip r:embed="rId3">
            <a:alphaModFix/>
          </a:blip>
          <a:srcRect b="51304" l="6276" r="84449" t="35096"/>
          <a:stretch/>
        </p:blipFill>
        <p:spPr>
          <a:xfrm>
            <a:off x="9673622" y="1129219"/>
            <a:ext cx="1922107" cy="1584607"/>
          </a:xfrm>
          <a:prstGeom prst="rect">
            <a:avLst/>
          </a:prstGeom>
          <a:noFill/>
          <a:ln>
            <a:noFill/>
          </a:ln>
        </p:spPr>
      </p:pic>
      <p:pic>
        <p:nvPicPr>
          <p:cNvPr id="365" name="Google Shape;365;p14"/>
          <p:cNvPicPr preferRelativeResize="0"/>
          <p:nvPr/>
        </p:nvPicPr>
        <p:blipFill rotWithShape="1">
          <a:blip r:embed="rId3">
            <a:alphaModFix/>
          </a:blip>
          <a:srcRect b="34372" l="6276" r="84449" t="50980"/>
          <a:stretch/>
        </p:blipFill>
        <p:spPr>
          <a:xfrm>
            <a:off x="9673622" y="4022238"/>
            <a:ext cx="1922107" cy="1706543"/>
          </a:xfrm>
          <a:prstGeom prst="rect">
            <a:avLst/>
          </a:prstGeom>
          <a:noFill/>
          <a:ln>
            <a:noFill/>
          </a:ln>
        </p:spPr>
      </p:pic>
      <p:sp>
        <p:nvSpPr>
          <p:cNvPr id="366" name="Google Shape;366;p14"/>
          <p:cNvSpPr txBox="1"/>
          <p:nvPr>
            <p:ph idx="1" type="body"/>
          </p:nvPr>
        </p:nvSpPr>
        <p:spPr>
          <a:xfrm>
            <a:off x="294227" y="1412088"/>
            <a:ext cx="9060788" cy="487617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2000"/>
              <a:buNone/>
            </a:pPr>
            <a:r>
              <a:rPr b="1" lang="es-CO" sz="2000">
                <a:solidFill>
                  <a:srgbClr val="0070C0"/>
                </a:solidFill>
              </a:rPr>
              <a:t>1. La Explotación y el abuso sexual  constituyen </a:t>
            </a:r>
            <a:r>
              <a:rPr b="1" lang="es-CO" sz="2000">
                <a:solidFill>
                  <a:srgbClr val="002060"/>
                </a:solidFill>
              </a:rPr>
              <a:t>faltas graves de conducta y son  causa de medidas disciplinarias e incluso </a:t>
            </a:r>
            <a:r>
              <a:rPr b="1" lang="es-CO" sz="2000">
                <a:solidFill>
                  <a:srgbClr val="0070C0"/>
                </a:solidFill>
              </a:rPr>
              <a:t>desvinculación del empleo.</a:t>
            </a:r>
            <a:endParaRPr/>
          </a:p>
          <a:p>
            <a:pPr indent="0" lvl="0" marL="0" rtl="0" algn="l">
              <a:lnSpc>
                <a:spcPct val="90000"/>
              </a:lnSpc>
              <a:spcBef>
                <a:spcPts val="1000"/>
              </a:spcBef>
              <a:spcAft>
                <a:spcPts val="0"/>
              </a:spcAft>
              <a:buClr>
                <a:schemeClr val="dk1"/>
              </a:buClr>
              <a:buSzPts val="2000"/>
              <a:buNone/>
            </a:pPr>
            <a:r>
              <a:t/>
            </a:r>
            <a:endParaRPr b="1" sz="2000">
              <a:solidFill>
                <a:srgbClr val="0070C0"/>
              </a:solidFill>
            </a:endParaRPr>
          </a:p>
          <a:p>
            <a:pPr indent="0" lvl="0" marL="0" rtl="0" algn="l">
              <a:lnSpc>
                <a:spcPct val="90000"/>
              </a:lnSpc>
              <a:spcBef>
                <a:spcPts val="1000"/>
              </a:spcBef>
              <a:spcAft>
                <a:spcPts val="0"/>
              </a:spcAft>
              <a:buClr>
                <a:srgbClr val="0070C0"/>
              </a:buClr>
              <a:buSzPts val="2000"/>
              <a:buNone/>
            </a:pPr>
            <a:r>
              <a:rPr b="1" lang="es-CO" sz="2000">
                <a:solidFill>
                  <a:srgbClr val="0070C0"/>
                </a:solidFill>
              </a:rPr>
              <a:t>2. </a:t>
            </a:r>
            <a:r>
              <a:rPr b="1" lang="es-CO" sz="1900">
                <a:solidFill>
                  <a:srgbClr val="002060"/>
                </a:solidFill>
              </a:rPr>
              <a:t>Las actividades e interacciones sexuales con personas menores de 18 años </a:t>
            </a:r>
            <a:r>
              <a:rPr b="1" lang="es-CO" sz="2000">
                <a:solidFill>
                  <a:srgbClr val="0070C0"/>
                </a:solidFill>
              </a:rPr>
              <a:t>está  prohibido </a:t>
            </a:r>
            <a:endParaRPr/>
          </a:p>
          <a:p>
            <a:pPr indent="0" lvl="0" marL="0" rtl="0" algn="l">
              <a:lnSpc>
                <a:spcPct val="90000"/>
              </a:lnSpc>
              <a:spcBef>
                <a:spcPts val="1000"/>
              </a:spcBef>
              <a:spcAft>
                <a:spcPts val="0"/>
              </a:spcAft>
              <a:buClr>
                <a:schemeClr val="dk1"/>
              </a:buClr>
              <a:buSzPts val="100"/>
              <a:buNone/>
            </a:pPr>
            <a:r>
              <a:t/>
            </a:r>
            <a:endParaRPr sz="100"/>
          </a:p>
          <a:p>
            <a:pPr indent="-228600" lvl="0" marL="228600" rtl="0" algn="l">
              <a:lnSpc>
                <a:spcPct val="90000"/>
              </a:lnSpc>
              <a:spcBef>
                <a:spcPts val="1000"/>
              </a:spcBef>
              <a:spcAft>
                <a:spcPts val="0"/>
              </a:spcAft>
              <a:buClr>
                <a:srgbClr val="00B0F0"/>
              </a:buClr>
              <a:buSzPts val="1900"/>
              <a:buChar char="•"/>
            </a:pPr>
            <a:r>
              <a:rPr b="1" lang="es-CO" sz="1900">
                <a:solidFill>
                  <a:srgbClr val="1E4E79"/>
                </a:solidFill>
              </a:rPr>
              <a:t>Independientemente de cuál sea la mayoría de edad o la edad de libre consentimiento en el lugar donde se encuentra o en el país del que el/la trabajadora proceda.</a:t>
            </a:r>
            <a:endParaRPr/>
          </a:p>
          <a:p>
            <a:pPr indent="-107950" lvl="0" marL="228600" rtl="0" algn="l">
              <a:lnSpc>
                <a:spcPct val="90000"/>
              </a:lnSpc>
              <a:spcBef>
                <a:spcPts val="1000"/>
              </a:spcBef>
              <a:spcAft>
                <a:spcPts val="0"/>
              </a:spcAft>
              <a:buClr>
                <a:srgbClr val="00B0F0"/>
              </a:buClr>
              <a:buSzPts val="1900"/>
              <a:buNone/>
            </a:pPr>
            <a:r>
              <a:t/>
            </a:r>
            <a:endParaRPr b="1" sz="1900">
              <a:solidFill>
                <a:srgbClr val="1E4E79"/>
              </a:solidFill>
            </a:endParaRPr>
          </a:p>
          <a:p>
            <a:pPr indent="-228600" lvl="0" marL="228600" rtl="0" algn="l">
              <a:lnSpc>
                <a:spcPct val="90000"/>
              </a:lnSpc>
              <a:spcBef>
                <a:spcPts val="1000"/>
              </a:spcBef>
              <a:spcAft>
                <a:spcPts val="0"/>
              </a:spcAft>
              <a:buClr>
                <a:srgbClr val="00B0F0"/>
              </a:buClr>
              <a:buSzPts val="1900"/>
              <a:buChar char="•"/>
            </a:pPr>
            <a:r>
              <a:rPr b="1" lang="es-CO" sz="1900">
                <a:solidFill>
                  <a:srgbClr val="1E4E79"/>
                </a:solidFill>
              </a:rPr>
              <a:t>Creer que la persona tenía otra edad, no es excusa. </a:t>
            </a:r>
            <a:endParaRPr/>
          </a:p>
          <a:p>
            <a:pPr indent="-107950" lvl="0" marL="228600" rtl="0" algn="l">
              <a:lnSpc>
                <a:spcPct val="90000"/>
              </a:lnSpc>
              <a:spcBef>
                <a:spcPts val="1000"/>
              </a:spcBef>
              <a:spcAft>
                <a:spcPts val="0"/>
              </a:spcAft>
              <a:buClr>
                <a:srgbClr val="00B0F0"/>
              </a:buClr>
              <a:buSzPts val="1900"/>
              <a:buNone/>
            </a:pPr>
            <a:r>
              <a:t/>
            </a:r>
            <a:endParaRPr b="1" sz="1900">
              <a:solidFill>
                <a:srgbClr val="1E4E79"/>
              </a:solidFill>
            </a:endParaRPr>
          </a:p>
          <a:p>
            <a:pPr indent="-228600" lvl="0" marL="228600" rtl="0" algn="l">
              <a:lnSpc>
                <a:spcPct val="90000"/>
              </a:lnSpc>
              <a:spcBef>
                <a:spcPts val="1000"/>
              </a:spcBef>
              <a:spcAft>
                <a:spcPts val="0"/>
              </a:spcAft>
              <a:buClr>
                <a:srgbClr val="00B0F0"/>
              </a:buClr>
              <a:buSzPts val="1900"/>
              <a:buChar char="•"/>
            </a:pPr>
            <a:r>
              <a:rPr b="1" lang="es-CO" sz="1900">
                <a:solidFill>
                  <a:srgbClr val="1E4E79"/>
                </a:solidFill>
              </a:rPr>
              <a:t>Si no está seguro/a, asuma que es una persona menor de 18 años.</a:t>
            </a:r>
            <a:endParaRPr b="1" sz="1900">
              <a:solidFill>
                <a:srgbClr val="1E4E79"/>
              </a:solidFill>
            </a:endParaRPr>
          </a:p>
          <a:p>
            <a:pPr indent="0" lvl="0" marL="0" rtl="0" algn="l">
              <a:lnSpc>
                <a:spcPct val="90000"/>
              </a:lnSpc>
              <a:spcBef>
                <a:spcPts val="1000"/>
              </a:spcBef>
              <a:spcAft>
                <a:spcPts val="0"/>
              </a:spcAft>
              <a:buClr>
                <a:schemeClr val="dk1"/>
              </a:buClr>
              <a:buSzPts val="1900"/>
              <a:buNone/>
            </a:pPr>
            <a:r>
              <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5"/>
          <p:cNvSpPr txBox="1"/>
          <p:nvPr/>
        </p:nvSpPr>
        <p:spPr>
          <a:xfrm>
            <a:off x="294227" y="215799"/>
            <a:ext cx="1096103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4000"/>
              <a:buFont typeface="Calibri"/>
              <a:buNone/>
            </a:pPr>
            <a:r>
              <a:rPr b="1" i="0" lang="es-CO" sz="4000" u="none" cap="none" strike="noStrike">
                <a:solidFill>
                  <a:srgbClr val="002060"/>
                </a:solidFill>
                <a:latin typeface="Calibri"/>
                <a:ea typeface="Calibri"/>
                <a:cs typeface="Calibri"/>
                <a:sym typeface="Calibri"/>
              </a:rPr>
              <a:t>Seis Principios Fundamentales   </a:t>
            </a:r>
            <a:endParaRPr b="1" i="0" sz="4000" u="none" cap="none" strike="noStrike">
              <a:solidFill>
                <a:srgbClr val="002060"/>
              </a:solidFill>
              <a:latin typeface="Calibri"/>
              <a:ea typeface="Calibri"/>
              <a:cs typeface="Calibri"/>
              <a:sym typeface="Calibri"/>
            </a:endParaRPr>
          </a:p>
        </p:txBody>
      </p:sp>
      <p:sp>
        <p:nvSpPr>
          <p:cNvPr id="373" name="Google Shape;373;p15"/>
          <p:cNvSpPr txBox="1"/>
          <p:nvPr>
            <p:ph idx="1" type="body"/>
          </p:nvPr>
        </p:nvSpPr>
        <p:spPr>
          <a:xfrm>
            <a:off x="294227" y="1412088"/>
            <a:ext cx="9173330" cy="487617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rgbClr val="0070C0"/>
              </a:buClr>
              <a:buSzPts val="2000"/>
              <a:buNone/>
            </a:pPr>
            <a:r>
              <a:rPr b="1" lang="es-CO" sz="2000">
                <a:solidFill>
                  <a:srgbClr val="0070C0"/>
                </a:solidFill>
              </a:rPr>
              <a:t>3. El intercambio de dinero, empleo, bienes o servicios por sexo </a:t>
            </a:r>
            <a:r>
              <a:rPr b="1" lang="es-CO" sz="2000">
                <a:solidFill>
                  <a:srgbClr val="002060"/>
                </a:solidFill>
              </a:rPr>
              <a:t>está prohibido</a:t>
            </a:r>
            <a:r>
              <a:rPr b="1" lang="es-CO" sz="2000">
                <a:solidFill>
                  <a:srgbClr val="0070C0"/>
                </a:solidFill>
              </a:rPr>
              <a:t> (incluyendo el intercambio de dinero por sexo comercial)</a:t>
            </a:r>
            <a:endParaRPr/>
          </a:p>
          <a:p>
            <a:pPr indent="0" lvl="0" marL="0" rtl="0" algn="just">
              <a:lnSpc>
                <a:spcPct val="90000"/>
              </a:lnSpc>
              <a:spcBef>
                <a:spcPts val="1000"/>
              </a:spcBef>
              <a:spcAft>
                <a:spcPts val="0"/>
              </a:spcAft>
              <a:buClr>
                <a:schemeClr val="dk1"/>
              </a:buClr>
              <a:buSzPts val="2000"/>
              <a:buNone/>
            </a:pPr>
            <a:r>
              <a:t/>
            </a:r>
            <a:endParaRPr b="1" sz="2000">
              <a:solidFill>
                <a:srgbClr val="0070C0"/>
              </a:solidFill>
            </a:endParaRPr>
          </a:p>
          <a:p>
            <a:pPr indent="0" lvl="0" marL="0" rtl="0" algn="just">
              <a:lnSpc>
                <a:spcPct val="90000"/>
              </a:lnSpc>
              <a:spcBef>
                <a:spcPts val="1000"/>
              </a:spcBef>
              <a:spcAft>
                <a:spcPts val="0"/>
              </a:spcAft>
              <a:buClr>
                <a:srgbClr val="0070C0"/>
              </a:buClr>
              <a:buSzPts val="2000"/>
              <a:buNone/>
            </a:pPr>
            <a:r>
              <a:rPr b="1" lang="es-CO" sz="2000">
                <a:solidFill>
                  <a:srgbClr val="0070C0"/>
                </a:solidFill>
              </a:rPr>
              <a:t>4. </a:t>
            </a:r>
            <a:r>
              <a:rPr b="1" lang="es-CO" sz="2000">
                <a:solidFill>
                  <a:srgbClr val="002060"/>
                </a:solidFill>
              </a:rPr>
              <a:t>Se  desaconsejan firmemente </a:t>
            </a:r>
            <a:r>
              <a:rPr b="1" lang="es-CO" sz="2000">
                <a:solidFill>
                  <a:srgbClr val="0070C0"/>
                </a:solidFill>
              </a:rPr>
              <a:t>las relaciones entre el personal que brinda asistencia humanitaria y protección y personas  beneficiarias implique el uso inadecuado del rango o posición.</a:t>
            </a:r>
            <a:endParaRPr/>
          </a:p>
          <a:p>
            <a:pPr indent="0" lvl="0" marL="0" rtl="0" algn="just">
              <a:lnSpc>
                <a:spcPct val="90000"/>
              </a:lnSpc>
              <a:spcBef>
                <a:spcPts val="1000"/>
              </a:spcBef>
              <a:spcAft>
                <a:spcPts val="0"/>
              </a:spcAft>
              <a:buClr>
                <a:schemeClr val="dk1"/>
              </a:buClr>
              <a:buSzPts val="2000"/>
              <a:buNone/>
            </a:pPr>
            <a:r>
              <a:t/>
            </a:r>
            <a:endParaRPr b="1" sz="2000">
              <a:solidFill>
                <a:srgbClr val="0070C0"/>
              </a:solidFill>
            </a:endParaRPr>
          </a:p>
          <a:p>
            <a:pPr indent="0" lvl="0" marL="0" rtl="0" algn="just">
              <a:lnSpc>
                <a:spcPct val="90000"/>
              </a:lnSpc>
              <a:spcBef>
                <a:spcPts val="1000"/>
              </a:spcBef>
              <a:spcAft>
                <a:spcPts val="0"/>
              </a:spcAft>
              <a:buClr>
                <a:srgbClr val="0070C0"/>
              </a:buClr>
              <a:buSzPts val="2000"/>
              <a:buNone/>
            </a:pPr>
            <a:r>
              <a:rPr b="1" lang="es-CO" sz="2000">
                <a:solidFill>
                  <a:srgbClr val="0070C0"/>
                </a:solidFill>
              </a:rPr>
              <a:t>5</a:t>
            </a:r>
            <a:r>
              <a:rPr b="1" lang="es-CO" sz="2000">
                <a:solidFill>
                  <a:srgbClr val="002060"/>
                </a:solidFill>
              </a:rPr>
              <a:t>. Si una persona, bajo un contrato o en asociación con la ONU, sospecha que alguien de su organización (u otra organización) pudiera estar incumpliendo las normas de conducta sobre EAS, </a:t>
            </a:r>
            <a:r>
              <a:rPr b="1" lang="es-CO" sz="2000">
                <a:solidFill>
                  <a:srgbClr val="0070C0"/>
                </a:solidFill>
              </a:rPr>
              <a:t>debe reportarlo siguiente los procedimientos de su agencia y/o organización.</a:t>
            </a:r>
            <a:endParaRPr/>
          </a:p>
          <a:p>
            <a:pPr indent="0" lvl="0" marL="0" rtl="0" algn="just">
              <a:lnSpc>
                <a:spcPct val="90000"/>
              </a:lnSpc>
              <a:spcBef>
                <a:spcPts val="1000"/>
              </a:spcBef>
              <a:spcAft>
                <a:spcPts val="0"/>
              </a:spcAft>
              <a:buClr>
                <a:schemeClr val="dk1"/>
              </a:buClr>
              <a:buSzPts val="2000"/>
              <a:buNone/>
            </a:pPr>
            <a:r>
              <a:t/>
            </a:r>
            <a:endParaRPr b="1" sz="2000">
              <a:solidFill>
                <a:srgbClr val="0070C0"/>
              </a:solidFill>
            </a:endParaRPr>
          </a:p>
          <a:p>
            <a:pPr indent="0" lvl="0" marL="0" rtl="0" algn="just">
              <a:lnSpc>
                <a:spcPct val="90000"/>
              </a:lnSpc>
              <a:spcBef>
                <a:spcPts val="1000"/>
              </a:spcBef>
              <a:spcAft>
                <a:spcPts val="0"/>
              </a:spcAft>
              <a:buClr>
                <a:srgbClr val="0070C0"/>
              </a:buClr>
              <a:buSzPts val="2000"/>
              <a:buNone/>
            </a:pPr>
            <a:r>
              <a:rPr b="1" lang="es-CO" sz="2000">
                <a:solidFill>
                  <a:srgbClr val="0070C0"/>
                </a:solidFill>
              </a:rPr>
              <a:t>6. </a:t>
            </a:r>
            <a:r>
              <a:rPr b="1" lang="es-CO" sz="2000">
                <a:solidFill>
                  <a:srgbClr val="002060"/>
                </a:solidFill>
              </a:rPr>
              <a:t>El personal bajo un contrato o en asociación con la ONU </a:t>
            </a:r>
            <a:r>
              <a:rPr b="1" lang="es-CO" sz="2000">
                <a:solidFill>
                  <a:srgbClr val="0070C0"/>
                </a:solidFill>
              </a:rPr>
              <a:t>debe crear y mantener un entorno de trabajo que motive a los/as colegas a comportarse de acuerdo con sus códigos de conducta</a:t>
            </a:r>
            <a:r>
              <a:rPr b="1" lang="es-CO" sz="2000">
                <a:solidFill>
                  <a:srgbClr val="002060"/>
                </a:solidFill>
              </a:rPr>
              <a:t> e impida comportamientos sexuales inaceptables. </a:t>
            </a:r>
            <a:endParaRPr/>
          </a:p>
          <a:p>
            <a:pPr indent="0" lvl="0" marL="0" rtl="0" algn="just">
              <a:lnSpc>
                <a:spcPct val="90000"/>
              </a:lnSpc>
              <a:spcBef>
                <a:spcPts val="1000"/>
              </a:spcBef>
              <a:spcAft>
                <a:spcPts val="0"/>
              </a:spcAft>
              <a:buClr>
                <a:schemeClr val="dk1"/>
              </a:buClr>
              <a:buSzPts val="2000"/>
              <a:buNone/>
            </a:pPr>
            <a:r>
              <a:t/>
            </a:r>
            <a:endParaRPr b="1" sz="2000">
              <a:solidFill>
                <a:srgbClr val="0070C0"/>
              </a:solidFill>
            </a:endParaRPr>
          </a:p>
          <a:p>
            <a:pPr indent="0" lvl="0" marL="0" rtl="0" algn="just">
              <a:lnSpc>
                <a:spcPct val="90000"/>
              </a:lnSpc>
              <a:spcBef>
                <a:spcPts val="1000"/>
              </a:spcBef>
              <a:spcAft>
                <a:spcPts val="0"/>
              </a:spcAft>
              <a:buClr>
                <a:schemeClr val="dk1"/>
              </a:buClr>
              <a:buSzPts val="2000"/>
              <a:buNone/>
            </a:pPr>
            <a:r>
              <a:t/>
            </a:r>
            <a:endParaRPr b="1" sz="2000">
              <a:solidFill>
                <a:srgbClr val="0070C0"/>
              </a:solidFill>
            </a:endParaRPr>
          </a:p>
          <a:p>
            <a:pPr indent="0" lvl="0" marL="0" rtl="0" algn="just">
              <a:lnSpc>
                <a:spcPct val="90000"/>
              </a:lnSpc>
              <a:spcBef>
                <a:spcPts val="1000"/>
              </a:spcBef>
              <a:spcAft>
                <a:spcPts val="0"/>
              </a:spcAft>
              <a:buClr>
                <a:schemeClr val="dk1"/>
              </a:buClr>
              <a:buSzPts val="2000"/>
              <a:buNone/>
            </a:pPr>
            <a:r>
              <a:t/>
            </a:r>
            <a:endParaRPr b="1" sz="2000">
              <a:solidFill>
                <a:srgbClr val="0070C0"/>
              </a:solidFill>
            </a:endParaRPr>
          </a:p>
          <a:p>
            <a:pPr indent="0" lvl="0" marL="0" rtl="0" algn="just">
              <a:lnSpc>
                <a:spcPct val="90000"/>
              </a:lnSpc>
              <a:spcBef>
                <a:spcPts val="1000"/>
              </a:spcBef>
              <a:spcAft>
                <a:spcPts val="0"/>
              </a:spcAft>
              <a:buClr>
                <a:schemeClr val="dk1"/>
              </a:buClr>
              <a:buSzPts val="2000"/>
              <a:buNone/>
            </a:pPr>
            <a:r>
              <a:t/>
            </a:r>
            <a:endParaRPr b="1" sz="2000">
              <a:solidFill>
                <a:srgbClr val="0070C0"/>
              </a:solidFill>
            </a:endParaRPr>
          </a:p>
        </p:txBody>
      </p:sp>
      <p:pic>
        <p:nvPicPr>
          <p:cNvPr id="374" name="Google Shape;374;p15"/>
          <p:cNvPicPr preferRelativeResize="0"/>
          <p:nvPr/>
        </p:nvPicPr>
        <p:blipFill rotWithShape="1">
          <a:blip r:embed="rId3">
            <a:alphaModFix/>
          </a:blip>
          <a:srcRect b="58370" l="6276" r="83622" t="28641"/>
          <a:stretch/>
        </p:blipFill>
        <p:spPr>
          <a:xfrm>
            <a:off x="9701421" y="1011220"/>
            <a:ext cx="2302958" cy="1664484"/>
          </a:xfrm>
          <a:prstGeom prst="rect">
            <a:avLst/>
          </a:prstGeom>
          <a:noFill/>
          <a:ln>
            <a:noFill/>
          </a:ln>
        </p:spPr>
      </p:pic>
      <p:pic>
        <p:nvPicPr>
          <p:cNvPr id="375" name="Google Shape;375;p15"/>
          <p:cNvPicPr preferRelativeResize="0"/>
          <p:nvPr/>
        </p:nvPicPr>
        <p:blipFill rotWithShape="1">
          <a:blip r:embed="rId4">
            <a:alphaModFix/>
          </a:blip>
          <a:srcRect b="17684" l="27292" r="61417" t="64309"/>
          <a:stretch/>
        </p:blipFill>
        <p:spPr>
          <a:xfrm>
            <a:off x="9681418" y="4187797"/>
            <a:ext cx="2342964" cy="21004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6"/>
          <p:cNvSpPr txBox="1"/>
          <p:nvPr/>
        </p:nvSpPr>
        <p:spPr>
          <a:xfrm>
            <a:off x="1241200" y="475154"/>
            <a:ext cx="970959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3600"/>
              <a:buFont typeface="Calibri"/>
              <a:buNone/>
            </a:pPr>
            <a:r>
              <a:rPr b="1" i="0" lang="es-CO" sz="3600" u="none" cap="none" strike="noStrike">
                <a:solidFill>
                  <a:srgbClr val="0070C0"/>
                </a:solidFill>
                <a:latin typeface="Calibri"/>
                <a:ea typeface="Calibri"/>
                <a:cs typeface="Calibri"/>
                <a:sym typeface="Calibri"/>
              </a:rPr>
              <a:t>Responsabilidades de las entidades SNU y ONGs  </a:t>
            </a:r>
            <a:endParaRPr b="0" i="0" sz="1400" u="none" cap="none" strike="noStrike">
              <a:solidFill>
                <a:srgbClr val="000000"/>
              </a:solidFill>
              <a:latin typeface="Arial"/>
              <a:ea typeface="Arial"/>
              <a:cs typeface="Arial"/>
              <a:sym typeface="Arial"/>
            </a:endParaRPr>
          </a:p>
        </p:txBody>
      </p:sp>
      <p:sp>
        <p:nvSpPr>
          <p:cNvPr id="382" name="Google Shape;382;p16"/>
          <p:cNvSpPr txBox="1"/>
          <p:nvPr/>
        </p:nvSpPr>
        <p:spPr>
          <a:xfrm>
            <a:off x="4504882" y="1385661"/>
            <a:ext cx="7249796" cy="5121156"/>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t/>
            </a:r>
            <a:endParaRPr b="0" i="0" sz="2600" u="none" cap="none" strike="noStrike">
              <a:solidFill>
                <a:srgbClr val="000000"/>
              </a:solidFill>
              <a:latin typeface="Calibri"/>
              <a:ea typeface="Calibri"/>
              <a:cs typeface="Calibri"/>
              <a:sym typeface="Calibri"/>
            </a:endParaRPr>
          </a:p>
          <a:p>
            <a:pPr indent="-285750" lvl="0" marL="285750" marR="0" rtl="0" algn="just">
              <a:lnSpc>
                <a:spcPct val="90000"/>
              </a:lnSpc>
              <a:spcBef>
                <a:spcPts val="1000"/>
              </a:spcBef>
              <a:spcAft>
                <a:spcPts val="0"/>
              </a:spcAft>
              <a:buClr>
                <a:srgbClr val="008EC0"/>
              </a:buClr>
              <a:buSzPct val="100000"/>
              <a:buFont typeface="Arial"/>
              <a:buChar char="•"/>
            </a:pPr>
            <a:r>
              <a:rPr b="0" i="0" lang="es-CO" sz="2600" u="none" cap="none" strike="noStrike">
                <a:solidFill>
                  <a:srgbClr val="002060"/>
                </a:solidFill>
                <a:latin typeface="Calibri"/>
                <a:ea typeface="Calibri"/>
                <a:cs typeface="Calibri"/>
                <a:sym typeface="Calibri"/>
              </a:rPr>
              <a:t>Sensibilización y capacitación interna, coordinada con socios implementadores y con comunidades </a:t>
            </a:r>
            <a:endParaRPr b="0" i="0" sz="1400" u="none" cap="none" strike="noStrike">
              <a:solidFill>
                <a:srgbClr val="000000"/>
              </a:solidFill>
              <a:latin typeface="Arial"/>
              <a:ea typeface="Arial"/>
              <a:cs typeface="Arial"/>
              <a:sym typeface="Arial"/>
            </a:endParaRPr>
          </a:p>
          <a:p>
            <a:pPr indent="-145415" lvl="0" marL="285750" marR="0" rtl="0" algn="just">
              <a:lnSpc>
                <a:spcPct val="90000"/>
              </a:lnSpc>
              <a:spcBef>
                <a:spcPts val="1000"/>
              </a:spcBef>
              <a:spcAft>
                <a:spcPts val="0"/>
              </a:spcAft>
              <a:buClr>
                <a:srgbClr val="008EC0"/>
              </a:buClr>
              <a:buSzPct val="100000"/>
              <a:buFont typeface="Arial"/>
              <a:buNone/>
            </a:pPr>
            <a:r>
              <a:t/>
            </a:r>
            <a:endParaRPr b="0" i="0" sz="2600" u="none" cap="none" strike="noStrike">
              <a:solidFill>
                <a:srgbClr val="002060"/>
              </a:solidFill>
              <a:latin typeface="Calibri"/>
              <a:ea typeface="Calibri"/>
              <a:cs typeface="Calibri"/>
              <a:sym typeface="Calibri"/>
            </a:endParaRPr>
          </a:p>
          <a:p>
            <a:pPr indent="-285750" lvl="0" marL="285750" marR="0" rtl="0" algn="just">
              <a:lnSpc>
                <a:spcPct val="90000"/>
              </a:lnSpc>
              <a:spcBef>
                <a:spcPts val="1000"/>
              </a:spcBef>
              <a:spcAft>
                <a:spcPts val="0"/>
              </a:spcAft>
              <a:buClr>
                <a:srgbClr val="008EC0"/>
              </a:buClr>
              <a:buSzPct val="100000"/>
              <a:buFont typeface="Arial"/>
              <a:buChar char="•"/>
            </a:pPr>
            <a:r>
              <a:rPr b="0" i="0" lang="es-CO" sz="2600" u="none" cap="none" strike="noStrike">
                <a:solidFill>
                  <a:srgbClr val="002060"/>
                </a:solidFill>
                <a:latin typeface="Calibri"/>
                <a:ea typeface="Calibri"/>
                <a:cs typeface="Calibri"/>
                <a:sym typeface="Calibri"/>
              </a:rPr>
              <a:t>Establecer procedimientos  en PEAS</a:t>
            </a:r>
            <a:endParaRPr b="0" i="0" sz="1400" u="none" cap="none" strike="noStrike">
              <a:solidFill>
                <a:srgbClr val="000000"/>
              </a:solidFill>
              <a:latin typeface="Arial"/>
              <a:ea typeface="Arial"/>
              <a:cs typeface="Arial"/>
              <a:sym typeface="Arial"/>
            </a:endParaRPr>
          </a:p>
          <a:p>
            <a:pPr indent="-145415" lvl="0" marL="285750" marR="0" rtl="0" algn="just">
              <a:lnSpc>
                <a:spcPct val="90000"/>
              </a:lnSpc>
              <a:spcBef>
                <a:spcPts val="1000"/>
              </a:spcBef>
              <a:spcAft>
                <a:spcPts val="0"/>
              </a:spcAft>
              <a:buClr>
                <a:srgbClr val="008EC0"/>
              </a:buClr>
              <a:buSzPct val="100000"/>
              <a:buFont typeface="Arial"/>
              <a:buNone/>
            </a:pPr>
            <a:r>
              <a:t/>
            </a:r>
            <a:endParaRPr b="0" i="0" sz="2600" u="none" cap="none" strike="noStrike">
              <a:solidFill>
                <a:srgbClr val="002060"/>
              </a:solidFill>
              <a:latin typeface="Calibri"/>
              <a:ea typeface="Calibri"/>
              <a:cs typeface="Calibri"/>
              <a:sym typeface="Calibri"/>
            </a:endParaRPr>
          </a:p>
          <a:p>
            <a:pPr indent="-285750" lvl="0" marL="285750" marR="0" rtl="0" algn="just">
              <a:lnSpc>
                <a:spcPct val="90000"/>
              </a:lnSpc>
              <a:spcBef>
                <a:spcPts val="1000"/>
              </a:spcBef>
              <a:spcAft>
                <a:spcPts val="0"/>
              </a:spcAft>
              <a:buClr>
                <a:srgbClr val="008EC0"/>
              </a:buClr>
              <a:buSzPct val="100000"/>
              <a:buFont typeface="Arial"/>
              <a:buChar char="•"/>
            </a:pPr>
            <a:r>
              <a:rPr b="0" i="0" lang="es-CO" sz="2600" u="none" cap="none" strike="noStrike">
                <a:solidFill>
                  <a:srgbClr val="002060"/>
                </a:solidFill>
                <a:latin typeface="Calibri"/>
                <a:ea typeface="Calibri"/>
                <a:cs typeface="Calibri"/>
                <a:sym typeface="Calibri"/>
              </a:rPr>
              <a:t>Cumplir con los estándares mínimos de las medidas PEAS </a:t>
            </a:r>
            <a:endParaRPr b="0" i="0" sz="1400" u="none" cap="none" strike="noStrike">
              <a:solidFill>
                <a:srgbClr val="000000"/>
              </a:solidFill>
              <a:latin typeface="Arial"/>
              <a:ea typeface="Arial"/>
              <a:cs typeface="Arial"/>
              <a:sym typeface="Arial"/>
            </a:endParaRPr>
          </a:p>
          <a:p>
            <a:pPr indent="-145415" lvl="0" marL="285750" marR="0" rtl="0" algn="just">
              <a:lnSpc>
                <a:spcPct val="90000"/>
              </a:lnSpc>
              <a:spcBef>
                <a:spcPts val="1000"/>
              </a:spcBef>
              <a:spcAft>
                <a:spcPts val="0"/>
              </a:spcAft>
              <a:buClr>
                <a:srgbClr val="008EC0"/>
              </a:buClr>
              <a:buSzPct val="100000"/>
              <a:buFont typeface="Arial"/>
              <a:buNone/>
            </a:pPr>
            <a:r>
              <a:t/>
            </a:r>
            <a:endParaRPr b="0" i="0" sz="2600" u="none" cap="none" strike="noStrike">
              <a:solidFill>
                <a:srgbClr val="002060"/>
              </a:solidFill>
              <a:latin typeface="Calibri"/>
              <a:ea typeface="Calibri"/>
              <a:cs typeface="Calibri"/>
              <a:sym typeface="Calibri"/>
            </a:endParaRPr>
          </a:p>
          <a:p>
            <a:pPr indent="-285750" lvl="0" marL="285750" marR="0" rtl="0" algn="just">
              <a:lnSpc>
                <a:spcPct val="90000"/>
              </a:lnSpc>
              <a:spcBef>
                <a:spcPts val="1000"/>
              </a:spcBef>
              <a:spcAft>
                <a:spcPts val="0"/>
              </a:spcAft>
              <a:buClr>
                <a:srgbClr val="008EC0"/>
              </a:buClr>
              <a:buSzPct val="100000"/>
              <a:buFont typeface="Arial"/>
              <a:buChar char="•"/>
            </a:pPr>
            <a:r>
              <a:rPr b="0" i="0" lang="es-CO" sz="2600" u="none" cap="none" strike="noStrike">
                <a:solidFill>
                  <a:srgbClr val="002060"/>
                </a:solidFill>
                <a:latin typeface="Calibri"/>
                <a:ea typeface="Calibri"/>
                <a:cs typeface="Calibri"/>
                <a:sym typeface="Calibri"/>
              </a:rPr>
              <a:t>Establecer  de mecanismos de queja para las comunidades </a:t>
            </a:r>
            <a:endParaRPr b="0" i="0" sz="1400" u="none" cap="none" strike="noStrike">
              <a:solidFill>
                <a:srgbClr val="000000"/>
              </a:solidFill>
              <a:latin typeface="Arial"/>
              <a:ea typeface="Arial"/>
              <a:cs typeface="Arial"/>
              <a:sym typeface="Arial"/>
            </a:endParaRPr>
          </a:p>
          <a:p>
            <a:pPr indent="-145415" lvl="0" marL="285750" marR="0" rtl="0" algn="just">
              <a:lnSpc>
                <a:spcPct val="90000"/>
              </a:lnSpc>
              <a:spcBef>
                <a:spcPts val="1000"/>
              </a:spcBef>
              <a:spcAft>
                <a:spcPts val="0"/>
              </a:spcAft>
              <a:buClr>
                <a:srgbClr val="008EC0"/>
              </a:buClr>
              <a:buSzPct val="100000"/>
              <a:buFont typeface="Arial"/>
              <a:buNone/>
            </a:pPr>
            <a:r>
              <a:t/>
            </a:r>
            <a:endParaRPr b="0" i="0" sz="2600" u="none" cap="none" strike="noStrike">
              <a:solidFill>
                <a:srgbClr val="002060"/>
              </a:solidFill>
              <a:latin typeface="Calibri"/>
              <a:ea typeface="Calibri"/>
              <a:cs typeface="Calibri"/>
              <a:sym typeface="Calibri"/>
            </a:endParaRPr>
          </a:p>
          <a:p>
            <a:pPr indent="-285750" lvl="0" marL="285750" marR="0" rtl="0" algn="just">
              <a:lnSpc>
                <a:spcPct val="90000"/>
              </a:lnSpc>
              <a:spcBef>
                <a:spcPts val="1000"/>
              </a:spcBef>
              <a:spcAft>
                <a:spcPts val="0"/>
              </a:spcAft>
              <a:buClr>
                <a:srgbClr val="008EC0"/>
              </a:buClr>
              <a:buSzPct val="100000"/>
              <a:buFont typeface="Arial"/>
              <a:buChar char="•"/>
            </a:pPr>
            <a:r>
              <a:rPr b="0" i="0" lang="es-CO" sz="2600" u="none" cap="none" strike="noStrike">
                <a:solidFill>
                  <a:srgbClr val="002060"/>
                </a:solidFill>
                <a:latin typeface="Calibri"/>
                <a:ea typeface="Calibri"/>
                <a:cs typeface="Calibri"/>
                <a:sym typeface="Calibri"/>
              </a:rPr>
              <a:t>Identificar  factores de riesgo y realizar acciones para su mitigación </a:t>
            </a:r>
            <a:endParaRPr b="0" i="0" sz="1400" u="none" cap="none" strike="noStrike">
              <a:solidFill>
                <a:srgbClr val="000000"/>
              </a:solidFill>
              <a:latin typeface="Arial"/>
              <a:ea typeface="Arial"/>
              <a:cs typeface="Arial"/>
              <a:sym typeface="Arial"/>
            </a:endParaRPr>
          </a:p>
          <a:p>
            <a:pPr indent="-145415" lvl="0" marL="285750" marR="0" rtl="0" algn="just">
              <a:lnSpc>
                <a:spcPct val="90000"/>
              </a:lnSpc>
              <a:spcBef>
                <a:spcPts val="1000"/>
              </a:spcBef>
              <a:spcAft>
                <a:spcPts val="0"/>
              </a:spcAft>
              <a:buClr>
                <a:srgbClr val="008EC0"/>
              </a:buClr>
              <a:buSzPct val="100000"/>
              <a:buFont typeface="Arial"/>
              <a:buNone/>
            </a:pPr>
            <a:r>
              <a:t/>
            </a:r>
            <a:endParaRPr b="0" i="0" sz="2600" u="none" cap="none" strike="noStrike">
              <a:solidFill>
                <a:srgbClr val="002060"/>
              </a:solidFill>
              <a:latin typeface="Calibri"/>
              <a:ea typeface="Calibri"/>
              <a:cs typeface="Calibri"/>
              <a:sym typeface="Calibri"/>
            </a:endParaRPr>
          </a:p>
          <a:p>
            <a:pPr indent="-285750" lvl="0" marL="285750" marR="0" rtl="0" algn="just">
              <a:lnSpc>
                <a:spcPct val="90000"/>
              </a:lnSpc>
              <a:spcBef>
                <a:spcPts val="1000"/>
              </a:spcBef>
              <a:spcAft>
                <a:spcPts val="0"/>
              </a:spcAft>
              <a:buClr>
                <a:srgbClr val="008EC0"/>
              </a:buClr>
              <a:buSzPct val="100000"/>
              <a:buFont typeface="Arial"/>
              <a:buChar char="•"/>
            </a:pPr>
            <a:r>
              <a:rPr b="0" i="0" lang="es-CO" sz="2600" u="none" cap="none" strike="noStrike">
                <a:solidFill>
                  <a:srgbClr val="002060"/>
                </a:solidFill>
                <a:latin typeface="Calibri"/>
                <a:ea typeface="Calibri"/>
                <a:cs typeface="Calibri"/>
                <a:sym typeface="Calibri"/>
              </a:rPr>
              <a:t>Reporte de los avances al UNCT/EHP</a:t>
            </a:r>
            <a:endParaRPr b="0" i="0" sz="1400" u="none" cap="none" strike="noStrike">
              <a:solidFill>
                <a:srgbClr val="000000"/>
              </a:solidFill>
              <a:latin typeface="Arial"/>
              <a:ea typeface="Arial"/>
              <a:cs typeface="Arial"/>
              <a:sym typeface="Arial"/>
            </a:endParaRPr>
          </a:p>
          <a:p>
            <a:pPr indent="-134620" lvl="0" marL="285750" marR="0" rtl="0" algn="just">
              <a:lnSpc>
                <a:spcPct val="90000"/>
              </a:lnSpc>
              <a:spcBef>
                <a:spcPts val="1000"/>
              </a:spcBef>
              <a:spcAft>
                <a:spcPts val="0"/>
              </a:spcAft>
              <a:buClr>
                <a:srgbClr val="008EC0"/>
              </a:buClr>
              <a:buSzPct val="100000"/>
              <a:buFont typeface="Arial"/>
              <a:buNone/>
            </a:pPr>
            <a:r>
              <a:t/>
            </a:r>
            <a:endParaRPr b="1" i="0" sz="2800" u="none" cap="none" strike="noStrike">
              <a:solidFill>
                <a:srgbClr val="000000"/>
              </a:solidFill>
              <a:latin typeface="Calibri"/>
              <a:ea typeface="Calibri"/>
              <a:cs typeface="Calibri"/>
              <a:sym typeface="Calibri"/>
            </a:endParaRPr>
          </a:p>
          <a:p>
            <a:pPr indent="-77470" lvl="0" marL="228600" marR="0" rtl="0" algn="l">
              <a:lnSpc>
                <a:spcPct val="90000"/>
              </a:lnSpc>
              <a:spcBef>
                <a:spcPts val="1000"/>
              </a:spcBef>
              <a:spcAft>
                <a:spcPts val="0"/>
              </a:spcAft>
              <a:buClr>
                <a:schemeClr val="dk1"/>
              </a:buClr>
              <a:buSzPct val="100000"/>
              <a:buFont typeface="Arial"/>
              <a:buNone/>
            </a:pPr>
            <a:r>
              <a:t/>
            </a:r>
            <a:endParaRPr b="1" i="0" sz="2800" u="none" cap="none" strike="noStrike">
              <a:solidFill>
                <a:srgbClr val="000000"/>
              </a:solidFill>
              <a:latin typeface="Calibri"/>
              <a:ea typeface="Calibri"/>
              <a:cs typeface="Calibri"/>
              <a:sym typeface="Calibri"/>
            </a:endParaRPr>
          </a:p>
        </p:txBody>
      </p:sp>
      <p:pic>
        <p:nvPicPr>
          <p:cNvPr descr="Icon&#10;&#10;Description automatically generated" id="383" name="Google Shape;383;p16"/>
          <p:cNvPicPr preferRelativeResize="0"/>
          <p:nvPr/>
        </p:nvPicPr>
        <p:blipFill rotWithShape="1">
          <a:blip r:embed="rId3">
            <a:alphaModFix/>
          </a:blip>
          <a:srcRect b="0" l="0" r="0" t="0"/>
          <a:stretch/>
        </p:blipFill>
        <p:spPr>
          <a:xfrm>
            <a:off x="0" y="2130383"/>
            <a:ext cx="4319863" cy="30239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7"/>
          <p:cNvSpPr/>
          <p:nvPr/>
        </p:nvSpPr>
        <p:spPr>
          <a:xfrm>
            <a:off x="290020" y="1897449"/>
            <a:ext cx="7382989" cy="409342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es-CO" sz="2000" u="none" cap="none" strike="noStrike">
                <a:solidFill>
                  <a:srgbClr val="0070C0"/>
                </a:solidFill>
                <a:latin typeface="Calibri"/>
                <a:ea typeface="Calibri"/>
                <a:cs typeface="Calibri"/>
                <a:sym typeface="Calibri"/>
              </a:rPr>
              <a:t>Asociado en la ejecución</a:t>
            </a:r>
            <a:r>
              <a:rPr b="0" i="0" lang="es-CO" sz="2000" u="none" cap="none" strike="noStrike">
                <a:solidFill>
                  <a:srgbClr val="0070C0"/>
                </a:solidFill>
                <a:latin typeface="Calibri"/>
                <a:ea typeface="Calibri"/>
                <a:cs typeface="Calibri"/>
                <a:sym typeface="Calibri"/>
              </a:rPr>
              <a:t> </a:t>
            </a:r>
            <a:r>
              <a:rPr b="0" i="0" lang="es-CO" sz="2000" u="none" cap="none" strike="noStrike">
                <a:solidFill>
                  <a:srgbClr val="002060"/>
                </a:solidFill>
                <a:latin typeface="Calibri"/>
                <a:ea typeface="Calibri"/>
                <a:cs typeface="Calibri"/>
                <a:sym typeface="Calibri"/>
              </a:rPr>
              <a:t>–entidad a la cual una oficina o agencia de la ONU ha </a:t>
            </a:r>
            <a:r>
              <a:rPr b="1" i="1" lang="es-CO" sz="2000" u="none" cap="none" strike="noStrike">
                <a:solidFill>
                  <a:srgbClr val="002060"/>
                </a:solidFill>
                <a:latin typeface="Calibri"/>
                <a:ea typeface="Calibri"/>
                <a:cs typeface="Calibri"/>
                <a:sym typeface="Calibri"/>
              </a:rPr>
              <a:t>encomendado la ejecución de un programa o proyecto descrito en un documento firmado</a:t>
            </a:r>
            <a:r>
              <a:rPr b="0" i="0" lang="es-CO" sz="2000" u="none" cap="none" strike="noStrike">
                <a:solidFill>
                  <a:srgbClr val="002060"/>
                </a:solidFill>
                <a:latin typeface="Calibri"/>
                <a:ea typeface="Calibri"/>
                <a:cs typeface="Calibri"/>
                <a:sym typeface="Calibri"/>
              </a:rPr>
              <a:t>, y que ha asumido la responsabilidad y la </a:t>
            </a:r>
            <a:r>
              <a:rPr b="1" i="1" lang="es-CO" sz="2000" u="none" cap="none" strike="noStrike">
                <a:solidFill>
                  <a:srgbClr val="002060"/>
                </a:solidFill>
                <a:latin typeface="Calibri"/>
                <a:ea typeface="Calibri"/>
                <a:cs typeface="Calibri"/>
                <a:sym typeface="Calibri"/>
              </a:rPr>
              <a:t>obligación de rendir cuentas por el uso efectivo</a:t>
            </a:r>
            <a:r>
              <a:rPr b="0" i="0" lang="es-CO" sz="2000" u="none" cap="none" strike="noStrike">
                <a:solidFill>
                  <a:srgbClr val="002060"/>
                </a:solidFill>
                <a:latin typeface="Calibri"/>
                <a:ea typeface="Calibri"/>
                <a:cs typeface="Calibri"/>
                <a:sym typeface="Calibri"/>
              </a:rPr>
              <a:t> de los recursos y </a:t>
            </a:r>
            <a:r>
              <a:rPr b="1" i="1" lang="es-CO" sz="2000" u="none" cap="none" strike="noStrike">
                <a:solidFill>
                  <a:srgbClr val="002060"/>
                </a:solidFill>
                <a:latin typeface="Calibri"/>
                <a:ea typeface="Calibri"/>
                <a:cs typeface="Calibri"/>
                <a:sym typeface="Calibri"/>
              </a:rPr>
              <a:t>la obtención de los productos exigidos</a:t>
            </a:r>
            <a:r>
              <a:rPr b="0" i="0" lang="es-CO" sz="2000" u="none" cap="none" strike="noStrike">
                <a:solidFill>
                  <a:srgbClr val="00206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rPr b="1" i="0" lang="es-CO" sz="2000" u="none" cap="none" strike="noStrike">
                <a:solidFill>
                  <a:schemeClr val="accent2"/>
                </a:solidFill>
                <a:latin typeface="Calibri"/>
                <a:ea typeface="Calibri"/>
                <a:cs typeface="Calibri"/>
                <a:sym typeface="Calibri"/>
              </a:rPr>
              <a:t>Incluyendo: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2060"/>
              </a:buClr>
              <a:buSzPts val="2000"/>
              <a:buFont typeface="Arial"/>
              <a:buChar char="•"/>
            </a:pPr>
            <a:r>
              <a:rPr b="1" i="0" lang="es-CO" sz="2000" u="none" cap="none" strike="noStrike">
                <a:solidFill>
                  <a:srgbClr val="002060"/>
                </a:solidFill>
                <a:latin typeface="Calibri"/>
                <a:ea typeface="Calibri"/>
                <a:cs typeface="Calibri"/>
                <a:sym typeface="Calibri"/>
              </a:rPr>
              <a:t>Instituciones públicas</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2060"/>
              </a:buClr>
              <a:buSzPts val="2000"/>
              <a:buFont typeface="Arial"/>
              <a:buChar char="•"/>
            </a:pPr>
            <a:r>
              <a:rPr b="1" i="0" lang="es-CO" sz="2000" u="none" cap="none" strike="noStrike">
                <a:solidFill>
                  <a:srgbClr val="002060"/>
                </a:solidFill>
                <a:latin typeface="Calibri"/>
                <a:ea typeface="Calibri"/>
                <a:cs typeface="Calibri"/>
                <a:sym typeface="Calibri"/>
              </a:rPr>
              <a:t>Organizaciones intergubernamentales</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2060"/>
              </a:buClr>
              <a:buSzPts val="2000"/>
              <a:buFont typeface="Arial"/>
              <a:buChar char="•"/>
            </a:pPr>
            <a:r>
              <a:rPr b="1" i="0" lang="es-CO" sz="2000" u="none" cap="none" strike="noStrike">
                <a:solidFill>
                  <a:srgbClr val="002060"/>
                </a:solidFill>
                <a:latin typeface="Calibri"/>
                <a:ea typeface="Calibri"/>
                <a:cs typeface="Calibri"/>
                <a:sym typeface="Calibri"/>
              </a:rPr>
              <a:t>Organizaciones de la sociedad civil y ONGs</a:t>
            </a:r>
            <a:endParaRPr b="1" i="0" sz="2000" u="none" cap="none" strike="noStrike">
              <a:solidFill>
                <a:srgbClr val="00206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2060"/>
              </a:buClr>
              <a:buSzPts val="2000"/>
              <a:buFont typeface="Arial"/>
              <a:buChar char="•"/>
            </a:pPr>
            <a:r>
              <a:rPr b="1" i="0" lang="es-CO" sz="2000" u="none" cap="none" strike="noStrike">
                <a:solidFill>
                  <a:srgbClr val="002060"/>
                </a:solidFill>
                <a:latin typeface="Calibri"/>
                <a:ea typeface="Calibri"/>
                <a:cs typeface="Calibri"/>
                <a:sym typeface="Calibri"/>
              </a:rPr>
              <a:t>Los subcontratistas de los asociados en la ejecución y proveedores </a:t>
            </a:r>
            <a:endParaRPr b="0" i="0" sz="1400" u="none" cap="none" strike="noStrike">
              <a:solidFill>
                <a:srgbClr val="000000"/>
              </a:solidFill>
              <a:latin typeface="Arial"/>
              <a:ea typeface="Arial"/>
              <a:cs typeface="Arial"/>
              <a:sym typeface="Arial"/>
            </a:endParaRPr>
          </a:p>
        </p:txBody>
      </p:sp>
      <p:sp>
        <p:nvSpPr>
          <p:cNvPr id="390" name="Google Shape;390;p17"/>
          <p:cNvSpPr txBox="1"/>
          <p:nvPr>
            <p:ph type="title"/>
          </p:nvPr>
        </p:nvSpPr>
        <p:spPr>
          <a:xfrm>
            <a:off x="523745" y="204341"/>
            <a:ext cx="1028301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2600"/>
              <a:buFont typeface="Calibri"/>
              <a:buNone/>
            </a:pPr>
            <a:r>
              <a:rPr b="1" lang="es-CO" sz="2600">
                <a:solidFill>
                  <a:srgbClr val="0070C0"/>
                </a:solidFill>
                <a:latin typeface="Calibri"/>
                <a:ea typeface="Calibri"/>
                <a:cs typeface="Calibri"/>
                <a:sym typeface="Calibri"/>
              </a:rPr>
              <a:t>Protocolo de las Naciones Unidas sobre denuncias de actos de EAS que involucren a asociados en la ejecución</a:t>
            </a:r>
            <a:endParaRPr b="1" sz="2600">
              <a:solidFill>
                <a:srgbClr val="0070C0"/>
              </a:solidFill>
              <a:latin typeface="Calibri"/>
              <a:ea typeface="Calibri"/>
              <a:cs typeface="Calibri"/>
              <a:sym typeface="Calibri"/>
            </a:endParaRPr>
          </a:p>
        </p:txBody>
      </p:sp>
      <p:pic>
        <p:nvPicPr>
          <p:cNvPr id="391" name="Google Shape;391;p17"/>
          <p:cNvPicPr preferRelativeResize="0"/>
          <p:nvPr/>
        </p:nvPicPr>
        <p:blipFill rotWithShape="1">
          <a:blip r:embed="rId3">
            <a:alphaModFix/>
          </a:blip>
          <a:srcRect b="0" l="0" r="0" t="0"/>
          <a:stretch/>
        </p:blipFill>
        <p:spPr>
          <a:xfrm>
            <a:off x="8123583" y="1155594"/>
            <a:ext cx="3510999" cy="50996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8"/>
          <p:cNvSpPr/>
          <p:nvPr/>
        </p:nvSpPr>
        <p:spPr>
          <a:xfrm>
            <a:off x="278969" y="1348353"/>
            <a:ext cx="9236990" cy="470898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s-CO" sz="2000" u="none" cap="none" strike="noStrike">
                <a:solidFill>
                  <a:srgbClr val="002060"/>
                </a:solidFill>
                <a:latin typeface="Calibri"/>
                <a:ea typeface="Calibri"/>
                <a:cs typeface="Calibri"/>
                <a:sym typeface="Calibri"/>
              </a:rPr>
              <a:t>El SNU </a:t>
            </a:r>
            <a:r>
              <a:rPr b="1" i="0" lang="es-CO" sz="2000" u="none" cap="none" strike="noStrike">
                <a:solidFill>
                  <a:srgbClr val="002060"/>
                </a:solidFill>
                <a:latin typeface="Calibri"/>
                <a:ea typeface="Calibri"/>
                <a:cs typeface="Calibri"/>
                <a:sym typeface="Calibri"/>
              </a:rPr>
              <a:t>deberán informar</a:t>
            </a:r>
            <a:r>
              <a:rPr b="0" i="0" lang="es-CO" sz="2000" u="none" cap="none" strike="noStrike">
                <a:solidFill>
                  <a:srgbClr val="002060"/>
                </a:solidFill>
                <a:latin typeface="Calibri"/>
                <a:ea typeface="Calibri"/>
                <a:cs typeface="Calibri"/>
                <a:sym typeface="Calibri"/>
              </a:rPr>
              <a:t> a las entidades o los particulares ajenos a la ONU con los que concierten acuerdos de cooperación sobre: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2060"/>
              </a:buClr>
              <a:buSzPts val="2000"/>
              <a:buFont typeface="Arial"/>
              <a:buChar char="•"/>
            </a:pPr>
            <a:r>
              <a:rPr b="1" i="0" lang="es-CO" sz="2000" u="none" cap="none" strike="noStrike">
                <a:solidFill>
                  <a:srgbClr val="002060"/>
                </a:solidFill>
                <a:latin typeface="Calibri"/>
                <a:ea typeface="Calibri"/>
                <a:cs typeface="Calibri"/>
                <a:sym typeface="Calibri"/>
              </a:rPr>
              <a:t>Las normas de conducta</a:t>
            </a:r>
            <a:r>
              <a:rPr b="0" i="0" lang="es-CO" sz="2000" u="none" cap="none" strike="noStrike">
                <a:solidFill>
                  <a:srgbClr val="00206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2060"/>
              </a:buClr>
              <a:buSzPts val="2000"/>
              <a:buFont typeface="Arial"/>
              <a:buChar char="•"/>
            </a:pPr>
            <a:r>
              <a:rPr b="1" i="0" lang="es-CO" sz="2000" u="none" cap="none" strike="noStrike">
                <a:solidFill>
                  <a:srgbClr val="002060"/>
                </a:solidFill>
                <a:latin typeface="Calibri"/>
                <a:ea typeface="Calibri"/>
                <a:cs typeface="Calibri"/>
                <a:sym typeface="Calibri"/>
              </a:rPr>
              <a:t>Recibir una declaración escrita de que éstos se comprometen a cumplirlas</a:t>
            </a:r>
            <a:endParaRPr b="0" i="0" sz="20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t/>
            </a:r>
            <a:endParaRPr b="1" i="0" sz="20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rPr b="0" i="0" lang="es-CO" sz="2000" u="none" cap="none" strike="noStrike">
                <a:solidFill>
                  <a:srgbClr val="002060"/>
                </a:solidFill>
                <a:latin typeface="Calibri"/>
                <a:ea typeface="Calibri"/>
                <a:cs typeface="Calibri"/>
                <a:sym typeface="Calibri"/>
              </a:rPr>
              <a:t>El SNU </a:t>
            </a:r>
            <a:r>
              <a:rPr b="1" i="0" lang="es-CO" sz="2000" u="none" cap="none" strike="noStrike">
                <a:solidFill>
                  <a:srgbClr val="002060"/>
                </a:solidFill>
                <a:latin typeface="Calibri"/>
                <a:ea typeface="Calibri"/>
                <a:cs typeface="Calibri"/>
                <a:sym typeface="Calibri"/>
              </a:rPr>
              <a:t>anularán</a:t>
            </a:r>
            <a:r>
              <a:rPr b="0" i="0" lang="es-CO" sz="2000" u="none" cap="none" strike="noStrike">
                <a:solidFill>
                  <a:srgbClr val="002060"/>
                </a:solidFill>
                <a:latin typeface="Calibri"/>
                <a:ea typeface="Calibri"/>
                <a:cs typeface="Calibri"/>
                <a:sym typeface="Calibri"/>
              </a:rPr>
              <a:t> todo acuerdo de cooperación con organizaciones o particulares que:</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2060"/>
              </a:buClr>
              <a:buSzPts val="2000"/>
              <a:buFont typeface="Arial"/>
              <a:buChar char="•"/>
            </a:pPr>
            <a:r>
              <a:rPr b="1" i="0" lang="es-CO" sz="2000" u="none" cap="none" strike="noStrike">
                <a:solidFill>
                  <a:srgbClr val="002060"/>
                </a:solidFill>
                <a:latin typeface="Calibri"/>
                <a:ea typeface="Calibri"/>
                <a:cs typeface="Calibri"/>
                <a:sym typeface="Calibri"/>
              </a:rPr>
              <a:t>No adopten medidas preventivas</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2060"/>
              </a:buClr>
              <a:buSzPts val="2000"/>
              <a:buFont typeface="Arial"/>
              <a:buChar char="•"/>
            </a:pPr>
            <a:r>
              <a:rPr b="1" i="0" lang="es-CO" sz="2000" u="none" cap="none" strike="noStrike">
                <a:solidFill>
                  <a:srgbClr val="002060"/>
                </a:solidFill>
                <a:latin typeface="Calibri"/>
                <a:ea typeface="Calibri"/>
                <a:cs typeface="Calibri"/>
                <a:sym typeface="Calibri"/>
              </a:rPr>
              <a:t>No reporten e investiguen reportes  de EAS</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2060"/>
              </a:buClr>
              <a:buSzPts val="2000"/>
              <a:buFont typeface="Arial"/>
              <a:buChar char="•"/>
            </a:pPr>
            <a:r>
              <a:rPr b="1" i="0" lang="es-CO" sz="2000" u="none" cap="none" strike="noStrike">
                <a:solidFill>
                  <a:srgbClr val="002060"/>
                </a:solidFill>
                <a:latin typeface="Calibri"/>
                <a:ea typeface="Calibri"/>
                <a:cs typeface="Calibri"/>
                <a:sym typeface="Calibri"/>
              </a:rPr>
              <a:t>No adopten medidas correctivas </a:t>
            </a:r>
            <a:endParaRPr b="0" i="0" sz="1400" u="none" cap="none" strike="noStrike">
              <a:solidFill>
                <a:srgbClr val="000000"/>
              </a:solidFill>
              <a:latin typeface="Arial"/>
              <a:ea typeface="Arial"/>
              <a:cs typeface="Arial"/>
              <a:sym typeface="Arial"/>
            </a:endParaRPr>
          </a:p>
          <a:p>
            <a:pPr indent="-215900" lvl="0" marL="342900" marR="0" rtl="0" algn="just">
              <a:lnSpc>
                <a:spcPct val="100000"/>
              </a:lnSpc>
              <a:spcBef>
                <a:spcPts val="0"/>
              </a:spcBef>
              <a:spcAft>
                <a:spcPts val="0"/>
              </a:spcAft>
              <a:buClr>
                <a:schemeClr val="dk1"/>
              </a:buClr>
              <a:buSzPts val="2000"/>
              <a:buFont typeface="Arial"/>
              <a:buNone/>
            </a:pPr>
            <a:r>
              <a:t/>
            </a:r>
            <a:endParaRPr b="1" i="0" sz="20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rPr b="0" i="1" lang="es-CO" sz="2000" u="none" cap="none" strike="noStrike">
                <a:solidFill>
                  <a:srgbClr val="002060"/>
                </a:solidFill>
                <a:latin typeface="Calibri"/>
                <a:ea typeface="Calibri"/>
                <a:cs typeface="Calibri"/>
                <a:sym typeface="Calibri"/>
              </a:rPr>
              <a:t>“Las entidades asociadas de la ONU deberán tener en cuenta la capacidad de los asociados en la ejecución para prevenir la EAS y darles respuesta a la hora de elaborar el documento del programa y los planes de trabajo para las actividades programáticas y la gestión de los riesgos conexos”</a:t>
            </a:r>
            <a:endParaRPr b="1" i="1" sz="2000" u="none" cap="none" strike="noStrike">
              <a:solidFill>
                <a:srgbClr val="002060"/>
              </a:solidFill>
              <a:latin typeface="Calibri"/>
              <a:ea typeface="Calibri"/>
              <a:cs typeface="Calibri"/>
              <a:sym typeface="Calibri"/>
            </a:endParaRPr>
          </a:p>
        </p:txBody>
      </p:sp>
      <p:sp>
        <p:nvSpPr>
          <p:cNvPr id="398" name="Google Shape;398;p18"/>
          <p:cNvSpPr txBox="1"/>
          <p:nvPr>
            <p:ph type="title"/>
          </p:nvPr>
        </p:nvSpPr>
        <p:spPr>
          <a:xfrm>
            <a:off x="678293" y="371377"/>
            <a:ext cx="1028301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2900"/>
              <a:buFont typeface="Calibri"/>
              <a:buNone/>
            </a:pPr>
            <a:r>
              <a:rPr b="1" lang="es-CO" sz="2900">
                <a:solidFill>
                  <a:srgbClr val="0070C0"/>
                </a:solidFill>
                <a:latin typeface="Calibri"/>
                <a:ea typeface="Calibri"/>
                <a:cs typeface="Calibri"/>
                <a:sym typeface="Calibri"/>
              </a:rPr>
              <a:t>Acuerdos de cooperación con asociados en la ejecución de la ONU</a:t>
            </a:r>
            <a:br>
              <a:rPr b="1" lang="es-CO" sz="2900">
                <a:solidFill>
                  <a:srgbClr val="508FCD"/>
                </a:solidFill>
                <a:latin typeface="Calibri"/>
                <a:ea typeface="Calibri"/>
                <a:cs typeface="Calibri"/>
                <a:sym typeface="Calibri"/>
              </a:rPr>
            </a:br>
            <a:endParaRPr b="1" sz="2900">
              <a:solidFill>
                <a:srgbClr val="508FCD"/>
              </a:solidFill>
              <a:latin typeface="Calibri"/>
              <a:ea typeface="Calibri"/>
              <a:cs typeface="Calibri"/>
              <a:sym typeface="Calibri"/>
            </a:endParaRPr>
          </a:p>
        </p:txBody>
      </p:sp>
      <p:pic>
        <p:nvPicPr>
          <p:cNvPr id="399" name="Google Shape;399;p18"/>
          <p:cNvPicPr preferRelativeResize="0"/>
          <p:nvPr/>
        </p:nvPicPr>
        <p:blipFill rotWithShape="1">
          <a:blip r:embed="rId3">
            <a:alphaModFix/>
          </a:blip>
          <a:srcRect b="0" l="0" r="0" t="0"/>
          <a:stretch/>
        </p:blipFill>
        <p:spPr>
          <a:xfrm>
            <a:off x="9870531" y="2334204"/>
            <a:ext cx="2042500" cy="24991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4" name="Shape 404"/>
        <p:cNvGrpSpPr/>
        <p:nvPr/>
      </p:nvGrpSpPr>
      <p:grpSpPr>
        <a:xfrm>
          <a:off x="0" y="0"/>
          <a:ext cx="0" cy="0"/>
          <a:chOff x="0" y="0"/>
          <a:chExt cx="0" cy="0"/>
        </a:xfrm>
      </p:grpSpPr>
      <p:sp>
        <p:nvSpPr>
          <p:cNvPr id="405" name="Google Shape;405;p19"/>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6" name="Google Shape;406;p19"/>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7" name="Google Shape;407;p19"/>
          <p:cNvSpPr txBox="1"/>
          <p:nvPr>
            <p:ph type="ctrTitle"/>
          </p:nvPr>
        </p:nvSpPr>
        <p:spPr>
          <a:xfrm>
            <a:off x="969253" y="2130090"/>
            <a:ext cx="4852032" cy="230811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2060"/>
              </a:buClr>
              <a:buSzPts val="5400"/>
              <a:buFont typeface="Calibri"/>
              <a:buNone/>
            </a:pPr>
            <a:r>
              <a:rPr b="1" lang="es-CO" sz="5400">
                <a:solidFill>
                  <a:srgbClr val="002060"/>
                </a:solidFill>
              </a:rPr>
              <a:t>Ejercicio práctico de casos </a:t>
            </a:r>
            <a:endParaRPr/>
          </a:p>
        </p:txBody>
      </p:sp>
      <p:sp>
        <p:nvSpPr>
          <p:cNvPr id="408" name="Google Shape;408;p19"/>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9" name="Google Shape;409;p19"/>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0" name="Google Shape;410;p19"/>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id:image001.png@01D66648.2831A930" id="411" name="Google Shape;411;p19"/>
          <p:cNvPicPr preferRelativeResize="0"/>
          <p:nvPr/>
        </p:nvPicPr>
        <p:blipFill rotWithShape="1">
          <a:blip r:embed="rId3">
            <a:alphaModFix/>
          </a:blip>
          <a:srcRect b="0" l="0" r="0" t="0"/>
          <a:stretch/>
        </p:blipFill>
        <p:spPr>
          <a:xfrm>
            <a:off x="6583049" y="270180"/>
            <a:ext cx="2041841" cy="2709367"/>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descr="image006" id="412" name="Google Shape;412;p19"/>
          <p:cNvPicPr preferRelativeResize="0"/>
          <p:nvPr/>
        </p:nvPicPr>
        <p:blipFill rotWithShape="1">
          <a:blip r:embed="rId4">
            <a:alphaModFix/>
          </a:blip>
          <a:srcRect b="0" l="0" r="0" t="0"/>
          <a:stretch/>
        </p:blipFill>
        <p:spPr>
          <a:xfrm>
            <a:off x="9255605" y="4451090"/>
            <a:ext cx="2098195" cy="15330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
          <p:cNvSpPr txBox="1"/>
          <p:nvPr>
            <p:ph type="title"/>
          </p:nvPr>
        </p:nvSpPr>
        <p:spPr>
          <a:xfrm>
            <a:off x="594360" y="1474757"/>
            <a:ext cx="3734698" cy="32102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Calibri"/>
              <a:buNone/>
            </a:pPr>
            <a:br>
              <a:rPr b="1" lang="es-CO" sz="2600">
                <a:solidFill>
                  <a:schemeClr val="dk1"/>
                </a:solidFill>
                <a:latin typeface="Calibri"/>
                <a:ea typeface="Calibri"/>
                <a:cs typeface="Calibri"/>
                <a:sym typeface="Calibri"/>
              </a:rPr>
            </a:br>
            <a:br>
              <a:rPr b="1" lang="es-CO" sz="2600">
                <a:solidFill>
                  <a:schemeClr val="dk1"/>
                </a:solidFill>
                <a:latin typeface="Calibri"/>
                <a:ea typeface="Calibri"/>
                <a:cs typeface="Calibri"/>
                <a:sym typeface="Calibri"/>
              </a:rPr>
            </a:br>
            <a:br>
              <a:rPr b="1" lang="es-CO" sz="2600">
                <a:solidFill>
                  <a:schemeClr val="dk1"/>
                </a:solidFill>
                <a:latin typeface="Calibri"/>
                <a:ea typeface="Calibri"/>
                <a:cs typeface="Calibri"/>
                <a:sym typeface="Calibri"/>
              </a:rPr>
            </a:br>
            <a:br>
              <a:rPr b="1" lang="es-CO" sz="2600">
                <a:solidFill>
                  <a:schemeClr val="dk1"/>
                </a:solidFill>
                <a:latin typeface="Calibri"/>
                <a:ea typeface="Calibri"/>
                <a:cs typeface="Calibri"/>
                <a:sym typeface="Calibri"/>
              </a:rPr>
            </a:br>
            <a:br>
              <a:rPr b="1" lang="es-CO" sz="2600">
                <a:solidFill>
                  <a:schemeClr val="dk1"/>
                </a:solidFill>
                <a:latin typeface="Calibri"/>
                <a:ea typeface="Calibri"/>
                <a:cs typeface="Calibri"/>
                <a:sym typeface="Calibri"/>
              </a:rPr>
            </a:br>
            <a:br>
              <a:rPr lang="es-CO" sz="2600">
                <a:solidFill>
                  <a:schemeClr val="dk1"/>
                </a:solidFill>
                <a:latin typeface="Calibri"/>
                <a:ea typeface="Calibri"/>
                <a:cs typeface="Calibri"/>
                <a:sym typeface="Calibri"/>
              </a:rPr>
            </a:br>
            <a:br>
              <a:rPr lang="es-CO" sz="2600">
                <a:solidFill>
                  <a:schemeClr val="dk1"/>
                </a:solidFill>
                <a:latin typeface="Calibri"/>
                <a:ea typeface="Calibri"/>
                <a:cs typeface="Calibri"/>
                <a:sym typeface="Calibri"/>
              </a:rPr>
            </a:br>
            <a:r>
              <a:rPr lang="es-CO" sz="2600">
                <a:solidFill>
                  <a:schemeClr val="dk1"/>
                </a:solidFill>
                <a:latin typeface="Calibri"/>
                <a:ea typeface="Calibri"/>
                <a:cs typeface="Calibri"/>
                <a:sym typeface="Calibri"/>
              </a:rPr>
              <a:t> </a:t>
            </a:r>
            <a:endParaRPr/>
          </a:p>
        </p:txBody>
      </p:sp>
      <p:graphicFrame>
        <p:nvGraphicFramePr>
          <p:cNvPr id="248" name="Google Shape;248;p2"/>
          <p:cNvGraphicFramePr/>
          <p:nvPr/>
        </p:nvGraphicFramePr>
        <p:xfrm>
          <a:off x="311425" y="1445988"/>
          <a:ext cx="3000000" cy="3000000"/>
        </p:xfrm>
        <a:graphic>
          <a:graphicData uri="http://schemas.openxmlformats.org/drawingml/2006/table">
            <a:tbl>
              <a:tblPr bandRow="1" firstCol="1" firstRow="1">
                <a:noFill/>
                <a:tableStyleId>{6D78528C-308E-4B63-84D4-1D12740EECB5}</a:tableStyleId>
              </a:tblPr>
              <a:tblGrid>
                <a:gridCol w="1634650"/>
                <a:gridCol w="9925625"/>
              </a:tblGrid>
              <a:tr h="343600">
                <a:tc gridSpan="2">
                  <a:txBody>
                    <a:bodyPr/>
                    <a:lstStyle/>
                    <a:p>
                      <a:pPr indent="0" lvl="0" marL="0" marR="0" rtl="0" algn="ctr">
                        <a:lnSpc>
                          <a:spcPct val="105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0" marB="0" marR="48600" marL="48600"/>
                </a:tc>
                <a:tc hMerge="1"/>
              </a:tr>
              <a:tr h="829725">
                <a:tc>
                  <a:txBody>
                    <a:bodyPr/>
                    <a:lstStyle/>
                    <a:p>
                      <a:pPr indent="0" lvl="0" marL="0" marR="0" rtl="0" algn="just">
                        <a:lnSpc>
                          <a:spcPct val="105000"/>
                        </a:lnSpc>
                        <a:spcBef>
                          <a:spcPts val="0"/>
                        </a:spcBef>
                        <a:spcAft>
                          <a:spcPts val="0"/>
                        </a:spcAft>
                        <a:buClr>
                          <a:srgbClr val="000000"/>
                        </a:buClr>
                        <a:buSzPts val="1800"/>
                        <a:buFont typeface="Arial"/>
                        <a:buNone/>
                      </a:pPr>
                      <a:r>
                        <a:rPr lang="es-CO" sz="1800" u="none" cap="none" strike="noStrike">
                          <a:solidFill>
                            <a:srgbClr val="002060"/>
                          </a:solidFill>
                        </a:rPr>
                        <a:t>10:40 - 10:55</a:t>
                      </a:r>
                      <a:endParaRPr sz="1800" u="none" cap="none" strike="noStrike">
                        <a:solidFill>
                          <a:srgbClr val="002060"/>
                        </a:solidFill>
                        <a:latin typeface="Calibri"/>
                        <a:ea typeface="Calibri"/>
                        <a:cs typeface="Calibri"/>
                        <a:sym typeface="Calibri"/>
                      </a:endParaRPr>
                    </a:p>
                  </a:txBody>
                  <a:tcPr marT="0" marB="0" marR="48600" marL="48600"/>
                </a:tc>
                <a:tc>
                  <a:txBody>
                    <a:bodyPr/>
                    <a:lstStyle/>
                    <a:p>
                      <a:pPr indent="-342900" lvl="0" marL="342900" marR="0" rtl="0" algn="l">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Introducción y contextualización del espacio - OCR </a:t>
                      </a:r>
                      <a:endParaRPr sz="1400" u="none" cap="none" strike="noStrike"/>
                    </a:p>
                    <a:p>
                      <a:pPr indent="-342900" lvl="0" marL="342900" marR="0" rtl="0" algn="l">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Presentación de asistentes  </a:t>
                      </a:r>
                      <a:endParaRPr sz="1400" u="none" cap="none" strike="noStrike"/>
                    </a:p>
                    <a:p>
                      <a:pPr indent="-342900" lvl="0" marL="342900" marR="0" rtl="0" algn="just">
                        <a:lnSpc>
                          <a:spcPct val="107000"/>
                        </a:lnSpc>
                        <a:spcBef>
                          <a:spcPts val="0"/>
                        </a:spcBef>
                        <a:spcAft>
                          <a:spcPts val="0"/>
                        </a:spcAft>
                        <a:buClr>
                          <a:srgbClr val="1F4E79"/>
                        </a:buClr>
                        <a:buSzPts val="1800"/>
                        <a:buFont typeface="Arial"/>
                        <a:buChar char="•"/>
                      </a:pPr>
                      <a:r>
                        <a:rPr lang="es-CO" sz="1800" u="none" cap="none" strike="noStrike">
                          <a:solidFill>
                            <a:srgbClr val="002060"/>
                          </a:solidFill>
                        </a:rPr>
                        <a:t>Presentación de la agenda </a:t>
                      </a:r>
                      <a:endParaRPr sz="1800" u="none" cap="none" strike="noStrike">
                        <a:solidFill>
                          <a:srgbClr val="002060"/>
                        </a:solidFill>
                        <a:latin typeface="Calibri"/>
                        <a:ea typeface="Calibri"/>
                        <a:cs typeface="Calibri"/>
                        <a:sym typeface="Calibri"/>
                      </a:endParaRPr>
                    </a:p>
                  </a:txBody>
                  <a:tcPr marT="0" marB="0" marR="48600" marL="48600"/>
                </a:tc>
              </a:tr>
              <a:tr h="271700">
                <a:tc gridSpan="2">
                  <a:txBody>
                    <a:bodyPr/>
                    <a:lstStyle/>
                    <a:p>
                      <a:pPr indent="0" lvl="0" marL="0" marR="0" rtl="0" algn="ctr">
                        <a:lnSpc>
                          <a:spcPct val="107000"/>
                        </a:lnSpc>
                        <a:spcBef>
                          <a:spcPts val="0"/>
                        </a:spcBef>
                        <a:spcAft>
                          <a:spcPts val="0"/>
                        </a:spcAft>
                        <a:buClr>
                          <a:srgbClr val="000000"/>
                        </a:buClr>
                        <a:buSzPts val="1800"/>
                        <a:buFont typeface="Arial"/>
                        <a:buNone/>
                      </a:pPr>
                      <a:r>
                        <a:rPr lang="es-CO" sz="1800" u="none" cap="none" strike="noStrike">
                          <a:solidFill>
                            <a:srgbClr val="002060"/>
                          </a:solidFill>
                        </a:rPr>
                        <a:t>           Objetivos y dinámica del espacio </a:t>
                      </a:r>
                      <a:endParaRPr sz="1800" u="none" cap="none" strike="noStrike">
                        <a:solidFill>
                          <a:srgbClr val="002060"/>
                        </a:solidFill>
                        <a:latin typeface="Calibri"/>
                        <a:ea typeface="Calibri"/>
                        <a:cs typeface="Calibri"/>
                        <a:sym typeface="Calibri"/>
                      </a:endParaRPr>
                    </a:p>
                  </a:txBody>
                  <a:tcPr marT="0" marB="0" marR="48600" marL="48600"/>
                </a:tc>
                <a:tc hMerge="1"/>
              </a:tr>
              <a:tr h="556000">
                <a:tc>
                  <a:txBody>
                    <a:bodyPr/>
                    <a:lstStyle/>
                    <a:p>
                      <a:pPr indent="0" lvl="0" marL="0" marR="0" rtl="0" algn="just">
                        <a:lnSpc>
                          <a:spcPct val="105000"/>
                        </a:lnSpc>
                        <a:spcBef>
                          <a:spcPts val="0"/>
                        </a:spcBef>
                        <a:spcAft>
                          <a:spcPts val="0"/>
                        </a:spcAft>
                        <a:buClr>
                          <a:srgbClr val="000000"/>
                        </a:buClr>
                        <a:buSzPts val="1800"/>
                        <a:buFont typeface="Arial"/>
                        <a:buNone/>
                      </a:pPr>
                      <a:r>
                        <a:rPr lang="es-CO" sz="1800" u="none" cap="none" strike="noStrike">
                          <a:solidFill>
                            <a:srgbClr val="002060"/>
                          </a:solidFill>
                        </a:rPr>
                        <a:t>10:55 – 11:10</a:t>
                      </a:r>
                      <a:endParaRPr sz="1800" u="none" cap="none" strike="noStrike">
                        <a:solidFill>
                          <a:srgbClr val="002060"/>
                        </a:solidFill>
                        <a:latin typeface="Calibri"/>
                        <a:ea typeface="Calibri"/>
                        <a:cs typeface="Calibri"/>
                        <a:sym typeface="Calibri"/>
                      </a:endParaRPr>
                    </a:p>
                  </a:txBody>
                  <a:tcPr marT="0" marB="0" marR="48600" marL="48600"/>
                </a:tc>
                <a:tc>
                  <a:txBody>
                    <a:bodyPr/>
                    <a:lstStyle/>
                    <a:p>
                      <a:pPr indent="-342900" lvl="0" marL="342900" marR="0" rtl="0" algn="l">
                        <a:lnSpc>
                          <a:spcPct val="107000"/>
                        </a:lnSpc>
                        <a:spcBef>
                          <a:spcPts val="0"/>
                        </a:spcBef>
                        <a:spcAft>
                          <a:spcPts val="0"/>
                        </a:spcAft>
                        <a:buClr>
                          <a:srgbClr val="1F4E79"/>
                        </a:buClr>
                        <a:buSzPts val="1800"/>
                        <a:buFont typeface="Arial"/>
                        <a:buChar char="•"/>
                      </a:pPr>
                      <a:r>
                        <a:rPr lang="es-CO" sz="1800" u="none" cap="none" strike="noStrike">
                          <a:solidFill>
                            <a:srgbClr val="002060"/>
                          </a:solidFill>
                        </a:rPr>
                        <a:t>Presentación objetivos del taller y dinámica del espacio</a:t>
                      </a:r>
                      <a:endParaRPr sz="1400" u="none" cap="none" strike="noStrike"/>
                    </a:p>
                    <a:p>
                      <a:pPr indent="-342900" lvl="0" marL="342900" marR="0" rtl="0" algn="l">
                        <a:lnSpc>
                          <a:spcPct val="107000"/>
                        </a:lnSpc>
                        <a:spcBef>
                          <a:spcPts val="0"/>
                        </a:spcBef>
                        <a:spcAft>
                          <a:spcPts val="0"/>
                        </a:spcAft>
                        <a:buClr>
                          <a:srgbClr val="1F4E79"/>
                        </a:buClr>
                        <a:buSzPts val="1800"/>
                        <a:buFont typeface="Arial"/>
                        <a:buChar char="•"/>
                      </a:pPr>
                      <a:r>
                        <a:rPr lang="es-CO" sz="1800" u="none" cap="none" strike="noStrike">
                          <a:solidFill>
                            <a:srgbClr val="002060"/>
                          </a:solidFill>
                        </a:rPr>
                        <a:t>Video introductorio PEAS – reflexiones iniciales </a:t>
                      </a:r>
                      <a:endParaRPr sz="1800" u="none" cap="none" strike="noStrike">
                        <a:solidFill>
                          <a:srgbClr val="002060"/>
                        </a:solidFill>
                        <a:latin typeface="Calibri"/>
                        <a:ea typeface="Calibri"/>
                        <a:cs typeface="Calibri"/>
                        <a:sym typeface="Calibri"/>
                      </a:endParaRPr>
                    </a:p>
                  </a:txBody>
                  <a:tcPr marT="0" marB="0" marR="48600" marL="48600"/>
                </a:tc>
              </a:tr>
              <a:tr h="267700">
                <a:tc gridSpan="2">
                  <a:txBody>
                    <a:bodyPr/>
                    <a:lstStyle/>
                    <a:p>
                      <a:pPr indent="0" lvl="0" marL="0" marR="0" rtl="0" algn="ctr">
                        <a:lnSpc>
                          <a:spcPct val="105000"/>
                        </a:lnSpc>
                        <a:spcBef>
                          <a:spcPts val="0"/>
                        </a:spcBef>
                        <a:spcAft>
                          <a:spcPts val="0"/>
                        </a:spcAft>
                        <a:buClr>
                          <a:srgbClr val="000000"/>
                        </a:buClr>
                        <a:buSzPts val="1800"/>
                        <a:buFont typeface="Arial"/>
                        <a:buNone/>
                      </a:pPr>
                      <a:r>
                        <a:rPr lang="es-CO" sz="1800" u="none" cap="none" strike="noStrike">
                          <a:solidFill>
                            <a:srgbClr val="002060"/>
                          </a:solidFill>
                        </a:rPr>
                        <a:t>Marco de referencia y principales normas</a:t>
                      </a:r>
                      <a:endParaRPr sz="1800" u="none" cap="none" strike="noStrike">
                        <a:solidFill>
                          <a:srgbClr val="002060"/>
                        </a:solidFill>
                        <a:latin typeface="Calibri"/>
                        <a:ea typeface="Calibri"/>
                        <a:cs typeface="Calibri"/>
                        <a:sym typeface="Calibri"/>
                      </a:endParaRPr>
                    </a:p>
                  </a:txBody>
                  <a:tcPr marT="0" marB="0" marR="48600" marL="48600"/>
                </a:tc>
                <a:tc hMerge="1"/>
              </a:tr>
              <a:tr h="1662800">
                <a:tc>
                  <a:txBody>
                    <a:bodyPr/>
                    <a:lstStyle/>
                    <a:p>
                      <a:pPr indent="0" lvl="0" marL="0" marR="0" rtl="0" algn="just">
                        <a:lnSpc>
                          <a:spcPct val="105000"/>
                        </a:lnSpc>
                        <a:spcBef>
                          <a:spcPts val="0"/>
                        </a:spcBef>
                        <a:spcAft>
                          <a:spcPts val="0"/>
                        </a:spcAft>
                        <a:buClr>
                          <a:srgbClr val="000000"/>
                        </a:buClr>
                        <a:buSzPts val="1800"/>
                        <a:buFont typeface="Arial"/>
                        <a:buNone/>
                      </a:pPr>
                      <a:r>
                        <a:rPr lang="es-CO" sz="1800" u="none" cap="none" strike="noStrike">
                          <a:solidFill>
                            <a:srgbClr val="002060"/>
                          </a:solidFill>
                        </a:rPr>
                        <a:t>11:10 - 11:30</a:t>
                      </a:r>
                      <a:endParaRPr sz="1400" u="none" cap="none" strike="noStrike"/>
                    </a:p>
                    <a:p>
                      <a:pPr indent="0" lvl="0" marL="0" marR="0" rtl="0" algn="just">
                        <a:lnSpc>
                          <a:spcPct val="105000"/>
                        </a:lnSpc>
                        <a:spcBef>
                          <a:spcPts val="800"/>
                        </a:spcBef>
                        <a:spcAft>
                          <a:spcPts val="0"/>
                        </a:spcAft>
                        <a:buClr>
                          <a:srgbClr val="000000"/>
                        </a:buClr>
                        <a:buSzPts val="1800"/>
                        <a:buFont typeface="Arial"/>
                        <a:buNone/>
                      </a:pPr>
                      <a:r>
                        <a:rPr lang="es-CO" sz="1800" u="none" cap="none" strike="noStrike">
                          <a:solidFill>
                            <a:srgbClr val="002060"/>
                          </a:solidFill>
                        </a:rPr>
                        <a:t> </a:t>
                      </a:r>
                      <a:endParaRPr sz="1800" u="none" cap="none" strike="noStrike">
                        <a:solidFill>
                          <a:srgbClr val="002060"/>
                        </a:solidFill>
                        <a:latin typeface="Calibri"/>
                        <a:ea typeface="Calibri"/>
                        <a:cs typeface="Calibri"/>
                        <a:sym typeface="Calibri"/>
                      </a:endParaRPr>
                    </a:p>
                  </a:txBody>
                  <a:tcPr marT="0" marB="0" marR="48600" marL="48600"/>
                </a:tc>
                <a:tc>
                  <a:txBody>
                    <a:bodyPr/>
                    <a:lstStyle/>
                    <a:p>
                      <a:pPr indent="-342900" lvl="0" marL="342900" marR="0" rtl="0" algn="l">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Política de Tolerancia Cero frente a la explotación y el abuso sexual - (ST/SGB/2003/13)</a:t>
                      </a:r>
                      <a:endParaRPr sz="1400" u="none" cap="none" strike="noStrike"/>
                    </a:p>
                    <a:p>
                      <a:pPr indent="-342900" lvl="0" marL="342900" marR="0" rtl="0" algn="l">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Nociones clave y definiciones explotación y abuso sexual (EAS) </a:t>
                      </a:r>
                      <a:endParaRPr sz="1400" u="none" cap="none" strike="noStrike"/>
                    </a:p>
                    <a:p>
                      <a:pPr indent="-342900" lvl="0" marL="342900" marR="0" rtl="0" algn="l">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Principios de conducta </a:t>
                      </a:r>
                      <a:endParaRPr sz="1400" u="none" cap="none" strike="noStrike"/>
                    </a:p>
                    <a:p>
                      <a:pPr indent="-342900" lvl="0" marL="342900" marR="0" rtl="0" algn="l">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Protocolo de las Naciones Unidas sobre denuncias de actos de explotación y abusos sexuales que involucren a asociados en la ejecución</a:t>
                      </a:r>
                      <a:endParaRPr sz="1400" u="none" cap="none" strike="noStrike"/>
                    </a:p>
                    <a:p>
                      <a:pPr indent="-342900" lvl="0" marL="342900" marR="0" rtl="0" algn="l">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Principales obligaciones del personal del SNU y personal asociado</a:t>
                      </a:r>
                      <a:endParaRPr sz="1800" u="none" cap="none" strike="noStrike">
                        <a:solidFill>
                          <a:srgbClr val="002060"/>
                        </a:solidFill>
                        <a:latin typeface="Calibri"/>
                        <a:ea typeface="Calibri"/>
                        <a:cs typeface="Calibri"/>
                        <a:sym typeface="Calibri"/>
                      </a:endParaRPr>
                    </a:p>
                  </a:txBody>
                  <a:tcPr marT="0" marB="0" marR="48600" marL="48600"/>
                </a:tc>
              </a:tr>
              <a:tr h="267700">
                <a:tc gridSpan="2">
                  <a:txBody>
                    <a:bodyPr/>
                    <a:lstStyle/>
                    <a:p>
                      <a:pPr indent="0" lvl="0" marL="0" marR="0" rtl="0" algn="ctr">
                        <a:lnSpc>
                          <a:spcPct val="105000"/>
                        </a:lnSpc>
                        <a:spcBef>
                          <a:spcPts val="0"/>
                        </a:spcBef>
                        <a:spcAft>
                          <a:spcPts val="0"/>
                        </a:spcAft>
                        <a:buClr>
                          <a:srgbClr val="000000"/>
                        </a:buClr>
                        <a:buSzPts val="1800"/>
                        <a:buFont typeface="Arial"/>
                        <a:buNone/>
                      </a:pPr>
                      <a:r>
                        <a:rPr lang="es-CO" sz="1800" u="none" cap="none" strike="noStrike">
                          <a:solidFill>
                            <a:srgbClr val="002060"/>
                          </a:solidFill>
                        </a:rPr>
                        <a:t>Ejercicio práctico por grupos </a:t>
                      </a:r>
                      <a:endParaRPr sz="1800" u="none" cap="none" strike="noStrike">
                        <a:solidFill>
                          <a:srgbClr val="002060"/>
                        </a:solidFill>
                        <a:latin typeface="Calibri"/>
                        <a:ea typeface="Calibri"/>
                        <a:cs typeface="Calibri"/>
                        <a:sym typeface="Calibri"/>
                      </a:endParaRPr>
                    </a:p>
                  </a:txBody>
                  <a:tcPr marT="0" marB="0" marR="48600" marL="48600"/>
                </a:tc>
                <a:tc hMerge="1"/>
              </a:tr>
              <a:tr h="825725">
                <a:tc>
                  <a:txBody>
                    <a:bodyPr/>
                    <a:lstStyle/>
                    <a:p>
                      <a:pPr indent="0" lvl="0" marL="0" marR="0" rtl="0" algn="just">
                        <a:lnSpc>
                          <a:spcPct val="105000"/>
                        </a:lnSpc>
                        <a:spcBef>
                          <a:spcPts val="0"/>
                        </a:spcBef>
                        <a:spcAft>
                          <a:spcPts val="0"/>
                        </a:spcAft>
                        <a:buClr>
                          <a:srgbClr val="000000"/>
                        </a:buClr>
                        <a:buSzPts val="1800"/>
                        <a:buFont typeface="Arial"/>
                        <a:buNone/>
                      </a:pPr>
                      <a:r>
                        <a:rPr lang="es-CO" sz="1800" u="none" cap="none" strike="noStrike">
                          <a:solidFill>
                            <a:srgbClr val="002060"/>
                          </a:solidFill>
                        </a:rPr>
                        <a:t>11:30 – 11:50</a:t>
                      </a:r>
                      <a:endParaRPr sz="1800" u="none" cap="none" strike="noStrike">
                        <a:solidFill>
                          <a:srgbClr val="002060"/>
                        </a:solidFill>
                        <a:latin typeface="Calibri"/>
                        <a:ea typeface="Calibri"/>
                        <a:cs typeface="Calibri"/>
                        <a:sym typeface="Calibri"/>
                      </a:endParaRPr>
                    </a:p>
                  </a:txBody>
                  <a:tcPr marT="0" marB="0" marR="48600" marL="48600"/>
                </a:tc>
                <a:tc>
                  <a:txBody>
                    <a:bodyPr/>
                    <a:lstStyle/>
                    <a:p>
                      <a:pPr indent="-342900" lvl="0" marL="342900" marR="0" rtl="0" algn="l">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Análisis de casos </a:t>
                      </a:r>
                      <a:endParaRPr sz="1400" u="none" cap="none" strike="noStrike"/>
                    </a:p>
                    <a:p>
                      <a:pPr indent="-342900" lvl="0" marL="342900" marR="0" rtl="0" algn="l">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Diferencias entre EAS y acoso sexual </a:t>
                      </a:r>
                      <a:endParaRPr sz="1400" u="none" cap="none" strike="noStrike"/>
                    </a:p>
                    <a:p>
                      <a:pPr indent="-342900" lvl="0" marL="342900" marR="0" rtl="0" algn="l">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Reflexiones y consideraciones </a:t>
                      </a:r>
                      <a:endParaRPr sz="1800" u="none" cap="none" strike="noStrike">
                        <a:solidFill>
                          <a:srgbClr val="002060"/>
                        </a:solidFill>
                        <a:latin typeface="Calibri"/>
                        <a:ea typeface="Calibri"/>
                        <a:cs typeface="Calibri"/>
                        <a:sym typeface="Calibri"/>
                      </a:endParaRPr>
                    </a:p>
                  </a:txBody>
                  <a:tcPr marT="0" marB="0" marR="48600" marL="48600"/>
                </a:tc>
              </a:tr>
              <a:tr h="270225">
                <a:tc gridSpan="2">
                  <a:txBody>
                    <a:bodyPr/>
                    <a:lstStyle/>
                    <a:p>
                      <a:pPr indent="0" lvl="0" marL="0" marR="0" rtl="0" algn="ctr">
                        <a:lnSpc>
                          <a:spcPct val="105000"/>
                        </a:lnSpc>
                        <a:spcBef>
                          <a:spcPts val="0"/>
                        </a:spcBef>
                        <a:spcAft>
                          <a:spcPts val="0"/>
                        </a:spcAft>
                        <a:buClr>
                          <a:srgbClr val="000000"/>
                        </a:buClr>
                        <a:buSzPts val="1400"/>
                        <a:buFont typeface="Arial"/>
                        <a:buNone/>
                      </a:pPr>
                      <a:r>
                        <a:t/>
                      </a:r>
                      <a:endParaRPr sz="1400" u="none" cap="none" strike="noStrike">
                        <a:solidFill>
                          <a:srgbClr val="002060"/>
                        </a:solidFill>
                        <a:latin typeface="Calibri"/>
                        <a:ea typeface="Calibri"/>
                        <a:cs typeface="Calibri"/>
                        <a:sym typeface="Calibri"/>
                      </a:endParaRPr>
                    </a:p>
                  </a:txBody>
                  <a:tcPr marT="0" marB="0" marR="48600" marL="48600"/>
                </a:tc>
                <a:tc hMerge="1"/>
              </a:tr>
            </a:tbl>
          </a:graphicData>
        </a:graphic>
      </p:graphicFrame>
      <p:sp>
        <p:nvSpPr>
          <p:cNvPr id="249" name="Google Shape;249;p2"/>
          <p:cNvSpPr txBox="1"/>
          <p:nvPr/>
        </p:nvSpPr>
        <p:spPr>
          <a:xfrm>
            <a:off x="3157780" y="369775"/>
            <a:ext cx="609858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s-CO" sz="4000" u="none" cap="none" strike="noStrike">
                <a:solidFill>
                  <a:srgbClr val="002060"/>
                </a:solidFill>
                <a:latin typeface="Calibri"/>
                <a:ea typeface="Calibri"/>
                <a:cs typeface="Calibri"/>
                <a:sym typeface="Calibri"/>
              </a:rPr>
              <a:t>Agenda Temática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9" name="Google Shape;419;p20"/>
          <p:cNvSpPr txBox="1"/>
          <p:nvPr>
            <p:ph type="title"/>
          </p:nvPr>
        </p:nvSpPr>
        <p:spPr>
          <a:xfrm>
            <a:off x="5974813" y="162919"/>
            <a:ext cx="4771178" cy="1160110"/>
          </a:xfrm>
          <a:prstGeom prst="rect">
            <a:avLst/>
          </a:prstGeom>
          <a:noFill/>
          <a:ln>
            <a:noFill/>
          </a:ln>
        </p:spPr>
        <p:txBody>
          <a:bodyPr anchorCtr="0" anchor="ctr" bIns="45700" lIns="91425" spcFirstLastPara="1" rIns="91425" wrap="square" tIns="45700">
            <a:normAutofit/>
          </a:bodyPr>
          <a:lstStyle/>
          <a:p>
            <a:pPr indent="0" lvl="0" marL="12700" rtl="0" algn="l">
              <a:lnSpc>
                <a:spcPct val="90000"/>
              </a:lnSpc>
              <a:spcBef>
                <a:spcPts val="0"/>
              </a:spcBef>
              <a:spcAft>
                <a:spcPts val="0"/>
              </a:spcAft>
              <a:buClr>
                <a:srgbClr val="00AEEF"/>
              </a:buClr>
              <a:buSzPts val="3200"/>
              <a:buFont typeface="Calibri"/>
              <a:buNone/>
            </a:pPr>
            <a:r>
              <a:rPr b="1" lang="es-CO" sz="2900">
                <a:solidFill>
                  <a:srgbClr val="508FCD"/>
                </a:solidFill>
                <a:latin typeface="Calibri"/>
                <a:ea typeface="Calibri"/>
                <a:cs typeface="Calibri"/>
                <a:sym typeface="Calibri"/>
              </a:rPr>
              <a:t>Trabajo en grupos</a:t>
            </a:r>
            <a:endParaRPr b="1" sz="2900">
              <a:solidFill>
                <a:srgbClr val="508FCD"/>
              </a:solidFill>
              <a:latin typeface="Calibri"/>
              <a:ea typeface="Calibri"/>
              <a:cs typeface="Calibri"/>
              <a:sym typeface="Calibri"/>
            </a:endParaRPr>
          </a:p>
        </p:txBody>
      </p:sp>
      <p:pic>
        <p:nvPicPr>
          <p:cNvPr id="420" name="Google Shape;420;p20"/>
          <p:cNvPicPr preferRelativeResize="0"/>
          <p:nvPr/>
        </p:nvPicPr>
        <p:blipFill rotWithShape="1">
          <a:blip r:embed="rId3">
            <a:alphaModFix/>
          </a:blip>
          <a:srcRect b="25887" l="30876" r="47889" t="38788"/>
          <a:stretch/>
        </p:blipFill>
        <p:spPr>
          <a:xfrm>
            <a:off x="295028" y="1512403"/>
            <a:ext cx="4655313" cy="4356333"/>
          </a:xfrm>
          <a:custGeom>
            <a:rect b="b" l="l" r="r" t="t"/>
            <a:pathLst>
              <a:path extrusionOk="0" h="5550370" w="4643496">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a:noFill/>
          <a:ln>
            <a:noFill/>
          </a:ln>
        </p:spPr>
      </p:pic>
      <p:sp>
        <p:nvSpPr>
          <p:cNvPr id="421" name="Google Shape;421;p20"/>
          <p:cNvSpPr/>
          <p:nvPr/>
        </p:nvSpPr>
        <p:spPr>
          <a:xfrm rot="6269068">
            <a:off x="8717845" y="3339275"/>
            <a:ext cx="2987899" cy="2987899"/>
          </a:xfrm>
          <a:prstGeom prst="arc">
            <a:avLst>
              <a:gd fmla="val 14441841" name="adj1"/>
              <a:gd fmla="val 0" name="adj2"/>
            </a:avLst>
          </a:prstGeom>
          <a:noFill/>
          <a:ln cap="rnd" cmpd="sng" w="127000">
            <a:solidFill>
              <a:schemeClr val="accent4">
                <a:alpha val="94509"/>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2" name="Google Shape;422;p20"/>
          <p:cNvSpPr txBox="1"/>
          <p:nvPr/>
        </p:nvSpPr>
        <p:spPr>
          <a:xfrm>
            <a:off x="5332639" y="1323029"/>
            <a:ext cx="6366060" cy="49227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000"/>
              <a:buFont typeface="Arial"/>
              <a:buNone/>
            </a:pPr>
            <a:r>
              <a:rPr b="0" i="0" lang="es-CO" sz="2000" u="none" cap="none" strike="noStrike">
                <a:solidFill>
                  <a:srgbClr val="002060"/>
                </a:solidFill>
                <a:latin typeface="Calibri"/>
                <a:ea typeface="Calibri"/>
                <a:cs typeface="Calibri"/>
                <a:sym typeface="Calibri"/>
              </a:rPr>
              <a:t>En sus grupos de trabajo respondan las siguientes preguntas de acuerdo con los 2 casos asignados:</a:t>
            </a:r>
            <a:endParaRPr b="0" i="0" sz="2000" u="none" cap="none" strike="noStrike">
              <a:solidFill>
                <a:srgbClr val="002060"/>
              </a:solidFill>
              <a:latin typeface="Calibri"/>
              <a:ea typeface="Calibri"/>
              <a:cs typeface="Calibri"/>
              <a:sym typeface="Calibri"/>
            </a:endParaRPr>
          </a:p>
          <a:p>
            <a:pPr indent="0" lvl="2" marL="914400" marR="0" rtl="0" algn="l">
              <a:lnSpc>
                <a:spcPct val="90000"/>
              </a:lnSpc>
              <a:spcBef>
                <a:spcPts val="50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a:p>
            <a:pPr indent="-457200" lvl="2" marL="1371600" marR="0" rtl="0" algn="l">
              <a:lnSpc>
                <a:spcPct val="90000"/>
              </a:lnSpc>
              <a:spcBef>
                <a:spcPts val="500"/>
              </a:spcBef>
              <a:spcAft>
                <a:spcPts val="0"/>
              </a:spcAft>
              <a:buClr>
                <a:srgbClr val="0070C0"/>
              </a:buClr>
              <a:buSzPts val="2200"/>
              <a:buFont typeface="Calibri"/>
              <a:buAutoNum type="arabicPeriod"/>
            </a:pPr>
            <a:r>
              <a:rPr b="0" i="0" lang="es-CO" sz="2000" u="none" cap="none" strike="noStrike">
                <a:solidFill>
                  <a:srgbClr val="002060"/>
                </a:solidFill>
                <a:latin typeface="Calibri"/>
                <a:ea typeface="Calibri"/>
                <a:cs typeface="Calibri"/>
                <a:sym typeface="Calibri"/>
              </a:rPr>
              <a:t>¿Qué caracteriza a los y las protagonistas de los casos?</a:t>
            </a:r>
            <a:endParaRPr b="0" i="0" sz="1400" u="none" cap="none" strike="noStrike">
              <a:solidFill>
                <a:srgbClr val="000000"/>
              </a:solidFill>
              <a:latin typeface="Arial"/>
              <a:ea typeface="Arial"/>
              <a:cs typeface="Arial"/>
              <a:sym typeface="Arial"/>
            </a:endParaRPr>
          </a:p>
          <a:p>
            <a:pPr indent="-317500" lvl="2" marL="1371600" marR="0" rtl="0" algn="l">
              <a:lnSpc>
                <a:spcPct val="90000"/>
              </a:lnSpc>
              <a:spcBef>
                <a:spcPts val="500"/>
              </a:spcBef>
              <a:spcAft>
                <a:spcPts val="0"/>
              </a:spcAft>
              <a:buClr>
                <a:srgbClr val="0070C0"/>
              </a:buClr>
              <a:buSzPts val="2200"/>
              <a:buFont typeface="Calibri"/>
              <a:buNone/>
            </a:pPr>
            <a:r>
              <a:t/>
            </a:r>
            <a:endParaRPr b="0" i="0" sz="2000" u="none" cap="none" strike="noStrike">
              <a:solidFill>
                <a:srgbClr val="002060"/>
              </a:solidFill>
              <a:latin typeface="Calibri"/>
              <a:ea typeface="Calibri"/>
              <a:cs typeface="Calibri"/>
              <a:sym typeface="Calibri"/>
            </a:endParaRPr>
          </a:p>
          <a:p>
            <a:pPr indent="-457200" lvl="2" marL="1371600" marR="0" rtl="0" algn="l">
              <a:lnSpc>
                <a:spcPct val="90000"/>
              </a:lnSpc>
              <a:spcBef>
                <a:spcPts val="500"/>
              </a:spcBef>
              <a:spcAft>
                <a:spcPts val="0"/>
              </a:spcAft>
              <a:buClr>
                <a:srgbClr val="0070C0"/>
              </a:buClr>
              <a:buSzPts val="2200"/>
              <a:buFont typeface="Calibri"/>
              <a:buAutoNum type="arabicPeriod"/>
            </a:pPr>
            <a:r>
              <a:rPr b="0" i="0" lang="es-CO" sz="2000" u="none" cap="none" strike="noStrike">
                <a:solidFill>
                  <a:srgbClr val="002060"/>
                </a:solidFill>
                <a:latin typeface="Calibri"/>
                <a:ea typeface="Calibri"/>
                <a:cs typeface="Calibri"/>
                <a:sym typeface="Calibri"/>
              </a:rPr>
              <a:t>¿En qué se asemejan los casos?</a:t>
            </a:r>
            <a:endParaRPr b="0" i="0" sz="1400" u="none" cap="none" strike="noStrike">
              <a:solidFill>
                <a:srgbClr val="000000"/>
              </a:solidFill>
              <a:latin typeface="Arial"/>
              <a:ea typeface="Arial"/>
              <a:cs typeface="Arial"/>
              <a:sym typeface="Arial"/>
            </a:endParaRPr>
          </a:p>
          <a:p>
            <a:pPr indent="-317500" lvl="2" marL="1371600" marR="0" rtl="0" algn="l">
              <a:lnSpc>
                <a:spcPct val="90000"/>
              </a:lnSpc>
              <a:spcBef>
                <a:spcPts val="500"/>
              </a:spcBef>
              <a:spcAft>
                <a:spcPts val="0"/>
              </a:spcAft>
              <a:buClr>
                <a:srgbClr val="0070C0"/>
              </a:buClr>
              <a:buSzPts val="2200"/>
              <a:buFont typeface="Calibri"/>
              <a:buNone/>
            </a:pPr>
            <a:r>
              <a:t/>
            </a:r>
            <a:endParaRPr b="0" i="0" sz="2000" u="none" cap="none" strike="noStrike">
              <a:solidFill>
                <a:srgbClr val="002060"/>
              </a:solidFill>
              <a:latin typeface="Calibri"/>
              <a:ea typeface="Calibri"/>
              <a:cs typeface="Calibri"/>
              <a:sym typeface="Calibri"/>
            </a:endParaRPr>
          </a:p>
          <a:p>
            <a:pPr indent="-457200" lvl="2" marL="1371600" marR="0" rtl="0" algn="l">
              <a:lnSpc>
                <a:spcPct val="90000"/>
              </a:lnSpc>
              <a:spcBef>
                <a:spcPts val="500"/>
              </a:spcBef>
              <a:spcAft>
                <a:spcPts val="0"/>
              </a:spcAft>
              <a:buClr>
                <a:srgbClr val="0070C0"/>
              </a:buClr>
              <a:buSzPts val="2200"/>
              <a:buFont typeface="Calibri"/>
              <a:buAutoNum type="arabicPeriod"/>
            </a:pPr>
            <a:r>
              <a:rPr b="0" i="0" lang="es-CO" sz="2000" u="none" cap="none" strike="noStrike">
                <a:solidFill>
                  <a:srgbClr val="002060"/>
                </a:solidFill>
                <a:latin typeface="Calibri"/>
                <a:ea typeface="Calibri"/>
                <a:cs typeface="Calibri"/>
                <a:sym typeface="Calibri"/>
              </a:rPr>
              <a:t>¿Cuál término describe mejor cada caso? Explotación Sexual (ES) o Abuso Sexual (AS)</a:t>
            </a:r>
            <a:endParaRPr b="0" i="0" sz="1400" u="none" cap="none" strike="noStrike">
              <a:solidFill>
                <a:srgbClr val="000000"/>
              </a:solidFill>
              <a:latin typeface="Arial"/>
              <a:ea typeface="Arial"/>
              <a:cs typeface="Arial"/>
              <a:sym typeface="Arial"/>
            </a:endParaRPr>
          </a:p>
          <a:p>
            <a:pPr indent="-88900" lvl="2" marL="1143000" marR="0" rtl="0" algn="l">
              <a:lnSpc>
                <a:spcPct val="90000"/>
              </a:lnSpc>
              <a:spcBef>
                <a:spcPts val="500"/>
              </a:spcBef>
              <a:spcAft>
                <a:spcPts val="0"/>
              </a:spcAft>
              <a:buClr>
                <a:srgbClr val="000000"/>
              </a:buClr>
              <a:buSzPts val="22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ctr">
              <a:lnSpc>
                <a:spcPct val="90000"/>
              </a:lnSpc>
              <a:spcBef>
                <a:spcPts val="1000"/>
              </a:spcBef>
              <a:spcAft>
                <a:spcPts val="0"/>
              </a:spcAft>
              <a:buClr>
                <a:srgbClr val="000000"/>
              </a:buClr>
              <a:buSzPts val="2000"/>
              <a:buFont typeface="Arial"/>
              <a:buNone/>
            </a:pPr>
            <a:r>
              <a:rPr b="1" i="0" lang="es-CO" sz="2000" u="none" cap="none" strike="noStrike">
                <a:solidFill>
                  <a:srgbClr val="0070C0"/>
                </a:solidFill>
                <a:latin typeface="Calibri"/>
                <a:ea typeface="Calibri"/>
                <a:cs typeface="Calibri"/>
                <a:sym typeface="Calibri"/>
              </a:rPr>
              <a:t>Cada grupo deberá escoger  una persona para que presente las respuestas y  las conclusiones </a:t>
            </a:r>
            <a:endParaRPr b="1" i="0" sz="2000" u="none" cap="none" strike="noStrike">
              <a:solidFill>
                <a:srgbClr val="0070C0"/>
              </a:solidFill>
              <a:latin typeface="Calibri"/>
              <a:ea typeface="Calibri"/>
              <a:cs typeface="Calibri"/>
              <a:sym typeface="Calibri"/>
            </a:endParaRPr>
          </a:p>
        </p:txBody>
      </p:sp>
      <p:sp>
        <p:nvSpPr>
          <p:cNvPr id="423" name="Google Shape;423;p20"/>
          <p:cNvSpPr/>
          <p:nvPr/>
        </p:nvSpPr>
        <p:spPr>
          <a:xfrm>
            <a:off x="5974813" y="3244334"/>
            <a:ext cx="242374" cy="4462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600"/>
              </a:spcAft>
              <a:buClr>
                <a:srgbClr val="000000"/>
              </a:buClr>
              <a:buSzPts val="1800"/>
              <a:buFont typeface="Arial"/>
              <a:buNone/>
            </a:pPr>
            <a:r>
              <a:rPr b="0" i="0" lang="es-CO" sz="1800" u="none" cap="none" strike="noStrike">
                <a:solidFill>
                  <a:srgbClr val="000000"/>
                </a:solidFill>
                <a:latin typeface="Times"/>
                <a:ea typeface="Times"/>
                <a:cs typeface="Times"/>
                <a:sym typeface="Times"/>
              </a:rPr>
              <a:t> </a:t>
            </a:r>
            <a:endParaRPr b="0" i="0" sz="1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1"/>
          <p:cNvSpPr/>
          <p:nvPr/>
        </p:nvSpPr>
        <p:spPr>
          <a:xfrm>
            <a:off x="5974813" y="3244334"/>
            <a:ext cx="24237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rgbClr val="000000"/>
                </a:solidFill>
                <a:latin typeface="Times"/>
                <a:ea typeface="Times"/>
                <a:cs typeface="Times"/>
                <a:sym typeface="Times"/>
              </a:rPr>
              <a:t> </a:t>
            </a:r>
            <a:endParaRPr b="0" i="0" sz="1800" u="none" cap="none" strike="noStrike">
              <a:solidFill>
                <a:schemeClr val="dk1"/>
              </a:solidFill>
              <a:latin typeface="Calibri"/>
              <a:ea typeface="Calibri"/>
              <a:cs typeface="Calibri"/>
              <a:sym typeface="Calibri"/>
            </a:endParaRPr>
          </a:p>
        </p:txBody>
      </p:sp>
      <p:sp>
        <p:nvSpPr>
          <p:cNvPr id="430" name="Google Shape;430;p21"/>
          <p:cNvSpPr txBox="1"/>
          <p:nvPr/>
        </p:nvSpPr>
        <p:spPr>
          <a:xfrm>
            <a:off x="717013" y="322787"/>
            <a:ext cx="10515600" cy="508473"/>
          </a:xfrm>
          <a:prstGeom prst="rect">
            <a:avLst/>
          </a:prstGeom>
          <a:noFill/>
          <a:ln>
            <a:noFill/>
          </a:ln>
        </p:spPr>
        <p:txBody>
          <a:bodyPr anchorCtr="0" anchor="ctr" bIns="0" lIns="0" spcFirstLastPara="1" rIns="0" wrap="square" tIns="15875">
            <a:spAutoFit/>
          </a:bodyPr>
          <a:lstStyle/>
          <a:p>
            <a:pPr indent="0" lvl="0" marL="12700" marR="0" rtl="0" algn="l">
              <a:lnSpc>
                <a:spcPct val="100000"/>
              </a:lnSpc>
              <a:spcBef>
                <a:spcPts val="0"/>
              </a:spcBef>
              <a:spcAft>
                <a:spcPts val="0"/>
              </a:spcAft>
              <a:buClr>
                <a:srgbClr val="000000"/>
              </a:buClr>
              <a:buSzPts val="3200"/>
              <a:buFont typeface="Arial"/>
              <a:buNone/>
            </a:pPr>
            <a:r>
              <a:rPr b="1" i="0" lang="es-CO" sz="3200" u="none" cap="none" strike="noStrike">
                <a:solidFill>
                  <a:srgbClr val="508FCD"/>
                </a:solidFill>
                <a:latin typeface="Calibri"/>
                <a:ea typeface="Calibri"/>
                <a:cs typeface="Calibri"/>
                <a:sym typeface="Calibri"/>
              </a:rPr>
              <a:t>Jamboard</a:t>
            </a:r>
            <a:r>
              <a:rPr b="1" i="0" lang="es-CO" sz="3200" u="none" cap="none" strike="noStrike">
                <a:solidFill>
                  <a:srgbClr val="00AEEF"/>
                </a:solidFill>
                <a:latin typeface="Calibri"/>
                <a:ea typeface="Calibri"/>
                <a:cs typeface="Calibri"/>
                <a:sym typeface="Calibri"/>
              </a:rPr>
              <a:t> </a:t>
            </a:r>
            <a:endParaRPr b="1" i="0" sz="3200" u="none" cap="none" strike="noStrike">
              <a:solidFill>
                <a:srgbClr val="00AEEF"/>
              </a:solidFill>
              <a:latin typeface="Calibri"/>
              <a:ea typeface="Calibri"/>
              <a:cs typeface="Calibri"/>
              <a:sym typeface="Calibri"/>
            </a:endParaRPr>
          </a:p>
        </p:txBody>
      </p:sp>
      <p:grpSp>
        <p:nvGrpSpPr>
          <p:cNvPr id="431" name="Google Shape;431;p21"/>
          <p:cNvGrpSpPr/>
          <p:nvPr/>
        </p:nvGrpSpPr>
        <p:grpSpPr>
          <a:xfrm>
            <a:off x="509277" y="1190591"/>
            <a:ext cx="10931072" cy="5344622"/>
            <a:chOff x="293226" y="1017767"/>
            <a:chExt cx="11353800" cy="5531785"/>
          </a:xfrm>
        </p:grpSpPr>
        <p:pic>
          <p:nvPicPr>
            <p:cNvPr id="432" name="Google Shape;432;p21"/>
            <p:cNvPicPr preferRelativeResize="0"/>
            <p:nvPr/>
          </p:nvPicPr>
          <p:blipFill rotWithShape="1">
            <a:blip r:embed="rId3">
              <a:alphaModFix/>
            </a:blip>
            <a:srcRect b="0" l="0" r="0" t="0"/>
            <a:stretch/>
          </p:blipFill>
          <p:spPr>
            <a:xfrm>
              <a:off x="293226" y="1128539"/>
              <a:ext cx="11353800" cy="5421013"/>
            </a:xfrm>
            <a:prstGeom prst="rect">
              <a:avLst/>
            </a:prstGeom>
            <a:noFill/>
            <a:ln>
              <a:noFill/>
            </a:ln>
          </p:spPr>
        </p:pic>
        <p:sp>
          <p:nvSpPr>
            <p:cNvPr id="433" name="Google Shape;433;p21"/>
            <p:cNvSpPr/>
            <p:nvPr/>
          </p:nvSpPr>
          <p:spPr>
            <a:xfrm>
              <a:off x="5974813" y="1017767"/>
              <a:ext cx="1628014" cy="837838"/>
            </a:xfrm>
            <a:prstGeom prst="ellipse">
              <a:avLst/>
            </a:prstGeom>
            <a:noFill/>
            <a:ln cap="flat" cmpd="sng" w="2857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4" name="Google Shape;434;p21"/>
            <p:cNvSpPr txBox="1"/>
            <p:nvPr/>
          </p:nvSpPr>
          <p:spPr>
            <a:xfrm>
              <a:off x="8135969" y="1351887"/>
              <a:ext cx="2412459"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es-CO" sz="2200" u="none" cap="none" strike="noStrike">
                  <a:solidFill>
                    <a:srgbClr val="BF9000"/>
                  </a:solidFill>
                  <a:latin typeface="Calibri"/>
                  <a:ea typeface="Calibri"/>
                  <a:cs typeface="Calibri"/>
                  <a:sym typeface="Calibri"/>
                </a:rPr>
                <a:t>Barra de páginas</a:t>
              </a:r>
              <a:endParaRPr b="0" i="0" sz="1400" u="none" cap="none" strike="noStrike">
                <a:solidFill>
                  <a:srgbClr val="000000"/>
                </a:solidFill>
                <a:latin typeface="Arial"/>
                <a:ea typeface="Arial"/>
                <a:cs typeface="Arial"/>
                <a:sym typeface="Arial"/>
              </a:endParaRPr>
            </a:p>
          </p:txBody>
        </p:sp>
        <p:cxnSp>
          <p:nvCxnSpPr>
            <p:cNvPr id="435" name="Google Shape;435;p21"/>
            <p:cNvCxnSpPr/>
            <p:nvPr/>
          </p:nvCxnSpPr>
          <p:spPr>
            <a:xfrm flipH="1" rot="10800000">
              <a:off x="3409034" y="3486736"/>
              <a:ext cx="655464" cy="41731"/>
            </a:xfrm>
            <a:prstGeom prst="straightConnector1">
              <a:avLst/>
            </a:prstGeom>
            <a:noFill/>
            <a:ln cap="flat" cmpd="sng" w="76200">
              <a:solidFill>
                <a:srgbClr val="FFC000"/>
              </a:solidFill>
              <a:prstDash val="solid"/>
              <a:miter lim="800000"/>
              <a:headEnd len="sm" w="sm" type="none"/>
              <a:tailEnd len="med" w="med" type="triangle"/>
            </a:ln>
          </p:spPr>
        </p:cxnSp>
        <p:sp>
          <p:nvSpPr>
            <p:cNvPr id="436" name="Google Shape;436;p21"/>
            <p:cNvSpPr txBox="1"/>
            <p:nvPr/>
          </p:nvSpPr>
          <p:spPr>
            <a:xfrm>
              <a:off x="1113510" y="2727884"/>
              <a:ext cx="2803700" cy="10511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es-CO" sz="2000" u="none" cap="none" strike="noStrike">
                  <a:solidFill>
                    <a:srgbClr val="0070C0"/>
                  </a:solidFill>
                  <a:latin typeface="Calibri"/>
                  <a:ea typeface="Calibri"/>
                  <a:cs typeface="Calibri"/>
                  <a:sym typeface="Calibri"/>
                </a:rPr>
                <a:t>Cada  grupo debe diligenciar estas casillas.</a:t>
              </a:r>
              <a:endParaRPr b="0" i="0" sz="1400" u="none" cap="none" strike="noStrike">
                <a:solidFill>
                  <a:srgbClr val="0070C0"/>
                </a:solidFill>
                <a:latin typeface="Arial"/>
                <a:ea typeface="Arial"/>
                <a:cs typeface="Arial"/>
                <a:sym typeface="Arial"/>
              </a:endParaRPr>
            </a:p>
          </p:txBody>
        </p:sp>
        <p:cxnSp>
          <p:nvCxnSpPr>
            <p:cNvPr id="437" name="Google Shape;437;p21"/>
            <p:cNvCxnSpPr/>
            <p:nvPr/>
          </p:nvCxnSpPr>
          <p:spPr>
            <a:xfrm rot="10800000">
              <a:off x="7668222" y="1588729"/>
              <a:ext cx="640025" cy="0"/>
            </a:xfrm>
            <a:prstGeom prst="straightConnector1">
              <a:avLst/>
            </a:prstGeom>
            <a:noFill/>
            <a:ln cap="flat" cmpd="sng" w="76200">
              <a:solidFill>
                <a:srgbClr val="FFC000"/>
              </a:solidFill>
              <a:prstDash val="solid"/>
              <a:miter lim="800000"/>
              <a:headEnd len="sm" w="sm" type="none"/>
              <a:tailEnd len="med" w="med" type="triangle"/>
            </a:ln>
          </p:spPr>
        </p:cxnSp>
        <p:sp>
          <p:nvSpPr>
            <p:cNvPr id="438" name="Google Shape;438;p21"/>
            <p:cNvSpPr txBox="1"/>
            <p:nvPr/>
          </p:nvSpPr>
          <p:spPr>
            <a:xfrm>
              <a:off x="986369" y="4400508"/>
              <a:ext cx="3529743" cy="4459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es-CO" sz="2200" u="sng" cap="none" strike="noStrike">
                  <a:solidFill>
                    <a:srgbClr val="0070C0"/>
                  </a:solidFill>
                  <a:latin typeface="Calibri"/>
                  <a:ea typeface="Calibri"/>
                  <a:cs typeface="Calibri"/>
                  <a:sym typeface="Calibri"/>
                </a:rPr>
                <a:t>Notas auto-adhesivas</a:t>
              </a:r>
              <a:endParaRPr b="1" i="0" sz="2200" u="sng" cap="none" strike="noStrike">
                <a:solidFill>
                  <a:srgbClr val="0070C0"/>
                </a:solidFill>
                <a:latin typeface="Calibri"/>
                <a:ea typeface="Calibri"/>
                <a:cs typeface="Calibri"/>
                <a:sym typeface="Calibri"/>
              </a:endParaRPr>
            </a:p>
          </p:txBody>
        </p:sp>
        <p:cxnSp>
          <p:nvCxnSpPr>
            <p:cNvPr id="439" name="Google Shape;439;p21"/>
            <p:cNvCxnSpPr/>
            <p:nvPr/>
          </p:nvCxnSpPr>
          <p:spPr>
            <a:xfrm rot="10800000">
              <a:off x="838200" y="4618059"/>
              <a:ext cx="550620" cy="0"/>
            </a:xfrm>
            <a:prstGeom prst="straightConnector1">
              <a:avLst/>
            </a:prstGeom>
            <a:noFill/>
            <a:ln cap="flat" cmpd="sng" w="76200">
              <a:solidFill>
                <a:srgbClr val="FFC000"/>
              </a:solidFill>
              <a:prstDash val="solid"/>
              <a:miter lim="800000"/>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2"/>
          <p:cNvSpPr/>
          <p:nvPr/>
        </p:nvSpPr>
        <p:spPr>
          <a:xfrm>
            <a:off x="591577" y="1914331"/>
            <a:ext cx="11338823" cy="48320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rgbClr val="FF0000"/>
                </a:solidFill>
                <a:latin typeface="Calibri"/>
                <a:ea typeface="Calibri"/>
                <a:cs typeface="Calibri"/>
                <a:sym typeface="Calibri"/>
              </a:rPr>
              <a:t>Javier</a:t>
            </a:r>
            <a:r>
              <a:rPr b="0" i="0" lang="es-CO" sz="2400" u="none" cap="none" strike="noStrike">
                <a:solidFill>
                  <a:srgbClr val="002060"/>
                </a:solidFill>
                <a:latin typeface="Calibri"/>
                <a:ea typeface="Calibri"/>
                <a:cs typeface="Calibri"/>
                <a:sym typeface="Calibri"/>
              </a:rPr>
              <a:t>, una persona que trabaja como agente educativo de una organización asociada a la ONU, decide llamar a una de sus estudiantes adolescentes para ofrecerle llevar los almuerzos brindados por instituciones escolares hasta la casa de ella; así puede verla porque “le parece muy bonita”. La extraña, siente que no es lo mismo escucharla en las clases virtuales.</a:t>
            </a:r>
            <a:endParaRPr b="0" i="0" sz="24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CO" sz="2400" u="none" cap="none" strike="noStrike">
                <a:solidFill>
                  <a:srgbClr val="002060"/>
                </a:solidFill>
                <a:latin typeface="Calibri"/>
                <a:ea typeface="Calibri"/>
                <a:cs typeface="Calibri"/>
                <a:sym typeface="Calibri"/>
              </a:rPr>
              <a:t>Aunque ella se siente incómoda en ocasiones, decide aceptar los ofrecimientos de su profesor. Cuando él llega a su casa con los almuerzos, la abraza o pone la mano en su pierna. Ella tiene miedo de pedirle que se detenga, pues podría molestarse y perder su derecho a recibir el almuerzo brindado por la institución.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2400"/>
              <a:buFont typeface="Arial"/>
              <a:buNone/>
            </a:pPr>
            <a:r>
              <a:t/>
            </a:r>
            <a:endParaRPr b="0" i="0" sz="2400" u="none" cap="none" strike="noStrike">
              <a:solidFill>
                <a:srgbClr val="002060"/>
              </a:solidFill>
              <a:latin typeface="Calibri"/>
              <a:ea typeface="Calibri"/>
              <a:cs typeface="Calibri"/>
              <a:sym typeface="Calibri"/>
            </a:endParaRPr>
          </a:p>
          <a:p>
            <a:pPr indent="0" lvl="0" marL="0" marR="0" rtl="0" algn="just">
              <a:lnSpc>
                <a:spcPct val="100000"/>
              </a:lnSpc>
              <a:spcBef>
                <a:spcPts val="1200"/>
              </a:spcBef>
              <a:spcAft>
                <a:spcPts val="0"/>
              </a:spcAft>
              <a:buClr>
                <a:srgbClr val="000000"/>
              </a:buClr>
              <a:buSzPts val="2400"/>
              <a:buFont typeface="Arial"/>
              <a:buNone/>
            </a:pPr>
            <a:r>
              <a:t/>
            </a:r>
            <a:endParaRPr b="0" i="0" sz="2400" u="none" cap="none" strike="noStrike">
              <a:solidFill>
                <a:schemeClr val="dk1"/>
              </a:solidFill>
              <a:latin typeface="Twentieth Century"/>
              <a:ea typeface="Twentieth Century"/>
              <a:cs typeface="Twentieth Century"/>
              <a:sym typeface="Twentieth Century"/>
            </a:endParaRPr>
          </a:p>
        </p:txBody>
      </p:sp>
      <p:sp>
        <p:nvSpPr>
          <p:cNvPr id="445" name="Google Shape;445;p22"/>
          <p:cNvSpPr txBox="1"/>
          <p:nvPr>
            <p:ph type="title"/>
          </p:nvPr>
        </p:nvSpPr>
        <p:spPr>
          <a:xfrm>
            <a:off x="838200" y="478205"/>
            <a:ext cx="10515600" cy="693138"/>
          </a:xfrm>
          <a:prstGeom prst="rect">
            <a:avLst/>
          </a:prstGeom>
          <a:noFill/>
          <a:ln>
            <a:noFill/>
          </a:ln>
        </p:spPr>
        <p:txBody>
          <a:bodyPr anchorCtr="0" anchor="ctr" bIns="0" lIns="0" spcFirstLastPara="1" rIns="0" wrap="square" tIns="15875">
            <a:spAutoFit/>
          </a:bodyPr>
          <a:lstStyle/>
          <a:p>
            <a:pPr indent="0" lvl="0" marL="12700" rtl="0" algn="ctr">
              <a:lnSpc>
                <a:spcPct val="100000"/>
              </a:lnSpc>
              <a:spcBef>
                <a:spcPts val="0"/>
              </a:spcBef>
              <a:spcAft>
                <a:spcPts val="0"/>
              </a:spcAft>
              <a:buClr>
                <a:srgbClr val="00AEEF"/>
              </a:buClr>
              <a:buSzPts val="3200"/>
              <a:buFont typeface="Calibri"/>
              <a:buNone/>
            </a:pPr>
            <a:r>
              <a:rPr b="1" lang="es-CO">
                <a:solidFill>
                  <a:srgbClr val="508FCD"/>
                </a:solidFill>
              </a:rPr>
              <a:t> ANÁLISIS DE CASO: GRUPO 1</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23"/>
          <p:cNvSpPr txBox="1"/>
          <p:nvPr>
            <p:ph type="title"/>
          </p:nvPr>
        </p:nvSpPr>
        <p:spPr>
          <a:xfrm>
            <a:off x="838200" y="406288"/>
            <a:ext cx="10515600" cy="693138"/>
          </a:xfrm>
          <a:prstGeom prst="rect">
            <a:avLst/>
          </a:prstGeom>
          <a:noFill/>
          <a:ln>
            <a:noFill/>
          </a:ln>
        </p:spPr>
        <p:txBody>
          <a:bodyPr anchorCtr="0" anchor="ctr" bIns="0" lIns="0" spcFirstLastPara="1" rIns="0" wrap="square" tIns="15875">
            <a:spAutoFit/>
          </a:bodyPr>
          <a:lstStyle/>
          <a:p>
            <a:pPr indent="0" lvl="0" marL="12700" rtl="0" algn="ctr">
              <a:lnSpc>
                <a:spcPct val="100000"/>
              </a:lnSpc>
              <a:spcBef>
                <a:spcPts val="0"/>
              </a:spcBef>
              <a:spcAft>
                <a:spcPts val="0"/>
              </a:spcAft>
              <a:buClr>
                <a:srgbClr val="00AEEF"/>
              </a:buClr>
              <a:buSzPts val="3200"/>
              <a:buFont typeface="Calibri"/>
              <a:buNone/>
            </a:pPr>
            <a:r>
              <a:rPr b="1" lang="es-CO">
                <a:solidFill>
                  <a:srgbClr val="508FCD"/>
                </a:solidFill>
              </a:rPr>
              <a:t> ANÁLISIS DE CASO: GRUPO 2</a:t>
            </a:r>
            <a:endParaRPr/>
          </a:p>
        </p:txBody>
      </p:sp>
      <p:sp>
        <p:nvSpPr>
          <p:cNvPr id="451" name="Google Shape;451;p23"/>
          <p:cNvSpPr/>
          <p:nvPr/>
        </p:nvSpPr>
        <p:spPr>
          <a:xfrm>
            <a:off x="212035" y="2064164"/>
            <a:ext cx="11449878" cy="32931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1200"/>
              </a:spcBef>
              <a:spcAft>
                <a:spcPts val="0"/>
              </a:spcAft>
              <a:buClr>
                <a:srgbClr val="000000"/>
              </a:buClr>
              <a:buSzPts val="2400"/>
              <a:buFont typeface="Arial"/>
              <a:buNone/>
            </a:pPr>
            <a:r>
              <a:rPr b="1" i="0" lang="es-CO" sz="2400" u="none" cap="none" strike="noStrike">
                <a:solidFill>
                  <a:srgbClr val="FF0000"/>
                </a:solidFill>
                <a:latin typeface="Calibri"/>
                <a:ea typeface="Calibri"/>
                <a:cs typeface="Calibri"/>
                <a:sym typeface="Calibri"/>
              </a:rPr>
              <a:t>Iván</a:t>
            </a:r>
            <a:r>
              <a:rPr b="0" i="0" lang="es-CO" sz="2400" u="none" cap="none" strike="noStrike">
                <a:solidFill>
                  <a:srgbClr val="002060"/>
                </a:solidFill>
                <a:latin typeface="Calibri"/>
                <a:ea typeface="Calibri"/>
                <a:cs typeface="Calibri"/>
                <a:sym typeface="Calibri"/>
              </a:rPr>
              <a:t>, hace parte del personal médico de una organización aliada a la ONU, está siempre alerta sobre buenas oportunidades de negocios. </a:t>
            </a:r>
            <a:r>
              <a:rPr b="1" i="0" lang="es-CO" sz="2400" u="none" cap="none" strike="noStrike">
                <a:solidFill>
                  <a:srgbClr val="FF0000"/>
                </a:solidFill>
                <a:latin typeface="Calibri"/>
                <a:ea typeface="Calibri"/>
                <a:cs typeface="Calibri"/>
                <a:sym typeface="Calibri"/>
              </a:rPr>
              <a:t>Jorge</a:t>
            </a:r>
            <a:r>
              <a:rPr b="0" i="0" lang="es-CO" sz="2400" u="none" cap="none" strike="noStrike">
                <a:solidFill>
                  <a:srgbClr val="002060"/>
                </a:solidFill>
                <a:latin typeface="Calibri"/>
                <a:ea typeface="Calibri"/>
                <a:cs typeface="Calibri"/>
                <a:sym typeface="Calibri"/>
              </a:rPr>
              <a:t>, un amigo suyo que trabaja como socio implementador de una agencia de la ONU, le pide que invierta una parte de su salario para renovar un bar en el pueblo a cambio de un porcentaje de las ganancias del bar.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2400"/>
              </a:spcBef>
              <a:spcAft>
                <a:spcPts val="1200"/>
              </a:spcAft>
              <a:buClr>
                <a:srgbClr val="000000"/>
              </a:buClr>
              <a:buSzPts val="2400"/>
              <a:buFont typeface="Arial"/>
              <a:buNone/>
            </a:pPr>
            <a:r>
              <a:rPr b="0" i="0" lang="es-CO" sz="2400" u="none" cap="none" strike="noStrike">
                <a:solidFill>
                  <a:srgbClr val="002060"/>
                </a:solidFill>
                <a:latin typeface="Calibri"/>
                <a:ea typeface="Calibri"/>
                <a:cs typeface="Calibri"/>
                <a:sym typeface="Calibri"/>
              </a:rPr>
              <a:t>Iván no frecuenta el bar, pero sabe que en él hay mucha actividad asociada al </a:t>
            </a:r>
            <a:r>
              <a:rPr b="0" i="1" lang="es-CO" sz="2400" u="none" cap="none" strike="noStrike">
                <a:solidFill>
                  <a:srgbClr val="002060"/>
                </a:solidFill>
                <a:latin typeface="Calibri"/>
                <a:ea typeface="Calibri"/>
                <a:cs typeface="Calibri"/>
                <a:sym typeface="Calibri"/>
              </a:rPr>
              <a:t>trabajo sexual </a:t>
            </a:r>
            <a:r>
              <a:rPr b="0" i="0" lang="es-CO" sz="2400" u="none" cap="none" strike="noStrike">
                <a:solidFill>
                  <a:srgbClr val="002060"/>
                </a:solidFill>
                <a:latin typeface="Calibri"/>
                <a:ea typeface="Calibri"/>
                <a:cs typeface="Calibri"/>
                <a:sym typeface="Calibri"/>
              </a:rPr>
              <a:t>y que algunos/as funcionarios/as de la ONU van al bar a menudo.</a:t>
            </a:r>
            <a:endParaRPr b="0" i="0" sz="2400" u="none" cap="none" strike="noStrike">
              <a:solidFill>
                <a:srgbClr val="00206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4"/>
          <p:cNvSpPr txBox="1"/>
          <p:nvPr/>
        </p:nvSpPr>
        <p:spPr>
          <a:xfrm>
            <a:off x="838200" y="580210"/>
            <a:ext cx="10515600" cy="693138"/>
          </a:xfrm>
          <a:prstGeom prst="rect">
            <a:avLst/>
          </a:prstGeom>
          <a:noFill/>
          <a:ln>
            <a:noFill/>
          </a:ln>
        </p:spPr>
        <p:txBody>
          <a:bodyPr anchorCtr="0" anchor="ctr" bIns="0" lIns="0" spcFirstLastPara="1" rIns="0" wrap="square" tIns="15875">
            <a:spAutoFit/>
          </a:bodyPr>
          <a:lstStyle/>
          <a:p>
            <a:pPr indent="0" lvl="0" marL="12700" marR="0" rtl="0" algn="ctr">
              <a:lnSpc>
                <a:spcPct val="100000"/>
              </a:lnSpc>
              <a:spcBef>
                <a:spcPts val="0"/>
              </a:spcBef>
              <a:spcAft>
                <a:spcPts val="0"/>
              </a:spcAft>
              <a:buClr>
                <a:srgbClr val="00AEEF"/>
              </a:buClr>
              <a:buSzPts val="3200"/>
              <a:buFont typeface="Calibri"/>
              <a:buNone/>
            </a:pPr>
            <a:r>
              <a:rPr b="1" i="0" lang="es-CO" sz="4400" u="none" cap="none" strike="noStrike">
                <a:solidFill>
                  <a:srgbClr val="508FCD"/>
                </a:solidFill>
                <a:latin typeface="Calibri"/>
                <a:ea typeface="Calibri"/>
                <a:cs typeface="Calibri"/>
                <a:sym typeface="Calibri"/>
              </a:rPr>
              <a:t> ANÁLISIS DE CASO: GRUPO 3</a:t>
            </a:r>
            <a:endParaRPr b="0" i="0" sz="1400" u="none" cap="none" strike="noStrike">
              <a:solidFill>
                <a:srgbClr val="000000"/>
              </a:solidFill>
              <a:latin typeface="Arial"/>
              <a:ea typeface="Arial"/>
              <a:cs typeface="Arial"/>
              <a:sym typeface="Arial"/>
            </a:endParaRPr>
          </a:p>
        </p:txBody>
      </p:sp>
      <p:sp>
        <p:nvSpPr>
          <p:cNvPr id="457" name="Google Shape;457;p24"/>
          <p:cNvSpPr/>
          <p:nvPr/>
        </p:nvSpPr>
        <p:spPr>
          <a:xfrm>
            <a:off x="344557" y="1333042"/>
            <a:ext cx="11290852" cy="46473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rgbClr val="FF0000"/>
                </a:solidFill>
                <a:latin typeface="Calibri"/>
                <a:ea typeface="Calibri"/>
                <a:cs typeface="Calibri"/>
                <a:sym typeface="Calibri"/>
              </a:rPr>
              <a:t>Andrés</a:t>
            </a:r>
            <a:r>
              <a:rPr b="0" i="0" lang="es-CO" sz="2400" u="none" cap="none" strike="noStrike">
                <a:solidFill>
                  <a:srgbClr val="002060"/>
                </a:solidFill>
                <a:latin typeface="Calibri"/>
                <a:ea typeface="Calibri"/>
                <a:cs typeface="Calibri"/>
                <a:sym typeface="Calibri"/>
              </a:rPr>
              <a:t>, trabajador de una ONG, que implementa un proyecto de la ONU en una comunidad indígena, decide invitar a </a:t>
            </a:r>
            <a:r>
              <a:rPr b="1" i="0" lang="es-CO" sz="2400" u="none" cap="none" strike="noStrike">
                <a:solidFill>
                  <a:srgbClr val="FF0000"/>
                </a:solidFill>
                <a:latin typeface="Calibri"/>
                <a:ea typeface="Calibri"/>
                <a:cs typeface="Calibri"/>
                <a:sym typeface="Calibri"/>
              </a:rPr>
              <a:t>María </a:t>
            </a:r>
            <a:r>
              <a:rPr b="0" i="0" lang="es-CO" sz="2400" u="none" cap="none" strike="noStrike">
                <a:solidFill>
                  <a:srgbClr val="002060"/>
                </a:solidFill>
                <a:latin typeface="Calibri"/>
                <a:ea typeface="Calibri"/>
                <a:cs typeface="Calibri"/>
                <a:sym typeface="Calibri"/>
              </a:rPr>
              <a:t>a comer a su casa, ella mujer indígena beneficiaria de los servicios de salud que presta. María acepta pues considera que Andrés es muy amable con ella y presta un servicio muy importante a su comunidad.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CO" sz="2400" u="none" cap="none" strike="noStrike">
                <a:solidFill>
                  <a:srgbClr val="002060"/>
                </a:solidFill>
                <a:latin typeface="Calibri"/>
                <a:ea typeface="Calibri"/>
                <a:cs typeface="Calibri"/>
                <a:sym typeface="Calibri"/>
              </a:rPr>
              <a:t>Las salidas continúan y Andrés convence a María de tener una relación a escondidas. 2 meses después, María se entera que está embarazada. Andrés ha sido asignado para trabajar en otro lugar del país. María decide irse de su comunidad pues siente vergüenza. </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1200"/>
              </a:spcBef>
              <a:spcAft>
                <a:spcPts val="1200"/>
              </a:spcAft>
              <a:buClr>
                <a:srgbClr val="000000"/>
              </a:buClr>
              <a:buSzPts val="1800"/>
              <a:buFont typeface="Arial"/>
              <a:buNone/>
            </a:pPr>
            <a:r>
              <a:t/>
            </a:r>
            <a:endParaRPr b="0" i="0" sz="2400" u="none" cap="none" strike="noStrike">
              <a:solidFill>
                <a:schemeClr val="dk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5"/>
          <p:cNvSpPr/>
          <p:nvPr/>
        </p:nvSpPr>
        <p:spPr>
          <a:xfrm>
            <a:off x="5974813" y="3244334"/>
            <a:ext cx="24237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rgbClr val="000000"/>
                </a:solidFill>
                <a:latin typeface="Times"/>
                <a:ea typeface="Times"/>
                <a:cs typeface="Times"/>
                <a:sym typeface="Times"/>
              </a:rPr>
              <a:t> </a:t>
            </a:r>
            <a:endParaRPr b="0" i="0" sz="1800" u="none" cap="none" strike="noStrike">
              <a:solidFill>
                <a:schemeClr val="dk1"/>
              </a:solidFill>
              <a:latin typeface="Calibri"/>
              <a:ea typeface="Calibri"/>
              <a:cs typeface="Calibri"/>
              <a:sym typeface="Calibri"/>
            </a:endParaRPr>
          </a:p>
        </p:txBody>
      </p:sp>
      <p:sp>
        <p:nvSpPr>
          <p:cNvPr id="464" name="Google Shape;464;p25"/>
          <p:cNvSpPr/>
          <p:nvPr/>
        </p:nvSpPr>
        <p:spPr>
          <a:xfrm>
            <a:off x="258719" y="1983532"/>
            <a:ext cx="4972216" cy="3785652"/>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FF0000"/>
              </a:buClr>
              <a:buSzPts val="2000"/>
              <a:buFont typeface="Calibri"/>
              <a:buChar char="-"/>
            </a:pPr>
            <a:r>
              <a:rPr b="1" i="0" lang="es-CO" sz="2000" u="none" cap="none" strike="noStrike">
                <a:solidFill>
                  <a:srgbClr val="FF0000"/>
                </a:solidFill>
                <a:latin typeface="Calibri"/>
                <a:ea typeface="Calibri"/>
                <a:cs typeface="Calibri"/>
                <a:sym typeface="Calibri"/>
              </a:rPr>
              <a:t>I</a:t>
            </a:r>
            <a:r>
              <a:rPr b="1" i="0" lang="es-CO" sz="2200" u="none" cap="none" strike="noStrike">
                <a:solidFill>
                  <a:srgbClr val="FF0000"/>
                </a:solidFill>
                <a:latin typeface="Calibri"/>
                <a:ea typeface="Calibri"/>
                <a:cs typeface="Calibri"/>
                <a:sym typeface="Calibri"/>
              </a:rPr>
              <a:t>ván y Jorge </a:t>
            </a:r>
            <a:r>
              <a:rPr b="0" i="0" lang="es-CO" sz="2200" u="none" cap="none" strike="noStrike">
                <a:solidFill>
                  <a:srgbClr val="002060"/>
                </a:solidFill>
                <a:latin typeface="Calibri"/>
                <a:ea typeface="Calibri"/>
                <a:cs typeface="Calibri"/>
                <a:sym typeface="Calibri"/>
              </a:rPr>
              <a:t>(…) </a:t>
            </a:r>
            <a:r>
              <a:rPr b="1" i="0" lang="es-CO" sz="2200" u="none" cap="none" strike="noStrike">
                <a:solidFill>
                  <a:srgbClr val="002060"/>
                </a:solidFill>
                <a:latin typeface="Calibri"/>
                <a:ea typeface="Calibri"/>
                <a:cs typeface="Calibri"/>
                <a:sym typeface="Calibri"/>
              </a:rPr>
              <a:t>le pide que invierta una parte de su salario para renovar un bar</a:t>
            </a:r>
            <a:r>
              <a:rPr b="0" i="0" lang="es-CO" sz="2200" u="none" cap="none" strike="noStrike">
                <a:solidFill>
                  <a:srgbClr val="002060"/>
                </a:solidFill>
                <a:latin typeface="Calibri"/>
                <a:ea typeface="Calibri"/>
                <a:cs typeface="Calibri"/>
                <a:sym typeface="Calibri"/>
              </a:rPr>
              <a:t>. Iván no va al bar, pero sabe que en él </a:t>
            </a:r>
            <a:r>
              <a:rPr b="1" i="0" lang="es-CO" sz="2200" u="none" cap="none" strike="noStrike">
                <a:solidFill>
                  <a:srgbClr val="002060"/>
                </a:solidFill>
                <a:latin typeface="Calibri"/>
                <a:ea typeface="Calibri"/>
                <a:cs typeface="Calibri"/>
                <a:sym typeface="Calibri"/>
              </a:rPr>
              <a:t>hay mucha actividad asociada a al </a:t>
            </a:r>
            <a:r>
              <a:rPr b="1" i="1" lang="es-CO" sz="2200" u="none" cap="none" strike="noStrike">
                <a:solidFill>
                  <a:srgbClr val="002060"/>
                </a:solidFill>
                <a:latin typeface="Calibri"/>
                <a:ea typeface="Calibri"/>
                <a:cs typeface="Calibri"/>
                <a:sym typeface="Calibri"/>
              </a:rPr>
              <a:t>trabajo sexual.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2200"/>
              <a:buFont typeface="Arial"/>
              <a:buNone/>
            </a:pPr>
            <a:r>
              <a:t/>
            </a:r>
            <a:endParaRPr b="1" i="1" sz="2200" u="none" cap="none" strike="noStrike">
              <a:solidFill>
                <a:srgbClr val="002060"/>
              </a:solidFill>
              <a:latin typeface="Calibri"/>
              <a:ea typeface="Calibri"/>
              <a:cs typeface="Calibri"/>
              <a:sym typeface="Calibri"/>
            </a:endParaRPr>
          </a:p>
          <a:p>
            <a:pPr indent="-285750" lvl="0" marL="285750" marR="0" rtl="0" algn="just">
              <a:lnSpc>
                <a:spcPct val="100000"/>
              </a:lnSpc>
              <a:spcBef>
                <a:spcPts val="1200"/>
              </a:spcBef>
              <a:spcAft>
                <a:spcPts val="0"/>
              </a:spcAft>
              <a:buClr>
                <a:srgbClr val="FF0000"/>
              </a:buClr>
              <a:buSzPts val="2200"/>
              <a:buFont typeface="Calibri"/>
              <a:buChar char="-"/>
            </a:pPr>
            <a:r>
              <a:rPr b="1" i="0" lang="es-CO" sz="2200" u="none" cap="none" strike="noStrike">
                <a:solidFill>
                  <a:srgbClr val="FF0000"/>
                </a:solidFill>
                <a:latin typeface="Calibri"/>
                <a:ea typeface="Calibri"/>
                <a:cs typeface="Calibri"/>
                <a:sym typeface="Calibri"/>
              </a:rPr>
              <a:t>Javier</a:t>
            </a:r>
            <a:r>
              <a:rPr b="0" i="0" lang="es-CO" sz="2200" u="none" cap="none" strike="noStrike">
                <a:solidFill>
                  <a:srgbClr val="002060"/>
                </a:solidFill>
                <a:latin typeface="Calibri"/>
                <a:ea typeface="Calibri"/>
                <a:cs typeface="Calibri"/>
                <a:sym typeface="Calibri"/>
              </a:rPr>
              <a:t> decide llamar a una de sus estudiantes adolescentes para </a:t>
            </a:r>
            <a:r>
              <a:rPr b="1" i="0" lang="es-CO" sz="2200" u="none" cap="none" strike="noStrike">
                <a:solidFill>
                  <a:srgbClr val="002060"/>
                </a:solidFill>
                <a:latin typeface="Calibri"/>
                <a:ea typeface="Calibri"/>
                <a:cs typeface="Calibri"/>
                <a:sym typeface="Calibri"/>
              </a:rPr>
              <a:t>ofrecerle llevar los almuerzos </a:t>
            </a:r>
            <a:r>
              <a:rPr b="0" i="0" lang="es-CO" sz="2200" u="none" cap="none" strike="noStrike">
                <a:solidFill>
                  <a:srgbClr val="002060"/>
                </a:solidFill>
                <a:latin typeface="Calibri"/>
                <a:ea typeface="Calibri"/>
                <a:cs typeface="Calibri"/>
                <a:sym typeface="Calibri"/>
              </a:rPr>
              <a:t>(…) hasta la casa de ella; así puede verla porque “</a:t>
            </a:r>
            <a:r>
              <a:rPr b="1" i="1" lang="es-CO" sz="2200" u="none" cap="none" strike="noStrike">
                <a:solidFill>
                  <a:srgbClr val="002060"/>
                </a:solidFill>
                <a:latin typeface="Calibri"/>
                <a:ea typeface="Calibri"/>
                <a:cs typeface="Calibri"/>
                <a:sym typeface="Calibri"/>
              </a:rPr>
              <a:t>le parece muy bonita</a:t>
            </a:r>
            <a:r>
              <a:rPr b="0" i="0" lang="es-CO" sz="2200" u="none" cap="none" strike="noStrike">
                <a:solidFill>
                  <a:srgbClr val="002060"/>
                </a:solidFill>
                <a:latin typeface="Calibri"/>
                <a:ea typeface="Calibri"/>
                <a:cs typeface="Calibri"/>
                <a:sym typeface="Calibri"/>
              </a:rPr>
              <a:t>” y extraña verla</a:t>
            </a:r>
            <a:endParaRPr b="0" i="0" sz="1600" u="none" cap="none" strike="noStrike">
              <a:solidFill>
                <a:srgbClr val="000000"/>
              </a:solidFill>
              <a:latin typeface="Arial"/>
              <a:ea typeface="Arial"/>
              <a:cs typeface="Arial"/>
              <a:sym typeface="Arial"/>
            </a:endParaRPr>
          </a:p>
        </p:txBody>
      </p:sp>
      <p:sp>
        <p:nvSpPr>
          <p:cNvPr id="465" name="Google Shape;465;p25"/>
          <p:cNvSpPr/>
          <p:nvPr/>
        </p:nvSpPr>
        <p:spPr>
          <a:xfrm>
            <a:off x="6709812" y="2106557"/>
            <a:ext cx="4972216" cy="1015663"/>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FF0000"/>
              </a:buClr>
              <a:buSzPts val="2100"/>
              <a:buFont typeface="Calibri"/>
              <a:buChar char="-"/>
            </a:pPr>
            <a:r>
              <a:rPr b="1" i="0" lang="es-CO" sz="2100" u="none" cap="none" strike="noStrike">
                <a:solidFill>
                  <a:srgbClr val="FF0000"/>
                </a:solidFill>
                <a:latin typeface="Calibri"/>
                <a:ea typeface="Calibri"/>
                <a:cs typeface="Calibri"/>
                <a:sym typeface="Calibri"/>
              </a:rPr>
              <a:t>Andrés</a:t>
            </a:r>
            <a:r>
              <a:rPr b="0" i="0" lang="es-CO" sz="2100" u="none" cap="none" strike="noStrike">
                <a:solidFill>
                  <a:srgbClr val="002060"/>
                </a:solidFill>
                <a:latin typeface="Calibri"/>
                <a:ea typeface="Calibri"/>
                <a:cs typeface="Calibri"/>
                <a:sym typeface="Calibri"/>
              </a:rPr>
              <a:t> convence a </a:t>
            </a:r>
            <a:r>
              <a:rPr b="1" i="0" lang="es-CO" sz="2100" u="none" cap="none" strike="noStrike">
                <a:solidFill>
                  <a:srgbClr val="FF0000"/>
                </a:solidFill>
                <a:latin typeface="Calibri"/>
                <a:ea typeface="Calibri"/>
                <a:cs typeface="Calibri"/>
                <a:sym typeface="Calibri"/>
              </a:rPr>
              <a:t>María</a:t>
            </a:r>
            <a:r>
              <a:rPr b="0" i="0" lang="es-CO" sz="2100" u="none" cap="none" strike="noStrike">
                <a:solidFill>
                  <a:srgbClr val="002060"/>
                </a:solidFill>
                <a:latin typeface="Calibri"/>
                <a:ea typeface="Calibri"/>
                <a:cs typeface="Calibri"/>
                <a:sym typeface="Calibri"/>
              </a:rPr>
              <a:t> de tener una relación a escondidas. 2 meses después, María se entera que está embarazada</a:t>
            </a:r>
            <a:endParaRPr b="0" i="0" sz="1500" u="none" cap="none" strike="noStrike">
              <a:solidFill>
                <a:srgbClr val="000000"/>
              </a:solidFill>
              <a:latin typeface="Arial"/>
              <a:ea typeface="Arial"/>
              <a:cs typeface="Arial"/>
              <a:sym typeface="Arial"/>
            </a:endParaRPr>
          </a:p>
        </p:txBody>
      </p:sp>
      <p:sp>
        <p:nvSpPr>
          <p:cNvPr id="466" name="Google Shape;466;p25"/>
          <p:cNvSpPr txBox="1"/>
          <p:nvPr/>
        </p:nvSpPr>
        <p:spPr>
          <a:xfrm>
            <a:off x="1184351" y="458326"/>
            <a:ext cx="10515600" cy="570028"/>
          </a:xfrm>
          <a:prstGeom prst="rect">
            <a:avLst/>
          </a:prstGeom>
          <a:noFill/>
          <a:ln>
            <a:noFill/>
          </a:ln>
        </p:spPr>
        <p:txBody>
          <a:bodyPr anchorCtr="0" anchor="ctr" bIns="0" lIns="0" spcFirstLastPara="1" rIns="0" wrap="square" tIns="15875">
            <a:spAutoFit/>
          </a:bodyPr>
          <a:lstStyle/>
          <a:p>
            <a:pPr indent="0" lvl="0" marL="12700" marR="0" rtl="0" algn="ctr">
              <a:lnSpc>
                <a:spcPct val="100000"/>
              </a:lnSpc>
              <a:spcBef>
                <a:spcPts val="0"/>
              </a:spcBef>
              <a:spcAft>
                <a:spcPts val="0"/>
              </a:spcAft>
              <a:buClr>
                <a:srgbClr val="00AEEF"/>
              </a:buClr>
              <a:buSzPts val="3200"/>
              <a:buFont typeface="Calibri"/>
              <a:buNone/>
            </a:pPr>
            <a:r>
              <a:rPr b="1" i="0" lang="es-CO" sz="3600" u="none" cap="none" strike="noStrike">
                <a:solidFill>
                  <a:srgbClr val="0070C0"/>
                </a:solidFill>
                <a:latin typeface="Calibri"/>
                <a:ea typeface="Calibri"/>
                <a:cs typeface="Calibri"/>
                <a:sym typeface="Calibri"/>
              </a:rPr>
              <a:t> Elementos Clave de los casos:</a:t>
            </a:r>
            <a:endParaRPr b="0" i="0" sz="1400" u="none" cap="none" strike="noStrike">
              <a:solidFill>
                <a:srgbClr val="000000"/>
              </a:solidFill>
              <a:latin typeface="Arial"/>
              <a:ea typeface="Arial"/>
              <a:cs typeface="Arial"/>
              <a:sym typeface="Arial"/>
            </a:endParaRPr>
          </a:p>
        </p:txBody>
      </p:sp>
      <p:sp>
        <p:nvSpPr>
          <p:cNvPr id="467" name="Google Shape;467;p25"/>
          <p:cNvSpPr txBox="1"/>
          <p:nvPr/>
        </p:nvSpPr>
        <p:spPr>
          <a:xfrm>
            <a:off x="-214847" y="1501319"/>
            <a:ext cx="5445782" cy="446917"/>
          </a:xfrm>
          <a:prstGeom prst="rect">
            <a:avLst/>
          </a:prstGeom>
          <a:noFill/>
          <a:ln>
            <a:noFill/>
          </a:ln>
        </p:spPr>
        <p:txBody>
          <a:bodyPr anchorCtr="0" anchor="ctr" bIns="0" lIns="0" spcFirstLastPara="1" rIns="0" wrap="square" tIns="15875">
            <a:spAutoFit/>
          </a:bodyPr>
          <a:lstStyle/>
          <a:p>
            <a:pPr indent="0" lvl="0" marL="12700" marR="0" rtl="0" algn="ctr">
              <a:lnSpc>
                <a:spcPct val="100000"/>
              </a:lnSpc>
              <a:spcBef>
                <a:spcPts val="0"/>
              </a:spcBef>
              <a:spcAft>
                <a:spcPts val="0"/>
              </a:spcAft>
              <a:buClr>
                <a:srgbClr val="00AEEF"/>
              </a:buClr>
              <a:buSzPts val="3200"/>
              <a:buFont typeface="Calibri"/>
              <a:buNone/>
            </a:pPr>
            <a:r>
              <a:rPr b="1" i="0" lang="es-CO" sz="2800" u="none" cap="none" strike="noStrike">
                <a:solidFill>
                  <a:srgbClr val="508FCD"/>
                </a:solidFill>
                <a:latin typeface="Calibri"/>
                <a:ea typeface="Calibri"/>
                <a:cs typeface="Calibri"/>
                <a:sym typeface="Calibri"/>
              </a:rPr>
              <a:t> Explotación Sexual </a:t>
            </a:r>
            <a:endParaRPr b="1" i="0" sz="2800" u="sng" cap="none" strike="noStrike">
              <a:solidFill>
                <a:schemeClr val="dk1"/>
              </a:solidFill>
              <a:latin typeface="Calibri"/>
              <a:ea typeface="Calibri"/>
              <a:cs typeface="Calibri"/>
              <a:sym typeface="Calibri"/>
            </a:endParaRPr>
          </a:p>
        </p:txBody>
      </p:sp>
      <p:sp>
        <p:nvSpPr>
          <p:cNvPr id="468" name="Google Shape;468;p25"/>
          <p:cNvSpPr txBox="1"/>
          <p:nvPr/>
        </p:nvSpPr>
        <p:spPr>
          <a:xfrm>
            <a:off x="7300508" y="1521564"/>
            <a:ext cx="3660014" cy="446917"/>
          </a:xfrm>
          <a:prstGeom prst="rect">
            <a:avLst/>
          </a:prstGeom>
          <a:noFill/>
          <a:ln>
            <a:noFill/>
          </a:ln>
        </p:spPr>
        <p:txBody>
          <a:bodyPr anchorCtr="0" anchor="ctr" bIns="0" lIns="0" spcFirstLastPara="1" rIns="0" wrap="square" tIns="15875">
            <a:spAutoFit/>
          </a:bodyPr>
          <a:lstStyle/>
          <a:p>
            <a:pPr indent="0" lvl="0" marL="12700" marR="0" rtl="0" algn="ctr">
              <a:lnSpc>
                <a:spcPct val="100000"/>
              </a:lnSpc>
              <a:spcBef>
                <a:spcPts val="0"/>
              </a:spcBef>
              <a:spcAft>
                <a:spcPts val="0"/>
              </a:spcAft>
              <a:buClr>
                <a:srgbClr val="00AEEF"/>
              </a:buClr>
              <a:buSzPts val="3200"/>
              <a:buFont typeface="Twentieth Century"/>
              <a:buNone/>
            </a:pPr>
            <a:r>
              <a:rPr b="1" i="0" lang="es-CO" sz="2800" u="none" cap="none" strike="noStrike">
                <a:solidFill>
                  <a:srgbClr val="508FCD"/>
                </a:solidFill>
                <a:latin typeface="Twentieth Century"/>
                <a:ea typeface="Twentieth Century"/>
                <a:cs typeface="Twentieth Century"/>
                <a:sym typeface="Twentieth Century"/>
              </a:rPr>
              <a:t> </a:t>
            </a:r>
            <a:r>
              <a:rPr b="1" i="0" lang="es-CO" sz="2800" u="none" cap="none" strike="noStrike">
                <a:solidFill>
                  <a:srgbClr val="508FCD"/>
                </a:solidFill>
                <a:latin typeface="Calibri"/>
                <a:ea typeface="Calibri"/>
                <a:cs typeface="Calibri"/>
                <a:sym typeface="Calibri"/>
              </a:rPr>
              <a:t>Abuso Sexual </a:t>
            </a:r>
            <a:endParaRPr b="1" i="0" sz="2800" u="sng"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3" name="Shape 473"/>
        <p:cNvGrpSpPr/>
        <p:nvPr/>
      </p:nvGrpSpPr>
      <p:grpSpPr>
        <a:xfrm>
          <a:off x="0" y="0"/>
          <a:ext cx="0" cy="0"/>
          <a:chOff x="0" y="0"/>
          <a:chExt cx="0" cy="0"/>
        </a:xfrm>
      </p:grpSpPr>
      <p:sp>
        <p:nvSpPr>
          <p:cNvPr id="474" name="Google Shape;474;p26"/>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5" name="Google Shape;475;p26"/>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6" name="Google Shape;476;p26"/>
          <p:cNvSpPr txBox="1"/>
          <p:nvPr>
            <p:ph type="ctrTitle"/>
          </p:nvPr>
        </p:nvSpPr>
        <p:spPr>
          <a:xfrm>
            <a:off x="880404" y="2130089"/>
            <a:ext cx="5262435" cy="289136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alibri"/>
              <a:buNone/>
            </a:pPr>
            <a:r>
              <a:rPr b="1" lang="es-CO" sz="5400">
                <a:solidFill>
                  <a:srgbClr val="002060"/>
                </a:solidFill>
              </a:rPr>
              <a:t>Manejo de casos o sospechas de explotación y abuso sexual</a:t>
            </a:r>
            <a:endParaRPr b="1" sz="4900">
              <a:solidFill>
                <a:srgbClr val="002060"/>
              </a:solidFill>
            </a:endParaRPr>
          </a:p>
        </p:txBody>
      </p:sp>
      <p:sp>
        <p:nvSpPr>
          <p:cNvPr id="477" name="Google Shape;477;p26"/>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8" name="Google Shape;478;p26"/>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9" name="Google Shape;479;p26"/>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006" id="480" name="Google Shape;480;p26"/>
          <p:cNvPicPr preferRelativeResize="0"/>
          <p:nvPr/>
        </p:nvPicPr>
        <p:blipFill rotWithShape="1">
          <a:blip r:embed="rId3">
            <a:alphaModFix/>
          </a:blip>
          <a:srcRect b="0" l="0" r="0" t="0"/>
          <a:stretch/>
        </p:blipFill>
        <p:spPr>
          <a:xfrm>
            <a:off x="9255605" y="4451090"/>
            <a:ext cx="2098195" cy="1533006"/>
          </a:xfrm>
          <a:prstGeom prst="rect">
            <a:avLst/>
          </a:prstGeom>
          <a:noFill/>
          <a:ln>
            <a:noFill/>
          </a:ln>
        </p:spPr>
      </p:pic>
      <p:pic>
        <p:nvPicPr>
          <p:cNvPr descr="cid:image001.png@01D66648.2831A930" id="481" name="Google Shape;481;p26"/>
          <p:cNvPicPr preferRelativeResize="0"/>
          <p:nvPr/>
        </p:nvPicPr>
        <p:blipFill rotWithShape="1">
          <a:blip r:embed="rId4">
            <a:alphaModFix/>
          </a:blip>
          <a:srcRect b="0" l="0" r="0" t="0"/>
          <a:stretch/>
        </p:blipFill>
        <p:spPr>
          <a:xfrm>
            <a:off x="6583049" y="270180"/>
            <a:ext cx="2041841" cy="2709367"/>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7"/>
          <p:cNvSpPr txBox="1"/>
          <p:nvPr>
            <p:ph type="title"/>
          </p:nvPr>
        </p:nvSpPr>
        <p:spPr>
          <a:xfrm>
            <a:off x="652406" y="343682"/>
            <a:ext cx="10386654" cy="89404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3200"/>
              <a:buFont typeface="Calibri"/>
              <a:buNone/>
            </a:pPr>
            <a:r>
              <a:rPr b="1" lang="es-CO" sz="3200">
                <a:solidFill>
                  <a:srgbClr val="0070C0"/>
                </a:solidFill>
                <a:latin typeface="Calibri"/>
                <a:ea typeface="Calibri"/>
                <a:cs typeface="Calibri"/>
                <a:sym typeface="Calibri"/>
              </a:rPr>
              <a:t>¿Qué hacemos cuando tenemos un caso o sospecha de EAS?</a:t>
            </a:r>
            <a:endParaRPr/>
          </a:p>
        </p:txBody>
      </p:sp>
      <p:sp>
        <p:nvSpPr>
          <p:cNvPr id="488" name="Google Shape;488;p27"/>
          <p:cNvSpPr txBox="1"/>
          <p:nvPr>
            <p:ph idx="1" type="body"/>
          </p:nvPr>
        </p:nvSpPr>
        <p:spPr>
          <a:xfrm>
            <a:off x="1812249" y="1548655"/>
            <a:ext cx="9429232" cy="4809522"/>
          </a:xfrm>
          <a:prstGeom prst="rect">
            <a:avLst/>
          </a:prstGeom>
          <a:noFill/>
          <a:ln>
            <a:noFill/>
          </a:ln>
        </p:spPr>
        <p:txBody>
          <a:bodyPr anchorCtr="0" anchor="t" bIns="45700" lIns="91425" spcFirstLastPara="1" rIns="91425" wrap="square" tIns="45700">
            <a:spAutoFit/>
          </a:bodyPr>
          <a:lstStyle/>
          <a:p>
            <a:pPr indent="-228600" lvl="0" marL="228600" rtl="0" algn="l">
              <a:lnSpc>
                <a:spcPct val="90000"/>
              </a:lnSpc>
              <a:spcBef>
                <a:spcPts val="0"/>
              </a:spcBef>
              <a:spcAft>
                <a:spcPts val="0"/>
              </a:spcAft>
              <a:buClr>
                <a:srgbClr val="1E4E79"/>
              </a:buClr>
              <a:buSzPts val="2000"/>
              <a:buFont typeface="Calibri"/>
              <a:buChar char="→"/>
            </a:pPr>
            <a:r>
              <a:rPr lang="es-CO" sz="2000"/>
              <a:t> </a:t>
            </a:r>
            <a:r>
              <a:rPr b="1" lang="es-CO" sz="2400">
                <a:solidFill>
                  <a:srgbClr val="002060"/>
                </a:solidFill>
              </a:rPr>
              <a:t>Reportar a través del mecanismo interno de la entidad SNU</a:t>
            </a:r>
            <a:endParaRPr sz="2000">
              <a:solidFill>
                <a:srgbClr val="002060"/>
              </a:solidFill>
            </a:endParaRPr>
          </a:p>
          <a:p>
            <a:pPr indent="0" lvl="0" marL="0" rtl="0" algn="l">
              <a:lnSpc>
                <a:spcPct val="90000"/>
              </a:lnSpc>
              <a:spcBef>
                <a:spcPts val="1000"/>
              </a:spcBef>
              <a:spcAft>
                <a:spcPts val="0"/>
              </a:spcAft>
              <a:buClr>
                <a:schemeClr val="dk1"/>
              </a:buClr>
              <a:buSzPts val="2000"/>
              <a:buNone/>
            </a:pPr>
            <a:r>
              <a:rPr lang="es-CO" sz="2000"/>
              <a:t>	</a:t>
            </a:r>
            <a:endParaRPr/>
          </a:p>
          <a:p>
            <a:pPr indent="0" lvl="0" marL="0" rtl="0" algn="l">
              <a:lnSpc>
                <a:spcPct val="90000"/>
              </a:lnSpc>
              <a:spcBef>
                <a:spcPts val="1000"/>
              </a:spcBef>
              <a:spcAft>
                <a:spcPts val="0"/>
              </a:spcAft>
              <a:buClr>
                <a:schemeClr val="dk1"/>
              </a:buClr>
              <a:buSzPts val="2000"/>
              <a:buNone/>
            </a:pPr>
            <a:r>
              <a:t/>
            </a:r>
            <a:endParaRPr b="1" sz="2000">
              <a:solidFill>
                <a:srgbClr val="2E75B5"/>
              </a:solidFill>
            </a:endParaRPr>
          </a:p>
          <a:p>
            <a:pPr indent="0" lvl="0" marL="0" rtl="0" algn="l">
              <a:lnSpc>
                <a:spcPct val="90000"/>
              </a:lnSpc>
              <a:spcBef>
                <a:spcPts val="1000"/>
              </a:spcBef>
              <a:spcAft>
                <a:spcPts val="0"/>
              </a:spcAft>
              <a:buClr>
                <a:srgbClr val="0070C0"/>
              </a:buClr>
              <a:buSzPts val="2000"/>
              <a:buNone/>
            </a:pPr>
            <a:r>
              <a:rPr b="1" lang="es-CO" sz="2000">
                <a:solidFill>
                  <a:srgbClr val="0070C0"/>
                </a:solidFill>
              </a:rPr>
              <a:t>ONU - Oficina de Servicios de Supervisión Interna </a:t>
            </a:r>
            <a:r>
              <a:rPr lang="es-CO" sz="2000">
                <a:solidFill>
                  <a:srgbClr val="0070C0"/>
                </a:solidFill>
              </a:rPr>
              <a:t> (OIOS por sus siglas en inglés)</a:t>
            </a:r>
            <a:endParaRPr/>
          </a:p>
          <a:p>
            <a:pPr indent="0" lvl="0" marL="0" rtl="0" algn="l">
              <a:lnSpc>
                <a:spcPct val="90000"/>
              </a:lnSpc>
              <a:spcBef>
                <a:spcPts val="1000"/>
              </a:spcBef>
              <a:spcAft>
                <a:spcPts val="0"/>
              </a:spcAft>
              <a:buClr>
                <a:srgbClr val="0070C0"/>
              </a:buClr>
              <a:buSzPts val="1800"/>
              <a:buNone/>
            </a:pPr>
            <a:r>
              <a:rPr lang="es-CO" sz="1800" u="sng">
                <a:solidFill>
                  <a:srgbClr val="0070C0"/>
                </a:solidFill>
                <a:hlinkClick r:id="rId3">
                  <a:extLst>
                    <a:ext uri="{A12FA001-AC4F-418D-AE19-62706E023703}">
                      <ahyp:hlinkClr val="tx"/>
                    </a:ext>
                  </a:extLst>
                </a:hlinkClick>
              </a:rPr>
              <a:t>https://oios.un.org/es/node/1853</a:t>
            </a:r>
            <a:endParaRPr sz="1800" u="sng">
              <a:solidFill>
                <a:srgbClr val="0070C0"/>
              </a:solidFill>
            </a:endParaRPr>
          </a:p>
          <a:p>
            <a:pPr indent="0" lvl="0" marL="0" rtl="0" algn="l">
              <a:lnSpc>
                <a:spcPct val="90000"/>
              </a:lnSpc>
              <a:spcBef>
                <a:spcPts val="1000"/>
              </a:spcBef>
              <a:spcAft>
                <a:spcPts val="0"/>
              </a:spcAft>
              <a:buClr>
                <a:srgbClr val="0070C0"/>
              </a:buClr>
              <a:buSzPts val="1800"/>
              <a:buNone/>
            </a:pPr>
            <a:r>
              <a:rPr lang="es-CO" sz="1800" u="sng">
                <a:solidFill>
                  <a:srgbClr val="0070C0"/>
                </a:solidFill>
              </a:rPr>
              <a:t>Línea de denuncias: +1 212 963 1111 </a:t>
            </a:r>
            <a:endParaRPr/>
          </a:p>
          <a:p>
            <a:pPr indent="0" lvl="0" marL="0" rtl="0" algn="l">
              <a:lnSpc>
                <a:spcPct val="90000"/>
              </a:lnSpc>
              <a:spcBef>
                <a:spcPts val="1000"/>
              </a:spcBef>
              <a:spcAft>
                <a:spcPts val="0"/>
              </a:spcAft>
              <a:buClr>
                <a:schemeClr val="dk1"/>
              </a:buClr>
              <a:buSzPts val="2000"/>
              <a:buNone/>
            </a:pPr>
            <a:r>
              <a:t/>
            </a:r>
            <a:endParaRPr i="1" sz="2000">
              <a:solidFill>
                <a:srgbClr val="FF0000"/>
              </a:solidFill>
            </a:endParaRPr>
          </a:p>
          <a:p>
            <a:pPr indent="0" lvl="0" marL="0" rtl="0" algn="l">
              <a:lnSpc>
                <a:spcPct val="90000"/>
              </a:lnSpc>
              <a:spcBef>
                <a:spcPts val="1000"/>
              </a:spcBef>
              <a:spcAft>
                <a:spcPts val="0"/>
              </a:spcAft>
              <a:buClr>
                <a:schemeClr val="dk1"/>
              </a:buClr>
              <a:buSzPts val="2000"/>
              <a:buNone/>
            </a:pPr>
            <a:r>
              <a:t/>
            </a:r>
            <a:endParaRPr i="1" sz="2000">
              <a:solidFill>
                <a:srgbClr val="FF0000"/>
              </a:solidFill>
            </a:endParaRPr>
          </a:p>
          <a:p>
            <a:pPr indent="0" lvl="0" marL="0" rtl="0" algn="l">
              <a:lnSpc>
                <a:spcPct val="90000"/>
              </a:lnSpc>
              <a:spcBef>
                <a:spcPts val="1000"/>
              </a:spcBef>
              <a:spcAft>
                <a:spcPts val="0"/>
              </a:spcAft>
              <a:buClr>
                <a:schemeClr val="dk1"/>
              </a:buClr>
              <a:buSzPts val="2000"/>
              <a:buNone/>
            </a:pPr>
            <a:r>
              <a:t/>
            </a:r>
            <a:endParaRPr i="1" sz="2000">
              <a:solidFill>
                <a:srgbClr val="FF0000"/>
              </a:solidFill>
            </a:endParaRPr>
          </a:p>
          <a:p>
            <a:pPr indent="-228600" lvl="0" marL="228600" rtl="0" algn="l">
              <a:lnSpc>
                <a:spcPct val="90000"/>
              </a:lnSpc>
              <a:spcBef>
                <a:spcPts val="1000"/>
              </a:spcBef>
              <a:spcAft>
                <a:spcPts val="0"/>
              </a:spcAft>
              <a:buClr>
                <a:srgbClr val="1E4E79"/>
              </a:buClr>
              <a:buSzPts val="2000"/>
              <a:buFont typeface="Calibri"/>
              <a:buChar char="→"/>
            </a:pPr>
            <a:r>
              <a:rPr b="1" lang="es-CO" sz="2000"/>
              <a:t> </a:t>
            </a:r>
            <a:r>
              <a:rPr b="1" lang="es-CO" sz="2400">
                <a:solidFill>
                  <a:srgbClr val="002060"/>
                </a:solidFill>
              </a:rPr>
              <a:t>Socios - </a:t>
            </a:r>
            <a:r>
              <a:rPr b="1" lang="es-CO" sz="2400">
                <a:solidFill>
                  <a:srgbClr val="0070C0"/>
                </a:solidFill>
              </a:rPr>
              <a:t>Informar sin demora </a:t>
            </a:r>
            <a:r>
              <a:rPr lang="es-CO" sz="2400">
                <a:solidFill>
                  <a:srgbClr val="002060"/>
                </a:solidFill>
              </a:rPr>
              <a:t>a la entidad asociada de las Naciones Unidas</a:t>
            </a:r>
            <a:endParaRPr sz="2400">
              <a:solidFill>
                <a:srgbClr val="002060"/>
              </a:solidFill>
            </a:endParaRPr>
          </a:p>
          <a:p>
            <a:pPr indent="0" lvl="0" marL="0" rtl="0" algn="l">
              <a:lnSpc>
                <a:spcPct val="90000"/>
              </a:lnSpc>
              <a:spcBef>
                <a:spcPts val="1000"/>
              </a:spcBef>
              <a:spcAft>
                <a:spcPts val="0"/>
              </a:spcAft>
              <a:buClr>
                <a:schemeClr val="dk1"/>
              </a:buClr>
              <a:buSzPts val="2000"/>
              <a:buNone/>
            </a:pPr>
            <a:r>
              <a:t/>
            </a:r>
            <a:endParaRPr sz="2000"/>
          </a:p>
        </p:txBody>
      </p:sp>
      <p:pic>
        <p:nvPicPr>
          <p:cNvPr descr="Open envelope" id="489" name="Google Shape;489;p27"/>
          <p:cNvPicPr preferRelativeResize="0"/>
          <p:nvPr/>
        </p:nvPicPr>
        <p:blipFill rotWithShape="1">
          <a:blip r:embed="rId4">
            <a:alphaModFix/>
          </a:blip>
          <a:srcRect b="0" l="0" r="0" t="0"/>
          <a:stretch/>
        </p:blipFill>
        <p:spPr>
          <a:xfrm>
            <a:off x="749098" y="1417497"/>
            <a:ext cx="922996" cy="861206"/>
          </a:xfrm>
          <a:prstGeom prst="rect">
            <a:avLst/>
          </a:prstGeom>
          <a:noFill/>
          <a:ln>
            <a:noFill/>
          </a:ln>
        </p:spPr>
      </p:pic>
      <p:pic>
        <p:nvPicPr>
          <p:cNvPr id="490" name="Google Shape;490;p27"/>
          <p:cNvPicPr preferRelativeResize="0"/>
          <p:nvPr/>
        </p:nvPicPr>
        <p:blipFill rotWithShape="1">
          <a:blip r:embed="rId5">
            <a:alphaModFix/>
          </a:blip>
          <a:srcRect b="0" l="0" r="0" t="0"/>
          <a:stretch/>
        </p:blipFill>
        <p:spPr>
          <a:xfrm>
            <a:off x="745172" y="3236344"/>
            <a:ext cx="1067077" cy="1012650"/>
          </a:xfrm>
          <a:prstGeom prst="rect">
            <a:avLst/>
          </a:prstGeom>
          <a:noFill/>
          <a:ln>
            <a:noFill/>
          </a:ln>
        </p:spPr>
      </p:pic>
      <p:pic>
        <p:nvPicPr>
          <p:cNvPr descr="Campana" id="491" name="Google Shape;491;p27"/>
          <p:cNvPicPr preferRelativeResize="0"/>
          <p:nvPr/>
        </p:nvPicPr>
        <p:blipFill rotWithShape="1">
          <a:blip r:embed="rId6">
            <a:alphaModFix/>
          </a:blip>
          <a:srcRect b="0" l="0" r="0" t="0"/>
          <a:stretch/>
        </p:blipFill>
        <p:spPr>
          <a:xfrm>
            <a:off x="975327" y="5209325"/>
            <a:ext cx="696767" cy="69676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28"/>
          <p:cNvSpPr txBox="1"/>
          <p:nvPr/>
        </p:nvSpPr>
        <p:spPr>
          <a:xfrm>
            <a:off x="641387" y="354278"/>
            <a:ext cx="10718871" cy="13109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70C0"/>
              </a:buClr>
              <a:buSzPts val="3200"/>
              <a:buFont typeface="Calibri"/>
              <a:buNone/>
            </a:pPr>
            <a:r>
              <a:rPr b="1" i="0" lang="es-CO" sz="3200" u="none" cap="none" strike="noStrike">
                <a:solidFill>
                  <a:srgbClr val="0070C0"/>
                </a:solidFill>
                <a:latin typeface="Calibri"/>
                <a:ea typeface="Calibri"/>
                <a:cs typeface="Calibri"/>
                <a:sym typeface="Calibri"/>
              </a:rPr>
              <a:t>Consideraciones para realizar un reporte  </a:t>
            </a:r>
            <a:endParaRPr b="0" i="0" sz="1400" u="none" cap="none" strike="noStrike">
              <a:solidFill>
                <a:srgbClr val="000000"/>
              </a:solidFill>
              <a:latin typeface="Arial"/>
              <a:ea typeface="Arial"/>
              <a:cs typeface="Arial"/>
              <a:sym typeface="Arial"/>
            </a:endParaRPr>
          </a:p>
        </p:txBody>
      </p:sp>
      <p:sp>
        <p:nvSpPr>
          <p:cNvPr id="498" name="Google Shape;498;p28"/>
          <p:cNvSpPr txBox="1"/>
          <p:nvPr/>
        </p:nvSpPr>
        <p:spPr>
          <a:xfrm>
            <a:off x="855102" y="1973268"/>
            <a:ext cx="5725740"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CO" sz="2000" u="none" cap="none" strike="noStrike">
                <a:solidFill>
                  <a:srgbClr val="002060"/>
                </a:solidFill>
                <a:latin typeface="Calibri"/>
                <a:ea typeface="Calibri"/>
                <a:cs typeface="Calibri"/>
                <a:sym typeface="Calibri"/>
              </a:rPr>
              <a:t>Aún cuando no tengamos todos los detalles, nuestra obligación es </a:t>
            </a:r>
            <a:r>
              <a:rPr b="1" i="0" lang="es-CO" sz="2000" u="sng" cap="none" strike="noStrike">
                <a:solidFill>
                  <a:srgbClr val="0070C0"/>
                </a:solidFill>
                <a:latin typeface="Calibri"/>
                <a:ea typeface="Calibri"/>
                <a:cs typeface="Calibri"/>
                <a:sym typeface="Calibri"/>
              </a:rPr>
              <a:t>reportar.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sng"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1" i="0" sz="2000" u="sng"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s-CO" sz="2000" u="none" cap="none" strike="noStrike">
                <a:solidFill>
                  <a:srgbClr val="002060"/>
                </a:solidFill>
                <a:latin typeface="Calibri"/>
                <a:ea typeface="Calibri"/>
                <a:cs typeface="Calibri"/>
                <a:sym typeface="Calibri"/>
              </a:rPr>
              <a:t>Se debe reportar cualquier sospecha de manera </a:t>
            </a:r>
            <a:r>
              <a:rPr b="1" i="0" lang="es-CO" sz="2000" u="sng" cap="none" strike="noStrike">
                <a:solidFill>
                  <a:srgbClr val="002060"/>
                </a:solidFill>
                <a:latin typeface="Calibri"/>
                <a:ea typeface="Calibri"/>
                <a:cs typeface="Calibri"/>
                <a:sym typeface="Calibri"/>
              </a:rPr>
              <a:t>inmediata. </a:t>
            </a:r>
            <a:r>
              <a:rPr b="0" i="0" lang="es-CO" sz="2000" u="none" cap="none" strike="noStrike">
                <a:solidFill>
                  <a:srgbClr val="002060"/>
                </a:solidFill>
                <a:latin typeface="Calibri"/>
                <a:ea typeface="Calibri"/>
                <a:cs typeface="Calibri"/>
                <a:sym typeface="Calibri"/>
              </a:rPr>
              <a:t>Estos reportes  manejadas como una </a:t>
            </a:r>
            <a:r>
              <a:rPr b="1" i="0" lang="es-CO" sz="2000" u="sng" cap="none" strike="noStrike">
                <a:solidFill>
                  <a:srgbClr val="0070C0"/>
                </a:solidFill>
                <a:latin typeface="Calibri"/>
                <a:ea typeface="Calibri"/>
                <a:cs typeface="Calibri"/>
                <a:sym typeface="Calibri"/>
              </a:rPr>
              <a:t>prioridad y </a:t>
            </a:r>
            <a:r>
              <a:rPr b="0" i="0" lang="es-CO" sz="2000" u="sng" cap="none" strike="noStrike">
                <a:solidFill>
                  <a:srgbClr val="0070C0"/>
                </a:solidFill>
                <a:latin typeface="Calibri"/>
                <a:ea typeface="Calibri"/>
                <a:cs typeface="Calibri"/>
                <a:sym typeface="Calibri"/>
              </a:rPr>
              <a:t> con </a:t>
            </a:r>
            <a:r>
              <a:rPr b="1" i="0" lang="es-CO" sz="2000" u="sng" cap="none" strike="noStrike">
                <a:solidFill>
                  <a:srgbClr val="0070C0"/>
                </a:solidFill>
                <a:latin typeface="Calibri"/>
                <a:ea typeface="Calibri"/>
                <a:cs typeface="Calibri"/>
                <a:sym typeface="Calibri"/>
              </a:rPr>
              <a:t>confidencialidad.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sng"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s-CO" sz="2000" u="none" cap="none" strike="noStrike">
                <a:solidFill>
                  <a:srgbClr val="002060"/>
                </a:solidFill>
                <a:latin typeface="Calibri"/>
                <a:ea typeface="Calibri"/>
                <a:cs typeface="Calibri"/>
                <a:sym typeface="Calibri"/>
              </a:rPr>
              <a:t>Las instancias encargadas al interior de las entidades SNU  son responsables de llevar a  cabo la investigación. </a:t>
            </a:r>
            <a:r>
              <a:rPr b="1" i="0" lang="es-CO" sz="2000" u="sng" cap="none" strike="noStrike">
                <a:solidFill>
                  <a:srgbClr val="002060"/>
                </a:solidFill>
                <a:latin typeface="Calibri"/>
                <a:ea typeface="Calibri"/>
                <a:cs typeface="Calibri"/>
                <a:sym typeface="Calibri"/>
              </a:rPr>
              <a:t>No es deber de la persona que reporta realizar este proceso.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sng"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1" i="0" sz="2000" u="sng" cap="none" strike="noStrike">
              <a:solidFill>
                <a:srgbClr val="002060"/>
              </a:solidFill>
              <a:latin typeface="Calibri"/>
              <a:ea typeface="Calibri"/>
              <a:cs typeface="Calibri"/>
              <a:sym typeface="Calibri"/>
            </a:endParaRPr>
          </a:p>
        </p:txBody>
      </p:sp>
      <p:pic>
        <p:nvPicPr>
          <p:cNvPr id="499" name="Google Shape;499;p28"/>
          <p:cNvPicPr preferRelativeResize="0"/>
          <p:nvPr/>
        </p:nvPicPr>
        <p:blipFill rotWithShape="1">
          <a:blip r:embed="rId3">
            <a:alphaModFix/>
          </a:blip>
          <a:srcRect b="15373" l="29541" r="28979" t="16598"/>
          <a:stretch/>
        </p:blipFill>
        <p:spPr>
          <a:xfrm>
            <a:off x="7577230" y="2153528"/>
            <a:ext cx="3593997" cy="3315495"/>
          </a:xfrm>
          <a:prstGeom prst="rect">
            <a:avLst/>
          </a:prstGeom>
          <a:noFill/>
          <a:ln>
            <a:noFill/>
          </a:ln>
        </p:spPr>
      </p:pic>
      <p:sp>
        <p:nvSpPr>
          <p:cNvPr id="500" name="Google Shape;500;p28"/>
          <p:cNvSpPr/>
          <p:nvPr/>
        </p:nvSpPr>
        <p:spPr>
          <a:xfrm>
            <a:off x="104871" y="1931492"/>
            <a:ext cx="583587" cy="594795"/>
          </a:xfrm>
          <a:prstGeom prst="flowChartConnector">
            <a:avLst/>
          </a:prstGeom>
          <a:solidFill>
            <a:srgbClr val="8DA9DB"/>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501" name="Google Shape;501;p28"/>
          <p:cNvSpPr/>
          <p:nvPr/>
        </p:nvSpPr>
        <p:spPr>
          <a:xfrm>
            <a:off x="104871" y="3216481"/>
            <a:ext cx="583587" cy="594795"/>
          </a:xfrm>
          <a:prstGeom prst="flowChartConnector">
            <a:avLst/>
          </a:prstGeom>
          <a:solidFill>
            <a:srgbClr val="8DA9DB"/>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02" name="Google Shape;502;p28"/>
          <p:cNvSpPr/>
          <p:nvPr/>
        </p:nvSpPr>
        <p:spPr>
          <a:xfrm>
            <a:off x="104871" y="4672315"/>
            <a:ext cx="583587" cy="594795"/>
          </a:xfrm>
          <a:prstGeom prst="flowChartConnector">
            <a:avLst/>
          </a:prstGeom>
          <a:solidFill>
            <a:srgbClr val="8DA9DB"/>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s-CO" sz="32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29"/>
          <p:cNvSpPr txBox="1"/>
          <p:nvPr>
            <p:ph type="title"/>
          </p:nvPr>
        </p:nvSpPr>
        <p:spPr>
          <a:xfrm>
            <a:off x="417616" y="2872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200"/>
              <a:buFont typeface="Calibri"/>
              <a:buNone/>
            </a:pPr>
            <a:r>
              <a:rPr b="1" lang="es-CO" sz="3200">
                <a:solidFill>
                  <a:srgbClr val="0070C0"/>
                </a:solidFill>
                <a:latin typeface="Calibri"/>
                <a:ea typeface="Calibri"/>
                <a:cs typeface="Calibri"/>
                <a:sym typeface="Calibri"/>
              </a:rPr>
              <a:t>Principios Esenciales en un Reporte de EAS</a:t>
            </a:r>
            <a:endParaRPr/>
          </a:p>
        </p:txBody>
      </p:sp>
      <p:sp>
        <p:nvSpPr>
          <p:cNvPr id="509" name="Google Shape;509;p29"/>
          <p:cNvSpPr txBox="1"/>
          <p:nvPr>
            <p:ph idx="1" type="body"/>
          </p:nvPr>
        </p:nvSpPr>
        <p:spPr>
          <a:xfrm>
            <a:off x="5168692" y="1713189"/>
            <a:ext cx="6605691" cy="47008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70C0"/>
              </a:buClr>
              <a:buSzPts val="2200"/>
              <a:buChar char="•"/>
            </a:pPr>
            <a:r>
              <a:rPr b="1" lang="es-CO" sz="2200">
                <a:solidFill>
                  <a:srgbClr val="002060"/>
                </a:solidFill>
              </a:rPr>
              <a:t>Enfoque centrado en la persona sobreviviente</a:t>
            </a:r>
            <a:endParaRPr/>
          </a:p>
          <a:p>
            <a:pPr indent="-88900" lvl="0" marL="228600" rtl="0" algn="l">
              <a:lnSpc>
                <a:spcPct val="90000"/>
              </a:lnSpc>
              <a:spcBef>
                <a:spcPts val="1000"/>
              </a:spcBef>
              <a:spcAft>
                <a:spcPts val="0"/>
              </a:spcAft>
              <a:buClr>
                <a:srgbClr val="0070C0"/>
              </a:buClr>
              <a:buSzPts val="2200"/>
              <a:buNone/>
            </a:pPr>
            <a:r>
              <a:t/>
            </a:r>
            <a:endParaRPr b="1" sz="2200">
              <a:solidFill>
                <a:srgbClr val="002060"/>
              </a:solidFill>
            </a:endParaRPr>
          </a:p>
          <a:p>
            <a:pPr indent="-228600" lvl="0" marL="228600" rtl="0" algn="l">
              <a:lnSpc>
                <a:spcPct val="90000"/>
              </a:lnSpc>
              <a:spcBef>
                <a:spcPts val="1000"/>
              </a:spcBef>
              <a:spcAft>
                <a:spcPts val="0"/>
              </a:spcAft>
              <a:buClr>
                <a:srgbClr val="0070C0"/>
              </a:buClr>
              <a:buSzPts val="2200"/>
              <a:buChar char="•"/>
            </a:pPr>
            <a:r>
              <a:rPr b="1" lang="es-CO" sz="2200">
                <a:solidFill>
                  <a:srgbClr val="002060"/>
                </a:solidFill>
              </a:rPr>
              <a:t>Confidencialidad</a:t>
            </a:r>
            <a:endParaRPr/>
          </a:p>
          <a:p>
            <a:pPr indent="-88900" lvl="0" marL="228600" rtl="0" algn="l">
              <a:lnSpc>
                <a:spcPct val="90000"/>
              </a:lnSpc>
              <a:spcBef>
                <a:spcPts val="1000"/>
              </a:spcBef>
              <a:spcAft>
                <a:spcPts val="0"/>
              </a:spcAft>
              <a:buClr>
                <a:srgbClr val="0070C0"/>
              </a:buClr>
              <a:buSzPts val="2200"/>
              <a:buNone/>
            </a:pPr>
            <a:r>
              <a:t/>
            </a:r>
            <a:endParaRPr b="1" sz="2200">
              <a:solidFill>
                <a:srgbClr val="002060"/>
              </a:solidFill>
            </a:endParaRPr>
          </a:p>
          <a:p>
            <a:pPr indent="-228600" lvl="0" marL="228600" rtl="0" algn="l">
              <a:lnSpc>
                <a:spcPct val="90000"/>
              </a:lnSpc>
              <a:spcBef>
                <a:spcPts val="1000"/>
              </a:spcBef>
              <a:spcAft>
                <a:spcPts val="0"/>
              </a:spcAft>
              <a:buClr>
                <a:srgbClr val="0070C0"/>
              </a:buClr>
              <a:buSzPts val="2200"/>
              <a:buChar char="•"/>
            </a:pPr>
            <a:r>
              <a:rPr b="1" lang="es-CO" sz="2200">
                <a:solidFill>
                  <a:srgbClr val="002060"/>
                </a:solidFill>
              </a:rPr>
              <a:t>Seguridad </a:t>
            </a:r>
            <a:endParaRPr/>
          </a:p>
          <a:p>
            <a:pPr indent="-88900" lvl="0" marL="228600" rtl="0" algn="l">
              <a:lnSpc>
                <a:spcPct val="90000"/>
              </a:lnSpc>
              <a:spcBef>
                <a:spcPts val="1000"/>
              </a:spcBef>
              <a:spcAft>
                <a:spcPts val="0"/>
              </a:spcAft>
              <a:buClr>
                <a:srgbClr val="0070C0"/>
              </a:buClr>
              <a:buSzPts val="2200"/>
              <a:buNone/>
            </a:pPr>
            <a:r>
              <a:t/>
            </a:r>
            <a:endParaRPr b="1" sz="2200">
              <a:solidFill>
                <a:srgbClr val="002060"/>
              </a:solidFill>
            </a:endParaRPr>
          </a:p>
          <a:p>
            <a:pPr indent="-228600" lvl="0" marL="228600" rtl="0" algn="l">
              <a:lnSpc>
                <a:spcPct val="90000"/>
              </a:lnSpc>
              <a:spcBef>
                <a:spcPts val="1000"/>
              </a:spcBef>
              <a:spcAft>
                <a:spcPts val="0"/>
              </a:spcAft>
              <a:buClr>
                <a:srgbClr val="0070C0"/>
              </a:buClr>
              <a:buSzPts val="2200"/>
              <a:buChar char="•"/>
            </a:pPr>
            <a:r>
              <a:rPr b="1" lang="es-CO" sz="2200">
                <a:solidFill>
                  <a:srgbClr val="002060"/>
                </a:solidFill>
              </a:rPr>
              <a:t>Participación</a:t>
            </a:r>
            <a:endParaRPr/>
          </a:p>
          <a:p>
            <a:pPr indent="-88900" lvl="0" marL="228600" rtl="0" algn="l">
              <a:lnSpc>
                <a:spcPct val="90000"/>
              </a:lnSpc>
              <a:spcBef>
                <a:spcPts val="1000"/>
              </a:spcBef>
              <a:spcAft>
                <a:spcPts val="0"/>
              </a:spcAft>
              <a:buClr>
                <a:srgbClr val="0070C0"/>
              </a:buClr>
              <a:buSzPts val="2200"/>
              <a:buNone/>
            </a:pPr>
            <a:r>
              <a:t/>
            </a:r>
            <a:endParaRPr b="1" sz="2200">
              <a:solidFill>
                <a:srgbClr val="002060"/>
              </a:solidFill>
            </a:endParaRPr>
          </a:p>
          <a:p>
            <a:pPr indent="-228600" lvl="0" marL="228600" rtl="0" algn="l">
              <a:lnSpc>
                <a:spcPct val="90000"/>
              </a:lnSpc>
              <a:spcBef>
                <a:spcPts val="1000"/>
              </a:spcBef>
              <a:spcAft>
                <a:spcPts val="0"/>
              </a:spcAft>
              <a:buClr>
                <a:srgbClr val="0070C0"/>
              </a:buClr>
              <a:buSzPts val="2200"/>
              <a:buChar char="•"/>
            </a:pPr>
            <a:r>
              <a:rPr b="1" lang="es-CO" sz="2200">
                <a:solidFill>
                  <a:srgbClr val="002060"/>
                </a:solidFill>
              </a:rPr>
              <a:t>Acción sin daño</a:t>
            </a:r>
            <a:endParaRPr/>
          </a:p>
          <a:p>
            <a:pPr indent="-88900" lvl="0" marL="228600" rtl="0" algn="l">
              <a:lnSpc>
                <a:spcPct val="90000"/>
              </a:lnSpc>
              <a:spcBef>
                <a:spcPts val="1000"/>
              </a:spcBef>
              <a:spcAft>
                <a:spcPts val="0"/>
              </a:spcAft>
              <a:buClr>
                <a:srgbClr val="0070C0"/>
              </a:buClr>
              <a:buSzPts val="2200"/>
              <a:buNone/>
            </a:pPr>
            <a:r>
              <a:t/>
            </a:r>
            <a:endParaRPr b="1" sz="2200">
              <a:solidFill>
                <a:srgbClr val="002060"/>
              </a:solidFill>
            </a:endParaRPr>
          </a:p>
          <a:p>
            <a:pPr indent="-228600" lvl="0" marL="228600" rtl="0" algn="l">
              <a:lnSpc>
                <a:spcPct val="90000"/>
              </a:lnSpc>
              <a:spcBef>
                <a:spcPts val="1000"/>
              </a:spcBef>
              <a:spcAft>
                <a:spcPts val="0"/>
              </a:spcAft>
              <a:buClr>
                <a:srgbClr val="0070C0"/>
              </a:buClr>
              <a:buSzPts val="2200"/>
              <a:buChar char="•"/>
            </a:pPr>
            <a:r>
              <a:rPr b="1" lang="es-CO" sz="2200">
                <a:solidFill>
                  <a:srgbClr val="002060"/>
                </a:solidFill>
              </a:rPr>
              <a:t>Interés superior de niños, niñas y adolescentes</a:t>
            </a:r>
            <a:endParaRPr/>
          </a:p>
        </p:txBody>
      </p:sp>
      <p:pic>
        <p:nvPicPr>
          <p:cNvPr descr="Graphical user interface, text, application&#10;&#10;Description automatically generated" id="510" name="Google Shape;510;p29"/>
          <p:cNvPicPr preferRelativeResize="0"/>
          <p:nvPr/>
        </p:nvPicPr>
        <p:blipFill rotWithShape="1">
          <a:blip r:embed="rId3">
            <a:alphaModFix/>
          </a:blip>
          <a:srcRect b="0" l="0" r="0" t="0"/>
          <a:stretch/>
        </p:blipFill>
        <p:spPr>
          <a:xfrm>
            <a:off x="723082" y="1935040"/>
            <a:ext cx="3723638" cy="37236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
          <p:cNvSpPr txBox="1"/>
          <p:nvPr>
            <p:ph type="title"/>
          </p:nvPr>
        </p:nvSpPr>
        <p:spPr>
          <a:xfrm>
            <a:off x="594360" y="1474757"/>
            <a:ext cx="3734698" cy="32102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Calibri"/>
              <a:buNone/>
            </a:pPr>
            <a:br>
              <a:rPr b="1" lang="es-CO" sz="2600">
                <a:solidFill>
                  <a:schemeClr val="dk1"/>
                </a:solidFill>
                <a:latin typeface="Calibri"/>
                <a:ea typeface="Calibri"/>
                <a:cs typeface="Calibri"/>
                <a:sym typeface="Calibri"/>
              </a:rPr>
            </a:br>
            <a:br>
              <a:rPr b="1" lang="es-CO" sz="2600">
                <a:solidFill>
                  <a:schemeClr val="dk1"/>
                </a:solidFill>
                <a:latin typeface="Calibri"/>
                <a:ea typeface="Calibri"/>
                <a:cs typeface="Calibri"/>
                <a:sym typeface="Calibri"/>
              </a:rPr>
            </a:br>
            <a:br>
              <a:rPr b="1" lang="es-CO" sz="2600">
                <a:solidFill>
                  <a:schemeClr val="dk1"/>
                </a:solidFill>
                <a:latin typeface="Calibri"/>
                <a:ea typeface="Calibri"/>
                <a:cs typeface="Calibri"/>
                <a:sym typeface="Calibri"/>
              </a:rPr>
            </a:br>
            <a:br>
              <a:rPr b="1" lang="es-CO" sz="2600">
                <a:solidFill>
                  <a:schemeClr val="dk1"/>
                </a:solidFill>
                <a:latin typeface="Calibri"/>
                <a:ea typeface="Calibri"/>
                <a:cs typeface="Calibri"/>
                <a:sym typeface="Calibri"/>
              </a:rPr>
            </a:br>
            <a:br>
              <a:rPr b="1" lang="es-CO" sz="2600">
                <a:solidFill>
                  <a:schemeClr val="dk1"/>
                </a:solidFill>
                <a:latin typeface="Calibri"/>
                <a:ea typeface="Calibri"/>
                <a:cs typeface="Calibri"/>
                <a:sym typeface="Calibri"/>
              </a:rPr>
            </a:br>
            <a:br>
              <a:rPr lang="es-CO" sz="2600">
                <a:solidFill>
                  <a:schemeClr val="dk1"/>
                </a:solidFill>
                <a:latin typeface="Calibri"/>
                <a:ea typeface="Calibri"/>
                <a:cs typeface="Calibri"/>
                <a:sym typeface="Calibri"/>
              </a:rPr>
            </a:br>
            <a:br>
              <a:rPr lang="es-CO" sz="2600">
                <a:solidFill>
                  <a:schemeClr val="dk1"/>
                </a:solidFill>
                <a:latin typeface="Calibri"/>
                <a:ea typeface="Calibri"/>
                <a:cs typeface="Calibri"/>
                <a:sym typeface="Calibri"/>
              </a:rPr>
            </a:br>
            <a:r>
              <a:rPr lang="es-CO" sz="2600">
                <a:solidFill>
                  <a:schemeClr val="dk1"/>
                </a:solidFill>
                <a:latin typeface="Calibri"/>
                <a:ea typeface="Calibri"/>
                <a:cs typeface="Calibri"/>
                <a:sym typeface="Calibri"/>
              </a:rPr>
              <a:t> </a:t>
            </a:r>
            <a:endParaRPr/>
          </a:p>
        </p:txBody>
      </p:sp>
      <p:graphicFrame>
        <p:nvGraphicFramePr>
          <p:cNvPr id="256" name="Google Shape;256;p3"/>
          <p:cNvGraphicFramePr/>
          <p:nvPr/>
        </p:nvGraphicFramePr>
        <p:xfrm>
          <a:off x="222141" y="1474756"/>
          <a:ext cx="3000000" cy="3000000"/>
        </p:xfrm>
        <a:graphic>
          <a:graphicData uri="http://schemas.openxmlformats.org/drawingml/2006/table">
            <a:tbl>
              <a:tblPr bandRow="1" firstCol="1" firstRow="1">
                <a:noFill/>
                <a:tableStyleId>{6D78528C-308E-4B63-84D4-1D12740EECB5}</a:tableStyleId>
              </a:tblPr>
              <a:tblGrid>
                <a:gridCol w="1672550"/>
                <a:gridCol w="10132000"/>
              </a:tblGrid>
              <a:tr h="317275">
                <a:tc gridSpan="2">
                  <a:txBody>
                    <a:bodyPr/>
                    <a:lstStyle/>
                    <a:p>
                      <a:pPr indent="0" lvl="0" marL="0" marR="0" rtl="0" algn="ctr">
                        <a:lnSpc>
                          <a:spcPct val="105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0" marB="0" marR="48600" marL="48600"/>
                </a:tc>
                <a:tc hMerge="1"/>
              </a:tr>
              <a:tr h="317275">
                <a:tc gridSpan="2">
                  <a:txBody>
                    <a:bodyPr/>
                    <a:lstStyle/>
                    <a:p>
                      <a:pPr indent="0" lvl="0" marL="0" marR="0" rtl="0" algn="ctr">
                        <a:lnSpc>
                          <a:spcPct val="105000"/>
                        </a:lnSpc>
                        <a:spcBef>
                          <a:spcPts val="0"/>
                        </a:spcBef>
                        <a:spcAft>
                          <a:spcPts val="0"/>
                        </a:spcAft>
                        <a:buClr>
                          <a:srgbClr val="000000"/>
                        </a:buClr>
                        <a:buSzPts val="1800"/>
                        <a:buFont typeface="Arial"/>
                        <a:buNone/>
                      </a:pPr>
                      <a:r>
                        <a:rPr lang="es-CO" sz="1800" u="none" cap="none" strike="noStrike">
                          <a:solidFill>
                            <a:srgbClr val="002060"/>
                          </a:solidFill>
                        </a:rPr>
                        <a:t>Manejo de casos o sospechas de explotación y abuso sexual </a:t>
                      </a:r>
                      <a:endParaRPr sz="1800" u="none" cap="none" strike="noStrike">
                        <a:solidFill>
                          <a:srgbClr val="002060"/>
                        </a:solidFill>
                        <a:latin typeface="Calibri"/>
                        <a:ea typeface="Calibri"/>
                        <a:cs typeface="Calibri"/>
                        <a:sym typeface="Calibri"/>
                      </a:endParaRPr>
                    </a:p>
                  </a:txBody>
                  <a:tcPr marT="0" marB="0" marR="48600" marL="48600"/>
                </a:tc>
                <a:tc hMerge="1"/>
              </a:tr>
              <a:tr h="1309350">
                <a:tc>
                  <a:txBody>
                    <a:bodyPr/>
                    <a:lstStyle/>
                    <a:p>
                      <a:pPr indent="0" lvl="0" marL="0" marR="0" rtl="0" algn="just">
                        <a:lnSpc>
                          <a:spcPct val="105000"/>
                        </a:lnSpc>
                        <a:spcBef>
                          <a:spcPts val="0"/>
                        </a:spcBef>
                        <a:spcAft>
                          <a:spcPts val="0"/>
                        </a:spcAft>
                        <a:buClr>
                          <a:srgbClr val="000000"/>
                        </a:buClr>
                        <a:buSzPts val="1800"/>
                        <a:buFont typeface="Arial"/>
                        <a:buNone/>
                      </a:pPr>
                      <a:r>
                        <a:rPr lang="es-CO" sz="1800" u="none" cap="none" strike="noStrike">
                          <a:solidFill>
                            <a:srgbClr val="002060"/>
                          </a:solidFill>
                        </a:rPr>
                        <a:t>11:50 - 12:10</a:t>
                      </a:r>
                      <a:endParaRPr sz="1800" u="none" cap="none" strike="noStrike">
                        <a:solidFill>
                          <a:srgbClr val="002060"/>
                        </a:solidFill>
                        <a:latin typeface="Calibri"/>
                        <a:ea typeface="Calibri"/>
                        <a:cs typeface="Calibri"/>
                        <a:sym typeface="Calibri"/>
                      </a:endParaRPr>
                    </a:p>
                  </a:txBody>
                  <a:tcPr marT="0" marB="0" marR="48600" marL="48600"/>
                </a:tc>
                <a:tc>
                  <a:txBody>
                    <a:bodyPr/>
                    <a:lstStyle/>
                    <a:p>
                      <a:pPr indent="-342900" lvl="0" marL="342900" marR="0" rtl="0" algn="just">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Aspectos y consideraciones para el reporte</a:t>
                      </a:r>
                      <a:endParaRPr sz="1400" u="none" cap="none" strike="noStrike"/>
                    </a:p>
                    <a:p>
                      <a:pPr indent="-342900" lvl="0" marL="342900" marR="0" rtl="0" algn="just">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Mecanismos de reporte oficiales y mecanismos de queja dirigidos a las comunidades</a:t>
                      </a:r>
                      <a:endParaRPr sz="1400" u="none" cap="none" strike="noStrike"/>
                    </a:p>
                    <a:p>
                      <a:pPr indent="-342900" lvl="0" marL="342900" marR="0" rtl="0" algn="just">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Diferencias entre estos y un mecanismo interagencial de queja comunitaria </a:t>
                      </a:r>
                      <a:endParaRPr sz="1400" u="none" cap="none" strike="noStrike"/>
                    </a:p>
                    <a:p>
                      <a:pPr indent="0" lvl="0" marL="457200" marR="0" rtl="0" algn="just">
                        <a:lnSpc>
                          <a:spcPct val="105000"/>
                        </a:lnSpc>
                        <a:spcBef>
                          <a:spcPts val="0"/>
                        </a:spcBef>
                        <a:spcAft>
                          <a:spcPts val="0"/>
                        </a:spcAft>
                        <a:buClr>
                          <a:srgbClr val="000000"/>
                        </a:buClr>
                        <a:buSzPts val="1800"/>
                        <a:buFont typeface="Arial"/>
                        <a:buNone/>
                      </a:pPr>
                      <a:r>
                        <a:rPr lang="es-CO" sz="1800" u="none" cap="none" strike="noStrike">
                          <a:solidFill>
                            <a:srgbClr val="002060"/>
                          </a:solidFill>
                        </a:rPr>
                        <a:t>(IA CBCM) </a:t>
                      </a:r>
                      <a:endParaRPr sz="1800" u="none" cap="none" strike="noStrike">
                        <a:solidFill>
                          <a:srgbClr val="002060"/>
                        </a:solidFill>
                        <a:latin typeface="Calibri"/>
                        <a:ea typeface="Calibri"/>
                        <a:cs typeface="Calibri"/>
                        <a:sym typeface="Calibri"/>
                      </a:endParaRPr>
                    </a:p>
                  </a:txBody>
                  <a:tcPr marT="0" marB="0" marR="48600" marL="48600"/>
                </a:tc>
              </a:tr>
              <a:tr h="317275">
                <a:tc gridSpan="2">
                  <a:txBody>
                    <a:bodyPr/>
                    <a:lstStyle/>
                    <a:p>
                      <a:pPr indent="0" lvl="0" marL="0" marR="0" rtl="0" algn="ctr">
                        <a:lnSpc>
                          <a:spcPct val="105000"/>
                        </a:lnSpc>
                        <a:spcBef>
                          <a:spcPts val="0"/>
                        </a:spcBef>
                        <a:spcAft>
                          <a:spcPts val="0"/>
                        </a:spcAft>
                        <a:buClr>
                          <a:srgbClr val="000000"/>
                        </a:buClr>
                        <a:buSzPts val="1800"/>
                        <a:buFont typeface="Arial"/>
                        <a:buNone/>
                      </a:pPr>
                      <a:r>
                        <a:rPr lang="es-CO" sz="1800" u="none" cap="none" strike="noStrike">
                          <a:solidFill>
                            <a:srgbClr val="002060"/>
                          </a:solidFill>
                        </a:rPr>
                        <a:t>Asistencia a personas víctimas/sobrevivientes de EAS </a:t>
                      </a:r>
                      <a:endParaRPr sz="1800" u="none" cap="none" strike="noStrike">
                        <a:solidFill>
                          <a:srgbClr val="002060"/>
                        </a:solidFill>
                        <a:latin typeface="Calibri"/>
                        <a:ea typeface="Calibri"/>
                        <a:cs typeface="Calibri"/>
                        <a:sym typeface="Calibri"/>
                      </a:endParaRPr>
                    </a:p>
                  </a:txBody>
                  <a:tcPr marT="0" marB="0" marR="48600" marL="48600"/>
                </a:tc>
                <a:tc hMerge="1"/>
              </a:tr>
              <a:tr h="978650">
                <a:tc>
                  <a:txBody>
                    <a:bodyPr/>
                    <a:lstStyle/>
                    <a:p>
                      <a:pPr indent="0" lvl="0" marL="0" marR="0" rtl="0" algn="just">
                        <a:lnSpc>
                          <a:spcPct val="105000"/>
                        </a:lnSpc>
                        <a:spcBef>
                          <a:spcPts val="0"/>
                        </a:spcBef>
                        <a:spcAft>
                          <a:spcPts val="0"/>
                        </a:spcAft>
                        <a:buClr>
                          <a:srgbClr val="000000"/>
                        </a:buClr>
                        <a:buSzPts val="1800"/>
                        <a:buFont typeface="Arial"/>
                        <a:buNone/>
                      </a:pPr>
                      <a:r>
                        <a:rPr lang="es-CO" sz="1800" u="none" cap="none" strike="noStrike">
                          <a:solidFill>
                            <a:srgbClr val="002060"/>
                          </a:solidFill>
                        </a:rPr>
                        <a:t>12:10 – 12:30 </a:t>
                      </a:r>
                      <a:endParaRPr sz="1800" u="none" cap="none" strike="noStrike">
                        <a:solidFill>
                          <a:srgbClr val="002060"/>
                        </a:solidFill>
                        <a:latin typeface="Calibri"/>
                        <a:ea typeface="Calibri"/>
                        <a:cs typeface="Calibri"/>
                        <a:sym typeface="Calibri"/>
                      </a:endParaRPr>
                    </a:p>
                  </a:txBody>
                  <a:tcPr marT="0" marB="0" marR="48600" marL="48600"/>
                </a:tc>
                <a:tc>
                  <a:txBody>
                    <a:bodyPr/>
                    <a:lstStyle/>
                    <a:p>
                      <a:pPr indent="-342900" lvl="0" marL="342900" marR="0" rtl="0" algn="just">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Enfoque centrado en las sobrevivientes </a:t>
                      </a:r>
                      <a:endParaRPr sz="1400" u="none" cap="none" strike="noStrike"/>
                    </a:p>
                    <a:p>
                      <a:pPr indent="-342900" lvl="0" marL="342900" marR="0" rtl="0" algn="just">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Derechos de las personas sobrevivientes</a:t>
                      </a:r>
                      <a:endParaRPr sz="1400" u="none" cap="none" strike="noStrike"/>
                    </a:p>
                    <a:p>
                      <a:pPr indent="-342900" lvl="0" marL="342900" marR="0" rtl="0" algn="just">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Servicios de asistencia VBG </a:t>
                      </a:r>
                      <a:endParaRPr sz="1800" u="none" cap="none" strike="noStrike">
                        <a:solidFill>
                          <a:srgbClr val="002060"/>
                        </a:solidFill>
                        <a:latin typeface="Calibri"/>
                        <a:ea typeface="Calibri"/>
                        <a:cs typeface="Calibri"/>
                        <a:sym typeface="Calibri"/>
                      </a:endParaRPr>
                    </a:p>
                  </a:txBody>
                  <a:tcPr marT="0" marB="0" marR="48600" marL="48600"/>
                </a:tc>
              </a:tr>
              <a:tr h="317275">
                <a:tc gridSpan="2">
                  <a:txBody>
                    <a:bodyPr/>
                    <a:lstStyle/>
                    <a:p>
                      <a:pPr indent="0" lvl="0" marL="485775" marR="0" rtl="0" algn="ctr">
                        <a:lnSpc>
                          <a:spcPct val="105000"/>
                        </a:lnSpc>
                        <a:spcBef>
                          <a:spcPts val="0"/>
                        </a:spcBef>
                        <a:spcAft>
                          <a:spcPts val="0"/>
                        </a:spcAft>
                        <a:buClr>
                          <a:srgbClr val="000000"/>
                        </a:buClr>
                        <a:buSzPts val="1800"/>
                        <a:buFont typeface="Arial"/>
                        <a:buNone/>
                      </a:pPr>
                      <a:r>
                        <a:rPr lang="es-CO" sz="1800" u="none" cap="none" strike="noStrike">
                          <a:solidFill>
                            <a:srgbClr val="002060"/>
                          </a:solidFill>
                        </a:rPr>
                        <a:t>Consideraciones finales e intercambio</a:t>
                      </a:r>
                      <a:endParaRPr sz="1800" u="none" cap="none" strike="noStrike">
                        <a:solidFill>
                          <a:srgbClr val="002060"/>
                        </a:solidFill>
                        <a:latin typeface="Calibri"/>
                        <a:ea typeface="Calibri"/>
                        <a:cs typeface="Calibri"/>
                        <a:sym typeface="Calibri"/>
                      </a:endParaRPr>
                    </a:p>
                  </a:txBody>
                  <a:tcPr marT="0" marB="0" marR="48600" marL="48600"/>
                </a:tc>
                <a:tc hMerge="1"/>
              </a:tr>
              <a:tr h="779975">
                <a:tc>
                  <a:txBody>
                    <a:bodyPr/>
                    <a:lstStyle/>
                    <a:p>
                      <a:pPr indent="0" lvl="0" marL="0" marR="0" rtl="0" algn="just">
                        <a:lnSpc>
                          <a:spcPct val="105000"/>
                        </a:lnSpc>
                        <a:spcBef>
                          <a:spcPts val="0"/>
                        </a:spcBef>
                        <a:spcAft>
                          <a:spcPts val="0"/>
                        </a:spcAft>
                        <a:buClr>
                          <a:srgbClr val="000000"/>
                        </a:buClr>
                        <a:buSzPts val="1800"/>
                        <a:buFont typeface="Arial"/>
                        <a:buNone/>
                      </a:pPr>
                      <a:r>
                        <a:rPr lang="es-CO" sz="1800" u="none" cap="none" strike="noStrike">
                          <a:solidFill>
                            <a:srgbClr val="002060"/>
                          </a:solidFill>
                        </a:rPr>
                        <a:t>12:30 – 1:00 </a:t>
                      </a:r>
                      <a:endParaRPr sz="1800" u="none" cap="none" strike="noStrike">
                        <a:solidFill>
                          <a:srgbClr val="002060"/>
                        </a:solidFill>
                        <a:latin typeface="Calibri"/>
                        <a:ea typeface="Calibri"/>
                        <a:cs typeface="Calibri"/>
                        <a:sym typeface="Calibri"/>
                      </a:endParaRPr>
                    </a:p>
                  </a:txBody>
                  <a:tcPr marT="0" marB="0" marR="48600" marL="48600"/>
                </a:tc>
                <a:tc>
                  <a:txBody>
                    <a:bodyPr/>
                    <a:lstStyle/>
                    <a:p>
                      <a:pPr indent="-342900" lvl="0" marL="342900" marR="0" rtl="0" algn="just">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Aspectos clave para promover la Política de Tolerancia Cero</a:t>
                      </a:r>
                      <a:endParaRPr sz="1400" u="none" cap="none" strike="noStrike"/>
                    </a:p>
                    <a:p>
                      <a:pPr indent="-342900" lvl="0" marL="342900" marR="0" rtl="0" algn="just">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Recursos PEAS </a:t>
                      </a:r>
                      <a:endParaRPr sz="1400" u="none" cap="none" strike="noStrike"/>
                    </a:p>
                    <a:p>
                      <a:pPr indent="-342900" lvl="0" marL="342900" marR="0" rtl="0" algn="just">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Preguntas y espacio de intercambio asistentes  </a:t>
                      </a:r>
                      <a:endParaRPr sz="1400" u="none" cap="none" strike="noStrike"/>
                    </a:p>
                    <a:p>
                      <a:pPr indent="-342900" lvl="0" marL="342900" marR="0" rtl="0" algn="just">
                        <a:lnSpc>
                          <a:spcPct val="105000"/>
                        </a:lnSpc>
                        <a:spcBef>
                          <a:spcPts val="0"/>
                        </a:spcBef>
                        <a:spcAft>
                          <a:spcPts val="0"/>
                        </a:spcAft>
                        <a:buClr>
                          <a:srgbClr val="1F4E79"/>
                        </a:buClr>
                        <a:buSzPts val="1800"/>
                        <a:buFont typeface="Arial"/>
                        <a:buChar char="•"/>
                      </a:pPr>
                      <a:r>
                        <a:rPr lang="es-CO" sz="1800" u="none" cap="none" strike="noStrike">
                          <a:solidFill>
                            <a:srgbClr val="002060"/>
                          </a:solidFill>
                        </a:rPr>
                        <a:t>Cierre </a:t>
                      </a:r>
                      <a:endParaRPr sz="1800" u="none" cap="none" strike="noStrike">
                        <a:solidFill>
                          <a:srgbClr val="002060"/>
                        </a:solidFill>
                        <a:latin typeface="Calibri"/>
                        <a:ea typeface="Calibri"/>
                        <a:cs typeface="Calibri"/>
                        <a:sym typeface="Calibri"/>
                      </a:endParaRPr>
                    </a:p>
                  </a:txBody>
                  <a:tcPr marT="0" marB="0" marR="48600" marL="48600"/>
                </a:tc>
              </a:tr>
            </a:tbl>
          </a:graphicData>
        </a:graphic>
      </p:graphicFrame>
      <p:sp>
        <p:nvSpPr>
          <p:cNvPr id="257" name="Google Shape;257;p3"/>
          <p:cNvSpPr txBox="1"/>
          <p:nvPr/>
        </p:nvSpPr>
        <p:spPr>
          <a:xfrm>
            <a:off x="3075121" y="412927"/>
            <a:ext cx="609858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s-CO" sz="4000" u="none" cap="none" strike="noStrike">
                <a:solidFill>
                  <a:srgbClr val="002060"/>
                </a:solidFill>
                <a:latin typeface="Calibri"/>
                <a:ea typeface="Calibri"/>
                <a:cs typeface="Calibri"/>
                <a:sym typeface="Calibri"/>
              </a:rPr>
              <a:t>Agenda Temática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0"/>
          <p:cNvSpPr/>
          <p:nvPr/>
        </p:nvSpPr>
        <p:spPr>
          <a:xfrm>
            <a:off x="477077" y="2199542"/>
            <a:ext cx="10548732" cy="347787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70C0"/>
              </a:buClr>
              <a:buSzPts val="2400"/>
              <a:buFont typeface="Arial"/>
              <a:buChar char="•"/>
            </a:pPr>
            <a:r>
              <a:rPr b="1" i="0" lang="es-CO" sz="2400" u="none" cap="none" strike="noStrike">
                <a:solidFill>
                  <a:srgbClr val="002060"/>
                </a:solidFill>
                <a:latin typeface="Calibri"/>
                <a:ea typeface="Calibri"/>
                <a:cs typeface="Calibri"/>
                <a:sym typeface="Calibri"/>
              </a:rPr>
              <a:t>¿Qué es un mecanismo de reporte interno oficial?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rgbClr val="0070C0"/>
              </a:buClr>
              <a:buSzPts val="2400"/>
              <a:buFont typeface="Arial"/>
              <a:buNone/>
            </a:pPr>
            <a:r>
              <a:t/>
            </a:r>
            <a:endParaRPr b="1" i="0" sz="2400" u="none" cap="none" strike="noStrike">
              <a:solidFill>
                <a:srgbClr val="002060"/>
              </a:solidFill>
              <a:latin typeface="Calibri"/>
              <a:ea typeface="Calibri"/>
              <a:cs typeface="Calibri"/>
              <a:sym typeface="Calibri"/>
            </a:endParaRPr>
          </a:p>
          <a:p>
            <a:pPr indent="-342900" lvl="0" marL="342900" marR="0" rtl="0" algn="l">
              <a:lnSpc>
                <a:spcPct val="100000"/>
              </a:lnSpc>
              <a:spcBef>
                <a:spcPts val="0"/>
              </a:spcBef>
              <a:spcAft>
                <a:spcPts val="0"/>
              </a:spcAft>
              <a:buClr>
                <a:srgbClr val="0070C0"/>
              </a:buClr>
              <a:buSzPts val="2400"/>
              <a:buFont typeface="Arial"/>
              <a:buChar char="•"/>
            </a:pPr>
            <a:r>
              <a:rPr b="1" i="0" lang="es-CO" sz="2400" u="none" cap="none" strike="noStrike">
                <a:solidFill>
                  <a:srgbClr val="002060"/>
                </a:solidFill>
                <a:latin typeface="Calibri"/>
                <a:ea typeface="Calibri"/>
                <a:cs typeface="Calibri"/>
                <a:sym typeface="Calibri"/>
              </a:rPr>
              <a:t>¿Qué es un mecanismo de queja para comunidades?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rgbClr val="0070C0"/>
              </a:buClr>
              <a:buSzPts val="2400"/>
              <a:buFont typeface="Arial"/>
              <a:buNone/>
            </a:pPr>
            <a:r>
              <a:t/>
            </a:r>
            <a:endParaRPr b="1" i="0" sz="2400" u="none" cap="none" strike="noStrike">
              <a:solidFill>
                <a:srgbClr val="002060"/>
              </a:solidFill>
              <a:latin typeface="Calibri"/>
              <a:ea typeface="Calibri"/>
              <a:cs typeface="Calibri"/>
              <a:sym typeface="Calibri"/>
            </a:endParaRPr>
          </a:p>
          <a:p>
            <a:pPr indent="-342900" lvl="0" marL="342900" marR="0" rtl="0" algn="l">
              <a:lnSpc>
                <a:spcPct val="100000"/>
              </a:lnSpc>
              <a:spcBef>
                <a:spcPts val="0"/>
              </a:spcBef>
              <a:spcAft>
                <a:spcPts val="0"/>
              </a:spcAft>
              <a:buClr>
                <a:srgbClr val="0070C0"/>
              </a:buClr>
              <a:buSzPts val="2400"/>
              <a:buFont typeface="Arial"/>
              <a:buChar char="•"/>
            </a:pPr>
            <a:r>
              <a:rPr b="1" i="0" lang="es-CO" sz="2400" u="none" cap="none" strike="noStrike">
                <a:solidFill>
                  <a:srgbClr val="002060"/>
                </a:solidFill>
                <a:latin typeface="Calibri"/>
                <a:ea typeface="Calibri"/>
                <a:cs typeface="Calibri"/>
                <a:sym typeface="Calibri"/>
              </a:rPr>
              <a:t>¿Qué es un mecanismos de queja comunitaria </a:t>
            </a:r>
            <a:r>
              <a:rPr b="1" i="0" lang="es-CO" sz="2400" u="none" cap="none" strike="noStrike">
                <a:solidFill>
                  <a:srgbClr val="0070C0"/>
                </a:solidFill>
                <a:latin typeface="Calibri"/>
                <a:ea typeface="Calibri"/>
                <a:cs typeface="Calibri"/>
                <a:sym typeface="Calibri"/>
              </a:rPr>
              <a:t>(IA CBCM)</a:t>
            </a:r>
            <a:r>
              <a:rPr b="1" i="0" lang="es-CO" sz="2400" u="none" cap="none" strike="noStrike">
                <a:solidFill>
                  <a:srgbClr val="00206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rgbClr val="0070C0"/>
              </a:buClr>
              <a:buSzPts val="2400"/>
              <a:buFont typeface="Arial"/>
              <a:buNone/>
            </a:pPr>
            <a:r>
              <a:t/>
            </a:r>
            <a:endParaRPr b="1" i="0" sz="2400" u="none" cap="none" strike="noStrike">
              <a:solidFill>
                <a:srgbClr val="002060"/>
              </a:solidFill>
              <a:latin typeface="Calibri"/>
              <a:ea typeface="Calibri"/>
              <a:cs typeface="Calibri"/>
              <a:sym typeface="Calibri"/>
            </a:endParaRPr>
          </a:p>
          <a:p>
            <a:pPr indent="-342900" lvl="0" marL="342900" marR="0" rtl="0" algn="l">
              <a:lnSpc>
                <a:spcPct val="100000"/>
              </a:lnSpc>
              <a:spcBef>
                <a:spcPts val="0"/>
              </a:spcBef>
              <a:spcAft>
                <a:spcPts val="0"/>
              </a:spcAft>
              <a:buClr>
                <a:srgbClr val="0070C0"/>
              </a:buClr>
              <a:buSzPts val="2400"/>
              <a:buFont typeface="Arial"/>
              <a:buChar char="•"/>
            </a:pPr>
            <a:r>
              <a:rPr b="1" i="0" lang="es-CO" sz="2400" u="none" cap="none" strike="noStrike">
                <a:solidFill>
                  <a:srgbClr val="002060"/>
                </a:solidFill>
                <a:latin typeface="Calibri"/>
                <a:ea typeface="Calibri"/>
                <a:cs typeface="Calibri"/>
                <a:sym typeface="Calibri"/>
              </a:rPr>
              <a:t>¿Porqué es importante tener mecanismos de queja adecuados y accesibles para las comunidades?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Calibri"/>
              <a:ea typeface="Calibri"/>
              <a:cs typeface="Calibri"/>
              <a:sym typeface="Calibri"/>
            </a:endParaRPr>
          </a:p>
        </p:txBody>
      </p:sp>
      <p:sp>
        <p:nvSpPr>
          <p:cNvPr id="517" name="Google Shape;517;p30"/>
          <p:cNvSpPr txBox="1"/>
          <p:nvPr/>
        </p:nvSpPr>
        <p:spPr>
          <a:xfrm>
            <a:off x="516834" y="1033945"/>
            <a:ext cx="75537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508FCD"/>
              </a:solidFill>
              <a:latin typeface="Calibri"/>
              <a:ea typeface="Calibri"/>
              <a:cs typeface="Calibri"/>
              <a:sym typeface="Calibri"/>
            </a:endParaRPr>
          </a:p>
        </p:txBody>
      </p:sp>
      <p:pic>
        <p:nvPicPr>
          <p:cNvPr descr="Questions outline" id="518" name="Google Shape;518;p30"/>
          <p:cNvPicPr preferRelativeResize="0"/>
          <p:nvPr/>
        </p:nvPicPr>
        <p:blipFill rotWithShape="1">
          <a:blip r:embed="rId3">
            <a:alphaModFix/>
          </a:blip>
          <a:srcRect b="0" l="0" r="0" t="0"/>
          <a:stretch/>
        </p:blipFill>
        <p:spPr>
          <a:xfrm>
            <a:off x="9253223" y="1299509"/>
            <a:ext cx="2206486" cy="2206486"/>
          </a:xfrm>
          <a:prstGeom prst="rect">
            <a:avLst/>
          </a:prstGeom>
          <a:noFill/>
          <a:ln>
            <a:noFill/>
          </a:ln>
        </p:spPr>
      </p:pic>
      <p:sp>
        <p:nvSpPr>
          <p:cNvPr id="519" name="Google Shape;519;p30"/>
          <p:cNvSpPr txBox="1"/>
          <p:nvPr/>
        </p:nvSpPr>
        <p:spPr>
          <a:xfrm>
            <a:off x="641387" y="354278"/>
            <a:ext cx="10718871" cy="13109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70C0"/>
              </a:buClr>
              <a:buSzPts val="3200"/>
              <a:buFont typeface="Calibri"/>
              <a:buNone/>
            </a:pPr>
            <a:r>
              <a:rPr b="1" i="0" lang="es-CO" sz="3200" u="none" cap="none" strike="noStrike">
                <a:solidFill>
                  <a:srgbClr val="0070C0"/>
                </a:solidFill>
                <a:latin typeface="Calibri"/>
                <a:ea typeface="Calibri"/>
                <a:cs typeface="Calibri"/>
                <a:sym typeface="Calibri"/>
              </a:rPr>
              <a:t>Mecanismos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31"/>
          <p:cNvSpPr txBox="1"/>
          <p:nvPr>
            <p:ph type="ctrTitle"/>
          </p:nvPr>
        </p:nvSpPr>
        <p:spPr>
          <a:xfrm>
            <a:off x="274351" y="47048"/>
            <a:ext cx="9107133" cy="112584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0C0"/>
              </a:buClr>
              <a:buSzPts val="2800"/>
              <a:buFont typeface="Calibri"/>
              <a:buNone/>
            </a:pPr>
            <a:r>
              <a:rPr b="1" lang="es-CO" sz="2800">
                <a:solidFill>
                  <a:srgbClr val="0070C0"/>
                </a:solidFill>
                <a:latin typeface="Calibri"/>
                <a:ea typeface="Calibri"/>
                <a:cs typeface="Calibri"/>
                <a:sym typeface="Calibri"/>
              </a:rPr>
              <a:t>Mecanismo de reporte interno</a:t>
            </a:r>
            <a:endParaRPr/>
          </a:p>
        </p:txBody>
      </p:sp>
      <p:sp>
        <p:nvSpPr>
          <p:cNvPr id="526" name="Google Shape;526;p31"/>
          <p:cNvSpPr txBox="1"/>
          <p:nvPr/>
        </p:nvSpPr>
        <p:spPr>
          <a:xfrm>
            <a:off x="2621280" y="2057400"/>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7" name="Google Shape;527;p31"/>
          <p:cNvSpPr txBox="1"/>
          <p:nvPr/>
        </p:nvSpPr>
        <p:spPr>
          <a:xfrm>
            <a:off x="4766782" y="3372449"/>
            <a:ext cx="7069145" cy="294389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fontScale="25000" lnSpcReduction="20000"/>
          </a:bodyPr>
          <a:lstStyle/>
          <a:p>
            <a:pPr indent="0" lvl="0" marL="0" marR="0" rtl="0" algn="l">
              <a:lnSpc>
                <a:spcPct val="90000"/>
              </a:lnSpc>
              <a:spcBef>
                <a:spcPts val="0"/>
              </a:spcBef>
              <a:spcAft>
                <a:spcPts val="0"/>
              </a:spcAft>
              <a:buClr>
                <a:schemeClr val="dk1"/>
              </a:buClr>
              <a:buSzPct val="100000"/>
              <a:buFont typeface="Calibri"/>
              <a:buNone/>
            </a:pPr>
            <a:r>
              <a:t/>
            </a:r>
            <a:endParaRPr b="1" i="0" sz="8000" u="none" cap="none" strike="noStrike">
              <a:solidFill>
                <a:srgbClr val="0070C0"/>
              </a:solidFill>
              <a:latin typeface="Calibri"/>
              <a:ea typeface="Calibri"/>
              <a:cs typeface="Calibri"/>
              <a:sym typeface="Calibri"/>
            </a:endParaRPr>
          </a:p>
          <a:p>
            <a:pPr indent="0" lvl="0" marL="0" marR="0" rtl="0" algn="l">
              <a:lnSpc>
                <a:spcPct val="90000"/>
              </a:lnSpc>
              <a:spcBef>
                <a:spcPts val="0"/>
              </a:spcBef>
              <a:spcAft>
                <a:spcPts val="0"/>
              </a:spcAft>
              <a:buClr>
                <a:srgbClr val="0070C0"/>
              </a:buClr>
              <a:buSzPct val="100000"/>
              <a:buFont typeface="Calibri"/>
              <a:buNone/>
            </a:pPr>
            <a:r>
              <a:rPr b="1" i="0" lang="es-CO" sz="9600" u="none" cap="none" strike="noStrike">
                <a:solidFill>
                  <a:srgbClr val="0070C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70C0"/>
              </a:buClr>
              <a:buSzPct val="100000"/>
              <a:buFont typeface="Calibri"/>
              <a:buNone/>
            </a:pPr>
            <a:r>
              <a:rPr b="1" i="0" lang="es-CO" sz="9600" u="none" cap="none" strike="noStrike">
                <a:solidFill>
                  <a:srgbClr val="0070C0"/>
                </a:solidFill>
                <a:latin typeface="Calibri"/>
                <a:ea typeface="Calibri"/>
                <a:cs typeface="Calibri"/>
                <a:sym typeface="Calibri"/>
              </a:rPr>
              <a:t>EJEMPLOS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100000"/>
              <a:buFont typeface="Calibri"/>
              <a:buNone/>
            </a:pPr>
            <a:r>
              <a:t/>
            </a:r>
            <a:endParaRPr b="1" i="0" sz="8000" u="none" cap="none" strike="noStrike">
              <a:solidFill>
                <a:srgbClr val="0070C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1" i="0" sz="8000" u="none" cap="none" strike="noStrike">
              <a:solidFill>
                <a:srgbClr val="002060"/>
              </a:solidFill>
              <a:latin typeface="Calibri"/>
              <a:ea typeface="Calibri"/>
              <a:cs typeface="Calibri"/>
              <a:sym typeface="Calibri"/>
            </a:endParaRPr>
          </a:p>
          <a:p>
            <a:pPr indent="0" lvl="0" marL="0" marR="0" rtl="0" algn="l">
              <a:lnSpc>
                <a:spcPct val="90000"/>
              </a:lnSpc>
              <a:spcBef>
                <a:spcPts val="0"/>
              </a:spcBef>
              <a:spcAft>
                <a:spcPts val="0"/>
              </a:spcAft>
              <a:buClr>
                <a:srgbClr val="002060"/>
              </a:buClr>
              <a:buSzPct val="100000"/>
              <a:buFont typeface="Calibri"/>
              <a:buNone/>
            </a:pPr>
            <a:r>
              <a:rPr b="1" i="0" lang="es-CO" sz="8000" u="none" cap="none" strike="noStrike">
                <a:solidFill>
                  <a:srgbClr val="002060"/>
                </a:solidFill>
                <a:latin typeface="Calibri"/>
                <a:ea typeface="Calibri"/>
                <a:cs typeface="Calibri"/>
                <a:sym typeface="Calibri"/>
              </a:rPr>
              <a:t>ACNUR</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100000"/>
              <a:buFont typeface="Calibri"/>
              <a:buNone/>
            </a:pPr>
            <a:r>
              <a:t/>
            </a:r>
            <a:endParaRPr b="1" i="0" sz="8000" u="none" cap="none" strike="noStrike">
              <a:solidFill>
                <a:srgbClr val="00AAAD"/>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rPr b="0" i="0" lang="es-CO" sz="80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https://www.unhcr.org/igo-complaints.html</a:t>
            </a:r>
            <a:endParaRPr b="0" i="0" sz="8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8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2060"/>
              </a:buClr>
              <a:buSzPct val="100000"/>
              <a:buFont typeface="Calibri"/>
              <a:buNone/>
            </a:pPr>
            <a:r>
              <a:rPr b="0" i="0" lang="es-CO" sz="8000" u="none" cap="none" strike="noStrike">
                <a:solidFill>
                  <a:srgbClr val="002060"/>
                </a:solidFill>
                <a:latin typeface="Calibri"/>
                <a:ea typeface="Calibri"/>
                <a:cs typeface="Calibri"/>
                <a:sym typeface="Calibri"/>
              </a:rPr>
              <a:t>Oficina Inspector General</a:t>
            </a:r>
            <a:r>
              <a:rPr b="0" i="0" lang="es-CO" sz="8000" u="none" cap="none" strike="noStrike">
                <a:solidFill>
                  <a:schemeClr val="dk1"/>
                </a:solidFill>
                <a:latin typeface="Calibri"/>
                <a:ea typeface="Calibri"/>
                <a:cs typeface="Calibri"/>
                <a:sym typeface="Calibri"/>
              </a:rPr>
              <a:t>: </a:t>
            </a:r>
            <a:r>
              <a:rPr b="0" i="0" lang="es-CO" sz="8000" u="sng" cap="none" strike="noStrike">
                <a:solidFill>
                  <a:schemeClr val="dk1"/>
                </a:solidFill>
                <a:latin typeface="Calibri"/>
                <a:ea typeface="Calibri"/>
                <a:cs typeface="Calibri"/>
                <a:sym typeface="Calibri"/>
                <a:hlinkClick r:id="rId4">
                  <a:extLst>
                    <a:ext uri="{A12FA001-AC4F-418D-AE19-62706E023703}">
                      <ahyp:hlinkClr val="tx"/>
                    </a:ext>
                  </a:extLst>
                </a:hlinkClick>
              </a:rPr>
              <a:t>inspector@unhcr.org</a:t>
            </a:r>
            <a:endParaRPr b="0" i="0" sz="8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8000" u="none" cap="none" strike="noStrike">
              <a:solidFill>
                <a:srgbClr val="00206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8000" u="none" cap="none" strike="noStrike">
              <a:solidFill>
                <a:srgbClr val="002060"/>
              </a:solidFill>
              <a:latin typeface="Calibri"/>
              <a:ea typeface="Calibri"/>
              <a:cs typeface="Calibri"/>
              <a:sym typeface="Calibri"/>
            </a:endParaRPr>
          </a:p>
          <a:p>
            <a:pPr indent="0" lvl="0" marL="0" marR="0" rtl="0" algn="l">
              <a:lnSpc>
                <a:spcPct val="90000"/>
              </a:lnSpc>
              <a:spcBef>
                <a:spcPts val="0"/>
              </a:spcBef>
              <a:spcAft>
                <a:spcPts val="0"/>
              </a:spcAft>
              <a:buClr>
                <a:srgbClr val="002060"/>
              </a:buClr>
              <a:buSzPct val="100000"/>
              <a:buFont typeface="Calibri"/>
              <a:buNone/>
            </a:pPr>
            <a:r>
              <a:rPr b="1" i="0" lang="es-CO" sz="8000" u="none" cap="none" strike="noStrike">
                <a:solidFill>
                  <a:srgbClr val="002060"/>
                </a:solidFill>
                <a:latin typeface="Calibri"/>
                <a:ea typeface="Calibri"/>
                <a:cs typeface="Calibri"/>
                <a:sym typeface="Calibri"/>
              </a:rPr>
              <a:t>UNICEF</a:t>
            </a:r>
            <a:r>
              <a:rPr b="0" i="0" lang="es-CO" sz="8000" u="none" cap="none" strike="noStrike">
                <a:solidFill>
                  <a:srgbClr val="00206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100000"/>
              <a:buFont typeface="Calibri"/>
              <a:buNone/>
            </a:pPr>
            <a:r>
              <a:t/>
            </a:r>
            <a:endParaRPr b="0" i="0" sz="8000" u="none" cap="none" strike="noStrike">
              <a:solidFill>
                <a:srgbClr val="0070C0"/>
              </a:solidFill>
              <a:latin typeface="Calibri"/>
              <a:ea typeface="Calibri"/>
              <a:cs typeface="Calibri"/>
              <a:sym typeface="Calibri"/>
            </a:endParaRPr>
          </a:p>
          <a:p>
            <a:pPr indent="0" lvl="0" marL="0" marR="0" rtl="0" algn="l">
              <a:lnSpc>
                <a:spcPct val="90000"/>
              </a:lnSpc>
              <a:spcBef>
                <a:spcPts val="0"/>
              </a:spcBef>
              <a:spcAft>
                <a:spcPts val="0"/>
              </a:spcAft>
              <a:buClr>
                <a:srgbClr val="0070C0"/>
              </a:buClr>
              <a:buSzPct val="100000"/>
              <a:buFont typeface="Calibri"/>
              <a:buNone/>
            </a:pPr>
            <a:r>
              <a:rPr b="0" i="0" lang="es-CO" sz="8000" u="sng" cap="none" strike="noStrike">
                <a:solidFill>
                  <a:srgbClr val="0070C0"/>
                </a:solidFill>
                <a:latin typeface="Calibri"/>
                <a:ea typeface="Calibri"/>
                <a:cs typeface="Calibri"/>
                <a:sym typeface="Calibri"/>
              </a:rPr>
              <a:t>integrity1@unicef.org</a:t>
            </a:r>
            <a:endParaRPr b="0" i="0" sz="8000" u="sng" cap="none" strike="noStrike">
              <a:solidFill>
                <a:srgbClr val="0070C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6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rPr b="0" i="0" lang="es-CO" sz="9600" u="none" cap="none" strike="noStrike">
                <a:solidFill>
                  <a:schemeClr val="dk1"/>
                </a:solidFill>
                <a:latin typeface="Calibri"/>
                <a:ea typeface="Calibri"/>
                <a:cs typeface="Calibri"/>
                <a:sym typeface="Calibri"/>
              </a:rPr>
              <a:t> </a:t>
            </a:r>
            <a:endParaRPr b="1" i="0" sz="9600" u="none" cap="none" strike="noStrike">
              <a:solidFill>
                <a:srgbClr val="00AAAD"/>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1" i="0" sz="3200" u="none" cap="none" strike="noStrike">
              <a:solidFill>
                <a:schemeClr val="lt2"/>
              </a:solidFill>
              <a:latin typeface="Calibri"/>
              <a:ea typeface="Calibri"/>
              <a:cs typeface="Calibri"/>
              <a:sym typeface="Calibri"/>
            </a:endParaRPr>
          </a:p>
        </p:txBody>
      </p:sp>
      <p:sp>
        <p:nvSpPr>
          <p:cNvPr id="528" name="Google Shape;528;p31"/>
          <p:cNvSpPr/>
          <p:nvPr/>
        </p:nvSpPr>
        <p:spPr>
          <a:xfrm>
            <a:off x="316834" y="4874274"/>
            <a:ext cx="117467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
        <p:nvSpPr>
          <p:cNvPr id="529" name="Google Shape;529;p31"/>
          <p:cNvSpPr txBox="1"/>
          <p:nvPr/>
        </p:nvSpPr>
        <p:spPr>
          <a:xfrm>
            <a:off x="274351" y="1383561"/>
            <a:ext cx="9706328"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s-CO" sz="2400" u="none" cap="none" strike="noStrike">
                <a:solidFill>
                  <a:srgbClr val="002060"/>
                </a:solidFill>
                <a:latin typeface="Calibri"/>
                <a:ea typeface="Calibri"/>
                <a:cs typeface="Calibri"/>
                <a:sym typeface="Calibri"/>
              </a:rPr>
              <a:t>Mecanismo oficial de una entidad del SNU u ONG  en el cual el  personal, o cualquier persona, que tenga conocimiento de un caso o sospecha de EAS puede reportar a la entidad o área encargada de la investigación.</a:t>
            </a:r>
            <a:endParaRPr b="0" i="0" sz="2400" u="none" cap="none" strike="noStrike">
              <a:solidFill>
                <a:srgbClr val="002060"/>
              </a:solidFill>
              <a:latin typeface="Calibri"/>
              <a:ea typeface="Calibri"/>
              <a:cs typeface="Calibri"/>
              <a:sym typeface="Calibri"/>
            </a:endParaRPr>
          </a:p>
        </p:txBody>
      </p:sp>
      <p:pic>
        <p:nvPicPr>
          <p:cNvPr id="530" name="Google Shape;530;p31"/>
          <p:cNvPicPr preferRelativeResize="0"/>
          <p:nvPr/>
        </p:nvPicPr>
        <p:blipFill rotWithShape="1">
          <a:blip r:embed="rId5">
            <a:alphaModFix/>
          </a:blip>
          <a:srcRect b="45306" l="38112" r="35714" t="17143"/>
          <a:stretch/>
        </p:blipFill>
        <p:spPr>
          <a:xfrm>
            <a:off x="316834" y="3402329"/>
            <a:ext cx="3573813" cy="288413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32"/>
          <p:cNvSpPr txBox="1"/>
          <p:nvPr>
            <p:ph type="ctrTitle"/>
          </p:nvPr>
        </p:nvSpPr>
        <p:spPr>
          <a:xfrm>
            <a:off x="316834" y="-52694"/>
            <a:ext cx="9107133" cy="112584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0C0"/>
              </a:buClr>
              <a:buSzPts val="2800"/>
              <a:buFont typeface="Calibri"/>
              <a:buNone/>
            </a:pPr>
            <a:r>
              <a:rPr b="1" lang="es-CO" sz="2800">
                <a:solidFill>
                  <a:srgbClr val="0070C0"/>
                </a:solidFill>
                <a:latin typeface="Calibri"/>
                <a:ea typeface="Calibri"/>
                <a:cs typeface="Calibri"/>
                <a:sym typeface="Calibri"/>
              </a:rPr>
              <a:t>Mecanismos de queja</a:t>
            </a:r>
            <a:endParaRPr/>
          </a:p>
        </p:txBody>
      </p:sp>
      <p:sp>
        <p:nvSpPr>
          <p:cNvPr id="537" name="Google Shape;537;p32"/>
          <p:cNvSpPr txBox="1"/>
          <p:nvPr/>
        </p:nvSpPr>
        <p:spPr>
          <a:xfrm>
            <a:off x="2621280" y="2057400"/>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8" name="Google Shape;538;p32"/>
          <p:cNvSpPr/>
          <p:nvPr/>
        </p:nvSpPr>
        <p:spPr>
          <a:xfrm>
            <a:off x="316834" y="4874274"/>
            <a:ext cx="117467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
        <p:nvSpPr>
          <p:cNvPr id="539" name="Google Shape;539;p32"/>
          <p:cNvSpPr txBox="1"/>
          <p:nvPr/>
        </p:nvSpPr>
        <p:spPr>
          <a:xfrm>
            <a:off x="316834" y="1120676"/>
            <a:ext cx="11364876" cy="2308324"/>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70C0"/>
              </a:buClr>
              <a:buSzPts val="2400"/>
              <a:buFont typeface="Arial"/>
              <a:buChar char="•"/>
            </a:pPr>
            <a:r>
              <a:rPr b="0" i="0" lang="es-CO" sz="2400" u="none" cap="none" strike="noStrike">
                <a:solidFill>
                  <a:srgbClr val="002060"/>
                </a:solidFill>
                <a:latin typeface="Calibri"/>
                <a:ea typeface="Calibri"/>
                <a:cs typeface="Calibri"/>
                <a:sym typeface="Calibri"/>
              </a:rPr>
              <a:t>Son mecanismos creados o fortalecidos con las comunidades. </a:t>
            </a:r>
            <a:endParaRPr b="0" i="0" sz="1400" u="none" cap="none" strike="noStrike">
              <a:solidFill>
                <a:srgbClr val="000000"/>
              </a:solidFill>
              <a:latin typeface="Arial"/>
              <a:ea typeface="Arial"/>
              <a:cs typeface="Arial"/>
              <a:sym typeface="Arial"/>
            </a:endParaRPr>
          </a:p>
          <a:p>
            <a:pPr indent="-190500" lvl="0" marL="342900" marR="0" rtl="0" algn="just">
              <a:lnSpc>
                <a:spcPct val="100000"/>
              </a:lnSpc>
              <a:spcBef>
                <a:spcPts val="0"/>
              </a:spcBef>
              <a:spcAft>
                <a:spcPts val="0"/>
              </a:spcAft>
              <a:buClr>
                <a:srgbClr val="0070C0"/>
              </a:buClr>
              <a:buSzPts val="2400"/>
              <a:buFont typeface="Arial"/>
              <a:buNone/>
            </a:pPr>
            <a:r>
              <a:t/>
            </a:r>
            <a:endParaRPr b="0" i="0" sz="2400" u="none" cap="none" strike="noStrike">
              <a:solidFill>
                <a:srgbClr val="00206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70C0"/>
              </a:buClr>
              <a:buSzPts val="2400"/>
              <a:buFont typeface="Arial"/>
              <a:buChar char="•"/>
            </a:pPr>
            <a:r>
              <a:rPr b="0" i="0" lang="es-CO" sz="2400" u="none" cap="none" strike="noStrike">
                <a:solidFill>
                  <a:srgbClr val="002060"/>
                </a:solidFill>
                <a:latin typeface="Calibri"/>
                <a:ea typeface="Calibri"/>
                <a:cs typeface="Calibri"/>
                <a:sym typeface="Calibri"/>
              </a:rPr>
              <a:t>Los reportes realizados en un mecanismo de queja tienen que ser transferidos inmediatamente al mecanismo de reporte interno oficial de la entidad SNU para la investigación correspondiente.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02060"/>
              </a:solidFill>
              <a:latin typeface="Calibri"/>
              <a:ea typeface="Calibri"/>
              <a:cs typeface="Calibri"/>
              <a:sym typeface="Calibri"/>
            </a:endParaRPr>
          </a:p>
        </p:txBody>
      </p:sp>
      <p:sp>
        <p:nvSpPr>
          <p:cNvPr id="540" name="Google Shape;540;p32"/>
          <p:cNvSpPr txBox="1"/>
          <p:nvPr/>
        </p:nvSpPr>
        <p:spPr>
          <a:xfrm>
            <a:off x="263144" y="3289310"/>
            <a:ext cx="6560540" cy="3385542"/>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70C0"/>
              </a:solidFill>
              <a:latin typeface="Calibri"/>
              <a:ea typeface="Calibri"/>
              <a:cs typeface="Calibri"/>
              <a:sym typeface="Calibri"/>
            </a:endParaRPr>
          </a:p>
          <a:p>
            <a:pPr indent="-285750" lvl="0" marL="285750" marR="0" rtl="0" algn="l">
              <a:lnSpc>
                <a:spcPct val="100000"/>
              </a:lnSpc>
              <a:spcBef>
                <a:spcPts val="0"/>
              </a:spcBef>
              <a:spcAft>
                <a:spcPts val="0"/>
              </a:spcAft>
              <a:buClr>
                <a:srgbClr val="0070C0"/>
              </a:buClr>
              <a:buSzPts val="2000"/>
              <a:buFont typeface="Arial"/>
              <a:buChar char="•"/>
            </a:pPr>
            <a:r>
              <a:rPr b="0" i="0" lang="es-CO" sz="2000" u="none" cap="none" strike="noStrike">
                <a:solidFill>
                  <a:srgbClr val="0070C0"/>
                </a:solidFill>
                <a:latin typeface="Calibri"/>
                <a:ea typeface="Calibri"/>
                <a:cs typeface="Calibri"/>
                <a:sym typeface="Calibri"/>
              </a:rPr>
              <a:t>comunicación directa con puntos focales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70C0"/>
              </a:buClr>
              <a:buSzPts val="2000"/>
              <a:buFont typeface="Arial"/>
              <a:buChar char="•"/>
            </a:pPr>
            <a:r>
              <a:rPr b="0" i="0" lang="es-CO" sz="2000" u="none" cap="none" strike="noStrike">
                <a:solidFill>
                  <a:srgbClr val="0070C0"/>
                </a:solidFill>
                <a:latin typeface="Calibri"/>
                <a:ea typeface="Calibri"/>
                <a:cs typeface="Calibri"/>
                <a:sym typeface="Calibri"/>
              </a:rPr>
              <a:t>cartas/notas entregadas en oficinas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70C0"/>
              </a:buClr>
              <a:buSzPts val="2000"/>
              <a:buFont typeface="Arial"/>
              <a:buChar char="•"/>
            </a:pPr>
            <a:r>
              <a:rPr b="0" i="0" lang="es-CO" sz="2000" u="none" cap="none" strike="noStrike">
                <a:solidFill>
                  <a:srgbClr val="0070C0"/>
                </a:solidFill>
                <a:latin typeface="Calibri"/>
                <a:ea typeface="Calibri"/>
                <a:cs typeface="Calibri"/>
                <a:sym typeface="Calibri"/>
              </a:rPr>
              <a:t>buzones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70C0"/>
              </a:buClr>
              <a:buSzPts val="2000"/>
              <a:buFont typeface="Arial"/>
              <a:buChar char="•"/>
            </a:pPr>
            <a:r>
              <a:rPr b="0" i="0" lang="es-CO" sz="2000" u="none" cap="none" strike="noStrike">
                <a:solidFill>
                  <a:srgbClr val="0070C0"/>
                </a:solidFill>
                <a:latin typeface="Calibri"/>
                <a:ea typeface="Calibri"/>
                <a:cs typeface="Calibri"/>
                <a:sym typeface="Calibri"/>
              </a:rPr>
              <a:t>líneas telefónicas, mensajes de texto, correos electrónicos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70C0"/>
              </a:buClr>
              <a:buSzPts val="2000"/>
              <a:buFont typeface="Arial"/>
              <a:buChar char="•"/>
            </a:pPr>
            <a:r>
              <a:rPr b="0" i="0" lang="es-CO" sz="2000" u="none" cap="none" strike="noStrike">
                <a:solidFill>
                  <a:srgbClr val="0070C0"/>
                </a:solidFill>
                <a:latin typeface="Calibri"/>
                <a:ea typeface="Calibri"/>
                <a:cs typeface="Calibri"/>
                <a:sym typeface="Calibri"/>
              </a:rPr>
              <a:t>comunicaciones referidas en espacios comunitarios o espacios seguros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70C0"/>
              </a:buClr>
              <a:buSzPts val="2000"/>
              <a:buFont typeface="Arial"/>
              <a:buChar char="•"/>
            </a:pPr>
            <a:r>
              <a:rPr b="0" i="0" lang="es-CO" sz="2000" u="none" cap="none" strike="noStrike">
                <a:solidFill>
                  <a:srgbClr val="0070C0"/>
                </a:solidFill>
                <a:latin typeface="Calibri"/>
                <a:ea typeface="Calibri"/>
                <a:cs typeface="Calibri"/>
                <a:sym typeface="Calibri"/>
              </a:rPr>
              <a:t>mediante el personal de SNU, el personal asociado en la ejecución o personas/líderes de la comunidad que reciban las quejas y que hayan tenido entrenamiento en EAS.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1" name="Google Shape;541;p32"/>
          <p:cNvSpPr/>
          <p:nvPr/>
        </p:nvSpPr>
        <p:spPr>
          <a:xfrm>
            <a:off x="6946618" y="5305161"/>
            <a:ext cx="5128591" cy="1200329"/>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rgbClr val="002060"/>
                </a:solidFill>
                <a:latin typeface="Calibri"/>
                <a:ea typeface="Calibri"/>
                <a:cs typeface="Calibri"/>
                <a:sym typeface="Calibri"/>
              </a:rPr>
              <a:t>Cualquier sistema formal o informal </a:t>
            </a:r>
            <a:r>
              <a:rPr b="0" i="0" lang="es-CO" sz="1800" u="none" cap="none" strike="noStrike">
                <a:solidFill>
                  <a:srgbClr val="002060"/>
                </a:solidFill>
                <a:latin typeface="Calibri"/>
                <a:ea typeface="Calibri"/>
                <a:cs typeface="Calibri"/>
                <a:sym typeface="Calibri"/>
              </a:rPr>
              <a:t>que “</a:t>
            </a:r>
            <a:r>
              <a:rPr b="0" i="1" lang="es-CO" sz="1800" u="none" cap="none" strike="noStrike">
                <a:solidFill>
                  <a:srgbClr val="002060"/>
                </a:solidFill>
                <a:latin typeface="Calibri"/>
                <a:ea typeface="Calibri"/>
                <a:cs typeface="Calibri"/>
                <a:sym typeface="Calibri"/>
              </a:rPr>
              <a:t>permita a las víctimas de explotación y abusos sexuales acceder a </a:t>
            </a:r>
            <a:r>
              <a:rPr b="1" i="1" lang="es-CO" sz="1800" u="none" cap="none" strike="noStrike">
                <a:solidFill>
                  <a:srgbClr val="002060"/>
                </a:solidFill>
                <a:latin typeface="Calibri"/>
                <a:ea typeface="Calibri"/>
                <a:cs typeface="Calibri"/>
                <a:sym typeface="Calibri"/>
              </a:rPr>
              <a:t>medios confidenciales, eficaces y eficientes </a:t>
            </a:r>
            <a:r>
              <a:rPr b="0" i="1" lang="es-CO" sz="1800" u="none" cap="none" strike="noStrike">
                <a:solidFill>
                  <a:srgbClr val="002060"/>
                </a:solidFill>
                <a:latin typeface="Calibri"/>
                <a:ea typeface="Calibri"/>
                <a:cs typeface="Calibri"/>
                <a:sym typeface="Calibri"/>
              </a:rPr>
              <a:t>para interponer denuncias</a:t>
            </a:r>
            <a:r>
              <a:rPr b="0" i="0" lang="es-CO" sz="1800" u="none" cap="none" strike="noStrike">
                <a:solidFill>
                  <a:srgbClr val="002060"/>
                </a:solidFill>
                <a:latin typeface="Calibri"/>
                <a:ea typeface="Calibri"/>
                <a:cs typeface="Calibri"/>
                <a:sym typeface="Calibri"/>
              </a:rPr>
              <a:t>” A/69/</a:t>
            </a:r>
            <a:r>
              <a:rPr b="0" i="0" lang="es-CO" sz="1600" u="none" cap="none" strike="noStrike">
                <a:solidFill>
                  <a:srgbClr val="002060"/>
                </a:solidFill>
                <a:latin typeface="Calibri"/>
                <a:ea typeface="Calibri"/>
                <a:cs typeface="Calibri"/>
                <a:sym typeface="Calibri"/>
              </a:rPr>
              <a:t>779</a:t>
            </a:r>
            <a:endParaRPr b="0" i="0" sz="1400" u="none" cap="none" strike="noStrike">
              <a:solidFill>
                <a:srgbClr val="000000"/>
              </a:solidFill>
              <a:latin typeface="Arial"/>
              <a:ea typeface="Arial"/>
              <a:cs typeface="Arial"/>
              <a:sym typeface="Arial"/>
            </a:endParaRPr>
          </a:p>
        </p:txBody>
      </p:sp>
      <p:pic>
        <p:nvPicPr>
          <p:cNvPr descr="Mailbox" id="542" name="Google Shape;542;p32"/>
          <p:cNvPicPr preferRelativeResize="0"/>
          <p:nvPr/>
        </p:nvPicPr>
        <p:blipFill rotWithShape="1">
          <a:blip r:embed="rId3">
            <a:alphaModFix/>
          </a:blip>
          <a:srcRect b="0" l="0" r="0" t="0"/>
          <a:stretch/>
        </p:blipFill>
        <p:spPr>
          <a:xfrm>
            <a:off x="8724802" y="3082417"/>
            <a:ext cx="1398330" cy="139833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3"/>
          <p:cNvSpPr txBox="1"/>
          <p:nvPr>
            <p:ph type="ctrTitle"/>
          </p:nvPr>
        </p:nvSpPr>
        <p:spPr>
          <a:xfrm>
            <a:off x="243329" y="263630"/>
            <a:ext cx="9141153" cy="76616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0C0"/>
              </a:buClr>
              <a:buSzPts val="2800"/>
              <a:buFont typeface="Calibri"/>
              <a:buNone/>
            </a:pPr>
            <a:r>
              <a:rPr b="1" lang="es-CO" sz="2800">
                <a:solidFill>
                  <a:srgbClr val="0070C0"/>
                </a:solidFill>
                <a:latin typeface="Calibri"/>
                <a:ea typeface="Calibri"/>
                <a:cs typeface="Calibri"/>
                <a:sym typeface="Calibri"/>
              </a:rPr>
              <a:t>Ejemplos de mecanismos de queja </a:t>
            </a:r>
            <a:endParaRPr/>
          </a:p>
        </p:txBody>
      </p:sp>
      <p:sp>
        <p:nvSpPr>
          <p:cNvPr id="549" name="Google Shape;549;p33"/>
          <p:cNvSpPr txBox="1"/>
          <p:nvPr>
            <p:ph idx="1" type="subTitle"/>
          </p:nvPr>
        </p:nvSpPr>
        <p:spPr>
          <a:xfrm>
            <a:off x="243329" y="1193938"/>
            <a:ext cx="5400618"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s-CO" sz="2000">
                <a:solidFill>
                  <a:srgbClr val="002060"/>
                </a:solidFill>
              </a:rPr>
              <a:t>HEARTLAND ALLIANCE - HAI </a:t>
            </a:r>
            <a:endParaRPr/>
          </a:p>
          <a:p>
            <a:pPr indent="0" lvl="0" marL="0" rtl="0" algn="l">
              <a:lnSpc>
                <a:spcPct val="90000"/>
              </a:lnSpc>
              <a:spcBef>
                <a:spcPts val="1000"/>
              </a:spcBef>
              <a:spcAft>
                <a:spcPts val="0"/>
              </a:spcAft>
              <a:buClr>
                <a:srgbClr val="002060"/>
              </a:buClr>
              <a:buSzPts val="1800"/>
              <a:buNone/>
            </a:pPr>
            <a:r>
              <a:rPr lang="es-CO" sz="1800">
                <a:solidFill>
                  <a:srgbClr val="002060"/>
                </a:solidFill>
              </a:rPr>
              <a:t>Estructura territorial de Puntos Focales como agentes de reporte </a:t>
            </a:r>
            <a:endParaRPr/>
          </a:p>
        </p:txBody>
      </p:sp>
      <p:sp>
        <p:nvSpPr>
          <p:cNvPr id="550" name="Google Shape;550;p33"/>
          <p:cNvSpPr txBox="1"/>
          <p:nvPr/>
        </p:nvSpPr>
        <p:spPr>
          <a:xfrm>
            <a:off x="2621280" y="2057400"/>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1" name="Google Shape;551;p33"/>
          <p:cNvSpPr txBox="1"/>
          <p:nvPr/>
        </p:nvSpPr>
        <p:spPr>
          <a:xfrm>
            <a:off x="243329" y="3103798"/>
            <a:ext cx="9214658" cy="109461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Calibri"/>
              <a:buNone/>
            </a:pPr>
            <a:r>
              <a:t/>
            </a:r>
            <a:endParaRPr b="1" i="0" sz="3200" u="none" cap="none" strike="noStrike">
              <a:solidFill>
                <a:schemeClr val="lt2"/>
              </a:solidFill>
              <a:latin typeface="Calibri"/>
              <a:ea typeface="Calibri"/>
              <a:cs typeface="Calibri"/>
              <a:sym typeface="Calibri"/>
            </a:endParaRPr>
          </a:p>
        </p:txBody>
      </p:sp>
      <p:sp>
        <p:nvSpPr>
          <p:cNvPr id="552" name="Google Shape;552;p33"/>
          <p:cNvSpPr txBox="1"/>
          <p:nvPr/>
        </p:nvSpPr>
        <p:spPr>
          <a:xfrm>
            <a:off x="6655414" y="2018248"/>
            <a:ext cx="5458135" cy="1877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chemeClr val="accen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rgbClr val="002060"/>
                </a:solidFill>
                <a:latin typeface="Calibri"/>
                <a:ea typeface="Calibri"/>
                <a:cs typeface="Calibri"/>
                <a:sym typeface="Calibri"/>
              </a:rPr>
              <a:t>WFP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s-CO" sz="2000" u="none" cap="none" strike="noStrike">
                <a:solidFill>
                  <a:srgbClr val="002060"/>
                </a:solidFill>
                <a:latin typeface="Calibri"/>
                <a:ea typeface="Calibri"/>
                <a:cs typeface="Calibri"/>
                <a:sym typeface="Calibri"/>
              </a:rPr>
              <a:t>Línea de atención telefónica Colombia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s-CO" sz="2000" u="none" cap="none" strike="noStrike">
                <a:solidFill>
                  <a:srgbClr val="002060"/>
                </a:solidFill>
                <a:latin typeface="Calibri"/>
                <a:ea typeface="Calibri"/>
                <a:cs typeface="Calibri"/>
                <a:sym typeface="Calibri"/>
              </a:rPr>
              <a:t>322 2806842 / 321 2723833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O"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colombia.helpline@wfp.org</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image006" id="553" name="Google Shape;553;p33"/>
          <p:cNvPicPr preferRelativeResize="0"/>
          <p:nvPr/>
        </p:nvPicPr>
        <p:blipFill rotWithShape="1">
          <a:blip r:embed="rId4">
            <a:alphaModFix/>
          </a:blip>
          <a:srcRect b="0" l="0" r="0" t="0"/>
          <a:stretch/>
        </p:blipFill>
        <p:spPr>
          <a:xfrm>
            <a:off x="10867869" y="58740"/>
            <a:ext cx="1324131" cy="967451"/>
          </a:xfrm>
          <a:prstGeom prst="rect">
            <a:avLst/>
          </a:prstGeom>
          <a:noFill/>
          <a:ln>
            <a:noFill/>
          </a:ln>
        </p:spPr>
      </p:pic>
      <p:pic>
        <p:nvPicPr>
          <p:cNvPr id="554" name="Google Shape;554;p33"/>
          <p:cNvPicPr preferRelativeResize="0"/>
          <p:nvPr/>
        </p:nvPicPr>
        <p:blipFill rotWithShape="1">
          <a:blip r:embed="rId5">
            <a:alphaModFix/>
          </a:blip>
          <a:srcRect b="0" l="0" r="0" t="0"/>
          <a:stretch/>
        </p:blipFill>
        <p:spPr>
          <a:xfrm>
            <a:off x="8986414" y="4289307"/>
            <a:ext cx="1883027" cy="1883027"/>
          </a:xfrm>
          <a:prstGeom prst="rect">
            <a:avLst/>
          </a:prstGeom>
          <a:noFill/>
          <a:ln>
            <a:noFill/>
          </a:ln>
        </p:spPr>
      </p:pic>
      <p:pic>
        <p:nvPicPr>
          <p:cNvPr id="555" name="Google Shape;555;p33"/>
          <p:cNvPicPr preferRelativeResize="0"/>
          <p:nvPr/>
        </p:nvPicPr>
        <p:blipFill rotWithShape="1">
          <a:blip r:embed="rId6">
            <a:alphaModFix/>
          </a:blip>
          <a:srcRect b="0" l="0" r="0" t="0"/>
          <a:stretch/>
        </p:blipFill>
        <p:spPr>
          <a:xfrm>
            <a:off x="7235591" y="3841407"/>
            <a:ext cx="1160919" cy="2066726"/>
          </a:xfrm>
          <a:prstGeom prst="rect">
            <a:avLst/>
          </a:prstGeom>
          <a:noFill/>
          <a:ln>
            <a:noFill/>
          </a:ln>
        </p:spPr>
      </p:pic>
      <p:pic>
        <p:nvPicPr>
          <p:cNvPr id="556" name="Google Shape;556;p33"/>
          <p:cNvPicPr preferRelativeResize="0"/>
          <p:nvPr/>
        </p:nvPicPr>
        <p:blipFill rotWithShape="1">
          <a:blip r:embed="rId7">
            <a:alphaModFix/>
          </a:blip>
          <a:srcRect b="0" l="0" r="0" t="0"/>
          <a:stretch/>
        </p:blipFill>
        <p:spPr>
          <a:xfrm>
            <a:off x="224440" y="2213113"/>
            <a:ext cx="5811113" cy="399143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34"/>
          <p:cNvSpPr txBox="1"/>
          <p:nvPr/>
        </p:nvSpPr>
        <p:spPr>
          <a:xfrm>
            <a:off x="410754" y="359467"/>
            <a:ext cx="6685753" cy="12311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CO" sz="2800" u="none" cap="none" strike="noStrike">
                <a:solidFill>
                  <a:srgbClr val="0070C0"/>
                </a:solidFill>
                <a:latin typeface="Calibri"/>
                <a:ea typeface="Calibri"/>
                <a:cs typeface="Calibri"/>
                <a:sym typeface="Calibri"/>
              </a:rPr>
              <a:t>Mecanismo Interagencial de Queja Comunitaria – IA CBCM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3" name="Google Shape;563;p34"/>
          <p:cNvSpPr txBox="1"/>
          <p:nvPr/>
        </p:nvSpPr>
        <p:spPr>
          <a:xfrm>
            <a:off x="1542806" y="1590573"/>
            <a:ext cx="9774550" cy="50167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chemeClr val="accent2"/>
                </a:solidFill>
                <a:latin typeface="Calibri"/>
                <a:ea typeface="Calibri"/>
                <a:cs typeface="Calibri"/>
                <a:sym typeface="Calibri"/>
              </a:rPr>
              <a:t>Qué es y qué supone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a:p>
            <a:pPr indent="-285750" lvl="0" marL="285750" marR="0" rtl="0" algn="just">
              <a:lnSpc>
                <a:spcPct val="100000"/>
              </a:lnSpc>
              <a:spcBef>
                <a:spcPts val="0"/>
              </a:spcBef>
              <a:spcAft>
                <a:spcPts val="0"/>
              </a:spcAft>
              <a:buClr>
                <a:srgbClr val="008EC0"/>
              </a:buClr>
              <a:buSzPts val="2000"/>
              <a:buFont typeface="Arial"/>
              <a:buChar char="•"/>
            </a:pPr>
            <a:r>
              <a:rPr b="0" i="0" lang="es-CO" sz="2000" u="none" cap="none" strike="noStrike">
                <a:solidFill>
                  <a:srgbClr val="002060"/>
                </a:solidFill>
                <a:latin typeface="Calibri"/>
                <a:ea typeface="Calibri"/>
                <a:cs typeface="Calibri"/>
                <a:sym typeface="Calibri"/>
              </a:rPr>
              <a:t>Proceso que vincula los mecanismos de reporte interno oficiales y los mecanismos de queja para comunidades con los que cuenta cada entidad SNU/organización para los casos o sospechas de  EAS.</a:t>
            </a:r>
            <a:endParaRPr b="0" i="0" sz="1400" u="none" cap="none" strike="noStrike">
              <a:solidFill>
                <a:srgbClr val="000000"/>
              </a:solidFill>
              <a:latin typeface="Arial"/>
              <a:ea typeface="Arial"/>
              <a:cs typeface="Arial"/>
              <a:sym typeface="Arial"/>
            </a:endParaRPr>
          </a:p>
          <a:p>
            <a:pPr indent="-158750" lvl="0" marL="285750" marR="0" rtl="0" algn="just">
              <a:lnSpc>
                <a:spcPct val="100000"/>
              </a:lnSpc>
              <a:spcBef>
                <a:spcPts val="0"/>
              </a:spcBef>
              <a:spcAft>
                <a:spcPts val="0"/>
              </a:spcAft>
              <a:buClr>
                <a:srgbClr val="008EC0"/>
              </a:buClr>
              <a:buSzPts val="2000"/>
              <a:buFont typeface="Arial"/>
              <a:buNone/>
            </a:pPr>
            <a:r>
              <a:t/>
            </a:r>
            <a:endParaRPr b="0" i="0" sz="2000" u="none" cap="none" strike="noStrike">
              <a:solidFill>
                <a:srgbClr val="002060"/>
              </a:solidFill>
              <a:latin typeface="Calibri"/>
              <a:ea typeface="Calibri"/>
              <a:cs typeface="Calibri"/>
              <a:sym typeface="Calibri"/>
            </a:endParaRPr>
          </a:p>
          <a:p>
            <a:pPr indent="-285750" lvl="0" marL="285750" marR="0" rtl="0" algn="just">
              <a:lnSpc>
                <a:spcPct val="100000"/>
              </a:lnSpc>
              <a:spcBef>
                <a:spcPts val="0"/>
              </a:spcBef>
              <a:spcAft>
                <a:spcPts val="0"/>
              </a:spcAft>
              <a:buClr>
                <a:srgbClr val="008EC0"/>
              </a:buClr>
              <a:buSzPts val="2000"/>
              <a:buFont typeface="Arial"/>
              <a:buChar char="•"/>
            </a:pPr>
            <a:r>
              <a:rPr b="0" i="0" lang="es-CO" sz="2000" u="none" cap="none" strike="noStrike">
                <a:solidFill>
                  <a:srgbClr val="002060"/>
                </a:solidFill>
                <a:latin typeface="Calibri"/>
                <a:ea typeface="Calibri"/>
                <a:cs typeface="Calibri"/>
                <a:sym typeface="Calibri"/>
              </a:rPr>
              <a:t>Implica un proceso de coordinación basado en acuerdos entre los actores del SNU, organizaciones humanitarias y organizaciones de desarrollo que son asociados en la ejecución (socios implementadores).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rPr b="1" i="0" lang="es-CO" sz="2000" u="none" cap="none" strike="noStrike">
                <a:solidFill>
                  <a:schemeClr val="accent2"/>
                </a:solidFill>
                <a:latin typeface="Calibri"/>
                <a:ea typeface="Calibri"/>
                <a:cs typeface="Calibri"/>
                <a:sym typeface="Calibri"/>
              </a:rPr>
              <a:t>Cuál es el objetivo</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8EC0"/>
              </a:buClr>
              <a:buSzPts val="2000"/>
              <a:buFont typeface="Arial"/>
              <a:buChar char="•"/>
            </a:pPr>
            <a:r>
              <a:rPr b="0" i="0" lang="es-CO" sz="2000" u="none" cap="none" strike="noStrike">
                <a:solidFill>
                  <a:srgbClr val="002060"/>
                </a:solidFill>
                <a:latin typeface="Calibri"/>
                <a:ea typeface="Calibri"/>
                <a:cs typeface="Calibri"/>
                <a:sym typeface="Calibri"/>
              </a:rPr>
              <a:t>Cualquier persona de la comunidad pueda dar a conocer un caso/sospecha de EAS ante cualquier mecanismo de queja y que esta sea referida a la entidad SNU/organización involucrada;  y que la persona víctima/sobreviviente sea remitida a los servicios de asistencia de VBG con la que cuenta con los proveedores de servicios. </a:t>
            </a:r>
            <a:endParaRPr b="0" i="0" sz="1400" u="none" cap="none" strike="noStrike">
              <a:solidFill>
                <a:srgbClr val="000000"/>
              </a:solidFill>
              <a:latin typeface="Arial"/>
              <a:ea typeface="Arial"/>
              <a:cs typeface="Arial"/>
              <a:sym typeface="Arial"/>
            </a:endParaRPr>
          </a:p>
        </p:txBody>
      </p:sp>
      <p:pic>
        <p:nvPicPr>
          <p:cNvPr descr="Cheers" id="564" name="Google Shape;564;p34"/>
          <p:cNvPicPr preferRelativeResize="0"/>
          <p:nvPr/>
        </p:nvPicPr>
        <p:blipFill rotWithShape="1">
          <a:blip r:embed="rId3">
            <a:alphaModFix/>
          </a:blip>
          <a:srcRect b="0" l="0" r="0" t="0"/>
          <a:stretch/>
        </p:blipFill>
        <p:spPr>
          <a:xfrm>
            <a:off x="417412" y="4942020"/>
            <a:ext cx="848194" cy="848194"/>
          </a:xfrm>
          <a:prstGeom prst="rect">
            <a:avLst/>
          </a:prstGeom>
          <a:noFill/>
          <a:ln>
            <a:noFill/>
          </a:ln>
        </p:spPr>
      </p:pic>
      <p:pic>
        <p:nvPicPr>
          <p:cNvPr descr="Circles with arrows with solid fill" id="565" name="Google Shape;565;p34"/>
          <p:cNvPicPr preferRelativeResize="0"/>
          <p:nvPr/>
        </p:nvPicPr>
        <p:blipFill rotWithShape="1">
          <a:blip r:embed="rId4">
            <a:alphaModFix/>
          </a:blip>
          <a:srcRect b="0" l="0" r="0" t="0"/>
          <a:stretch/>
        </p:blipFill>
        <p:spPr>
          <a:xfrm>
            <a:off x="291413" y="1977389"/>
            <a:ext cx="974193" cy="97419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0" name="Shape 570"/>
        <p:cNvGrpSpPr/>
        <p:nvPr/>
      </p:nvGrpSpPr>
      <p:grpSpPr>
        <a:xfrm>
          <a:off x="0" y="0"/>
          <a:ext cx="0" cy="0"/>
          <a:chOff x="0" y="0"/>
          <a:chExt cx="0" cy="0"/>
        </a:xfrm>
      </p:grpSpPr>
      <p:sp>
        <p:nvSpPr>
          <p:cNvPr id="571" name="Google Shape;571;p35"/>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2" name="Google Shape;572;p35"/>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3" name="Google Shape;573;p35"/>
          <p:cNvSpPr txBox="1"/>
          <p:nvPr>
            <p:ph type="ctrTitle"/>
          </p:nvPr>
        </p:nvSpPr>
        <p:spPr>
          <a:xfrm>
            <a:off x="725968" y="1520367"/>
            <a:ext cx="6361937" cy="378667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2060"/>
              </a:buClr>
              <a:buSzPts val="4900"/>
              <a:buFont typeface="Calibri"/>
              <a:buNone/>
            </a:pPr>
            <a:r>
              <a:rPr b="1" lang="es-CO" sz="4900">
                <a:solidFill>
                  <a:srgbClr val="002060"/>
                </a:solidFill>
              </a:rPr>
              <a:t>Asistencia a personas víctimas/sobrevivientes de EAS</a:t>
            </a:r>
            <a:endParaRPr/>
          </a:p>
        </p:txBody>
      </p:sp>
      <p:sp>
        <p:nvSpPr>
          <p:cNvPr id="574" name="Google Shape;574;p35"/>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75" name="Google Shape;575;p35"/>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6" name="Google Shape;576;p35"/>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006" id="577" name="Google Shape;577;p35"/>
          <p:cNvPicPr preferRelativeResize="0"/>
          <p:nvPr/>
        </p:nvPicPr>
        <p:blipFill rotWithShape="1">
          <a:blip r:embed="rId3">
            <a:alphaModFix/>
          </a:blip>
          <a:srcRect b="0" l="0" r="0" t="0"/>
          <a:stretch/>
        </p:blipFill>
        <p:spPr>
          <a:xfrm>
            <a:off x="9255605" y="4451090"/>
            <a:ext cx="2098195" cy="1533006"/>
          </a:xfrm>
          <a:prstGeom prst="rect">
            <a:avLst/>
          </a:prstGeom>
          <a:noFill/>
          <a:ln>
            <a:noFill/>
          </a:ln>
        </p:spPr>
      </p:pic>
      <p:pic>
        <p:nvPicPr>
          <p:cNvPr descr="cid:image001.png@01D66648.2831A930" id="578" name="Google Shape;578;p35"/>
          <p:cNvPicPr preferRelativeResize="0"/>
          <p:nvPr/>
        </p:nvPicPr>
        <p:blipFill rotWithShape="1">
          <a:blip r:embed="rId4">
            <a:alphaModFix/>
          </a:blip>
          <a:srcRect b="0" l="0" r="0" t="0"/>
          <a:stretch/>
        </p:blipFill>
        <p:spPr>
          <a:xfrm>
            <a:off x="6583049" y="270180"/>
            <a:ext cx="2041841" cy="2709367"/>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36"/>
          <p:cNvSpPr txBox="1"/>
          <p:nvPr>
            <p:ph type="title"/>
          </p:nvPr>
        </p:nvSpPr>
        <p:spPr>
          <a:xfrm>
            <a:off x="697681" y="551369"/>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E75B5"/>
              </a:buClr>
              <a:buSzPct val="100000"/>
              <a:buFont typeface="Calibri"/>
              <a:buNone/>
            </a:pPr>
            <a:r>
              <a:rPr b="1" lang="es-CO" sz="2800">
                <a:solidFill>
                  <a:srgbClr val="2E75B5"/>
                </a:solidFill>
                <a:latin typeface="Calibri"/>
                <a:ea typeface="Calibri"/>
                <a:cs typeface="Calibri"/>
                <a:sym typeface="Calibri"/>
              </a:rPr>
              <a:t>DERECHOS DE LAS PERSONAS  VÍCTIMAS/SOBREVIVIENTES DE EAS</a:t>
            </a:r>
            <a:br>
              <a:rPr lang="es-CO" sz="2800">
                <a:solidFill>
                  <a:srgbClr val="2E75B5"/>
                </a:solidFill>
                <a:latin typeface="Calibri"/>
                <a:ea typeface="Calibri"/>
                <a:cs typeface="Calibri"/>
                <a:sym typeface="Calibri"/>
              </a:rPr>
            </a:br>
            <a:r>
              <a:rPr lang="es-CO" sz="2800">
                <a:solidFill>
                  <a:srgbClr val="2E75B5"/>
                </a:solidFill>
                <a:latin typeface="Calibri"/>
                <a:ea typeface="Calibri"/>
                <a:cs typeface="Calibri"/>
                <a:sym typeface="Calibri"/>
              </a:rPr>
              <a:t> </a:t>
            </a:r>
            <a:r>
              <a:rPr b="1" lang="es-CO" sz="2400">
                <a:solidFill>
                  <a:schemeClr val="accent2"/>
                </a:solidFill>
                <a:latin typeface="Calibri"/>
                <a:ea typeface="Calibri"/>
                <a:cs typeface="Calibri"/>
                <a:sym typeface="Calibri"/>
              </a:rPr>
              <a:t>PROTOCOLO DE LAS NACIONES UNIDAS SOBRE LA PRESTACIÓN DE ASISTENCIA A LAS VÍCTIMAS DE LA EXPLOTACIÓN Y LOS ABUSOS SEXUALES - 2019</a:t>
            </a:r>
            <a:endParaRPr/>
          </a:p>
        </p:txBody>
      </p:sp>
      <p:grpSp>
        <p:nvGrpSpPr>
          <p:cNvPr id="584" name="Google Shape;584;p36"/>
          <p:cNvGrpSpPr/>
          <p:nvPr/>
        </p:nvGrpSpPr>
        <p:grpSpPr>
          <a:xfrm>
            <a:off x="490630" y="2466247"/>
            <a:ext cx="10515063" cy="3769826"/>
            <a:chOff x="301" y="599522"/>
            <a:chExt cx="10515063" cy="3769826"/>
          </a:xfrm>
        </p:grpSpPr>
        <p:sp>
          <p:nvSpPr>
            <p:cNvPr id="585" name="Google Shape;585;p36"/>
            <p:cNvSpPr/>
            <p:nvPr/>
          </p:nvSpPr>
          <p:spPr>
            <a:xfrm>
              <a:off x="205600" y="889821"/>
              <a:ext cx="4929187" cy="1540371"/>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36"/>
            <p:cNvSpPr txBox="1"/>
            <p:nvPr/>
          </p:nvSpPr>
          <p:spPr>
            <a:xfrm>
              <a:off x="205600" y="889821"/>
              <a:ext cx="4929187" cy="1540371"/>
            </a:xfrm>
            <a:prstGeom prst="rect">
              <a:avLst/>
            </a:prstGeom>
            <a:noFill/>
            <a:ln>
              <a:noFill/>
            </a:ln>
          </p:spPr>
          <p:txBody>
            <a:bodyPr anchorCtr="0" anchor="ctr" bIns="76200" lIns="1043325" spcFirstLastPara="1" rIns="76200" wrap="square" tIns="76200">
              <a:noAutofit/>
            </a:bodyPr>
            <a:lstStyle/>
            <a:p>
              <a:pPr indent="0" lvl="0" marL="0" marR="0" rtl="0" algn="just">
                <a:lnSpc>
                  <a:spcPct val="90000"/>
                </a:lnSpc>
                <a:spcBef>
                  <a:spcPts val="0"/>
                </a:spcBef>
                <a:spcAft>
                  <a:spcPts val="0"/>
                </a:spcAft>
                <a:buClr>
                  <a:srgbClr val="002060"/>
                </a:buClr>
                <a:buSzPts val="2000"/>
                <a:buFont typeface="Calibri"/>
                <a:buNone/>
              </a:pPr>
              <a:r>
                <a:rPr b="1" i="0" lang="es-CO" sz="2000" u="none" cap="none" strike="noStrike">
                  <a:solidFill>
                    <a:srgbClr val="002060"/>
                  </a:solidFill>
                  <a:latin typeface="Calibri"/>
                  <a:ea typeface="Calibri"/>
                  <a:cs typeface="Calibri"/>
                  <a:sym typeface="Calibri"/>
                </a:rPr>
                <a:t>Seguridad y protección </a:t>
              </a:r>
              <a:r>
                <a:rPr b="0" i="0" lang="es-CO" sz="2000" u="none" cap="none" strike="noStrike">
                  <a:solidFill>
                    <a:srgbClr val="002060"/>
                  </a:solidFill>
                  <a:latin typeface="Calibri"/>
                  <a:ea typeface="Calibri"/>
                  <a:cs typeface="Calibri"/>
                  <a:sym typeface="Calibri"/>
                </a:rPr>
                <a:t>🡪 plan inmediato para hacer frente a posibles represalias, posibles vulneraciones o riesgos de violencias. </a:t>
              </a:r>
              <a:endParaRPr b="0" i="0" sz="2000" u="none" cap="none" strike="noStrike">
                <a:solidFill>
                  <a:srgbClr val="002060"/>
                </a:solidFill>
                <a:latin typeface="Calibri"/>
                <a:ea typeface="Calibri"/>
                <a:cs typeface="Calibri"/>
                <a:sym typeface="Calibri"/>
              </a:endParaRPr>
            </a:p>
          </p:txBody>
        </p:sp>
        <p:sp>
          <p:nvSpPr>
            <p:cNvPr id="587" name="Google Shape;587;p36"/>
            <p:cNvSpPr/>
            <p:nvPr/>
          </p:nvSpPr>
          <p:spPr>
            <a:xfrm>
              <a:off x="385" y="599522"/>
              <a:ext cx="1077925" cy="1620462"/>
            </a:xfrm>
            <a:prstGeom prst="rect">
              <a:avLst/>
            </a:prstGeom>
            <a:blipFill rotWithShape="1">
              <a:blip r:embed="rId3">
                <a:alphaModFix/>
              </a:blip>
              <a:stretch>
                <a:fillRect b="0" l="-92979" r="-92979"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36"/>
            <p:cNvSpPr/>
            <p:nvPr/>
          </p:nvSpPr>
          <p:spPr>
            <a:xfrm>
              <a:off x="5586027" y="889053"/>
              <a:ext cx="4929187" cy="1540371"/>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36"/>
            <p:cNvSpPr txBox="1"/>
            <p:nvPr/>
          </p:nvSpPr>
          <p:spPr>
            <a:xfrm>
              <a:off x="5586064" y="801241"/>
              <a:ext cx="4929300" cy="1540500"/>
            </a:xfrm>
            <a:prstGeom prst="rect">
              <a:avLst/>
            </a:prstGeom>
            <a:noFill/>
            <a:ln>
              <a:noFill/>
            </a:ln>
          </p:spPr>
          <p:txBody>
            <a:bodyPr anchorCtr="0" anchor="ctr" bIns="76200" lIns="1043325" spcFirstLastPara="1" rIns="76200" wrap="square" tIns="76200">
              <a:noAutofit/>
            </a:bodyPr>
            <a:lstStyle/>
            <a:p>
              <a:pPr indent="0" lvl="0" marL="0" marR="0" rtl="0" algn="just">
                <a:lnSpc>
                  <a:spcPct val="90000"/>
                </a:lnSpc>
                <a:spcBef>
                  <a:spcPts val="0"/>
                </a:spcBef>
                <a:spcAft>
                  <a:spcPts val="0"/>
                </a:spcAft>
                <a:buClr>
                  <a:srgbClr val="002060"/>
                </a:buClr>
                <a:buSzPts val="2000"/>
                <a:buFont typeface="Calibri"/>
                <a:buNone/>
              </a:pPr>
              <a:r>
                <a:rPr b="1" i="0" lang="es-CO" sz="2000" u="none" cap="none" strike="noStrike">
                  <a:solidFill>
                    <a:srgbClr val="002060"/>
                  </a:solidFill>
                  <a:latin typeface="Calibri"/>
                  <a:ea typeface="Calibri"/>
                  <a:cs typeface="Calibri"/>
                  <a:sym typeface="Calibri"/>
                </a:rPr>
                <a:t>Atención en salud </a:t>
              </a:r>
              <a:r>
                <a:rPr b="0" i="0" lang="es-CO" sz="2000" u="none" cap="none" strike="noStrike">
                  <a:solidFill>
                    <a:srgbClr val="002060"/>
                  </a:solidFill>
                  <a:latin typeface="Calibri"/>
                  <a:ea typeface="Calibri"/>
                  <a:cs typeface="Calibri"/>
                  <a:sym typeface="Calibri"/>
                </a:rPr>
                <a:t>🡪  incluidos servicios de DS y DR.</a:t>
              </a:r>
              <a:endParaRPr b="0" i="0" sz="2000" u="none" cap="none" strike="noStrike">
                <a:solidFill>
                  <a:srgbClr val="002060"/>
                </a:solidFill>
                <a:latin typeface="Calibri"/>
                <a:ea typeface="Calibri"/>
                <a:cs typeface="Calibri"/>
                <a:sym typeface="Calibri"/>
              </a:endParaRPr>
            </a:p>
            <a:p>
              <a:pPr indent="0" lvl="0" marL="0" marR="0" rtl="0" algn="just">
                <a:lnSpc>
                  <a:spcPct val="90000"/>
                </a:lnSpc>
                <a:spcBef>
                  <a:spcPts val="0"/>
                </a:spcBef>
                <a:spcAft>
                  <a:spcPts val="0"/>
                </a:spcAft>
                <a:buClr>
                  <a:srgbClr val="002060"/>
                </a:buClr>
                <a:buSzPts val="2000"/>
                <a:buFont typeface="Calibri"/>
                <a:buNone/>
              </a:pPr>
              <a:r>
                <a:t/>
              </a:r>
              <a:endParaRPr b="0" i="0" sz="2000" u="none" cap="none" strike="noStrike">
                <a:solidFill>
                  <a:srgbClr val="002060"/>
                </a:solidFill>
                <a:latin typeface="Calibri"/>
                <a:ea typeface="Calibri"/>
                <a:cs typeface="Calibri"/>
                <a:sym typeface="Calibri"/>
              </a:endParaRPr>
            </a:p>
            <a:p>
              <a:pPr indent="0" lvl="0" marL="0" marR="0" rtl="0" algn="just">
                <a:lnSpc>
                  <a:spcPct val="90000"/>
                </a:lnSpc>
                <a:spcBef>
                  <a:spcPts val="0"/>
                </a:spcBef>
                <a:spcAft>
                  <a:spcPts val="0"/>
                </a:spcAft>
                <a:buClr>
                  <a:srgbClr val="002060"/>
                </a:buClr>
                <a:buSzPts val="2000"/>
                <a:buFont typeface="Calibri"/>
                <a:buNone/>
              </a:pPr>
              <a:r>
                <a:rPr b="1" i="0" lang="es-CO" sz="2000" u="none" cap="none" strike="noStrike">
                  <a:solidFill>
                    <a:srgbClr val="002060"/>
                  </a:solidFill>
                  <a:latin typeface="Calibri"/>
                  <a:ea typeface="Calibri"/>
                  <a:cs typeface="Calibri"/>
                  <a:sym typeface="Calibri"/>
                </a:rPr>
                <a:t>Servicios jurídicos </a:t>
              </a:r>
              <a:r>
                <a:rPr b="0" i="0" lang="es-CO" sz="2000" u="none" cap="none" strike="noStrike">
                  <a:solidFill>
                    <a:srgbClr val="002060"/>
                  </a:solidFill>
                  <a:latin typeface="Calibri"/>
                  <a:ea typeface="Calibri"/>
                  <a:cs typeface="Calibri"/>
                  <a:sym typeface="Calibri"/>
                </a:rPr>
                <a:t>🡪 remisión a servicios de asistencia jurídica.  </a:t>
              </a:r>
              <a:endParaRPr b="0" i="0" sz="2000" u="none" cap="none" strike="noStrike">
                <a:solidFill>
                  <a:srgbClr val="002060"/>
                </a:solidFill>
                <a:latin typeface="Calibri"/>
                <a:ea typeface="Calibri"/>
                <a:cs typeface="Calibri"/>
                <a:sym typeface="Calibri"/>
              </a:endParaRPr>
            </a:p>
          </p:txBody>
        </p:sp>
        <p:sp>
          <p:nvSpPr>
            <p:cNvPr id="590" name="Google Shape;590;p36"/>
            <p:cNvSpPr/>
            <p:nvPr/>
          </p:nvSpPr>
          <p:spPr>
            <a:xfrm>
              <a:off x="5380645" y="666555"/>
              <a:ext cx="1078259" cy="1617389"/>
            </a:xfrm>
            <a:prstGeom prst="rect">
              <a:avLst/>
            </a:prstGeom>
            <a:blipFill rotWithShape="1">
              <a:blip r:embed="rId4">
                <a:alphaModFix/>
              </a:blip>
              <a:stretch>
                <a:fillRect b="0" l="-24995" r="-24994"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36"/>
            <p:cNvSpPr/>
            <p:nvPr/>
          </p:nvSpPr>
          <p:spPr>
            <a:xfrm>
              <a:off x="205684" y="2828977"/>
              <a:ext cx="4929187" cy="1540371"/>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36"/>
            <p:cNvSpPr txBox="1"/>
            <p:nvPr/>
          </p:nvSpPr>
          <p:spPr>
            <a:xfrm>
              <a:off x="205684" y="2828977"/>
              <a:ext cx="4929187" cy="1540371"/>
            </a:xfrm>
            <a:prstGeom prst="rect">
              <a:avLst/>
            </a:prstGeom>
            <a:noFill/>
            <a:ln>
              <a:noFill/>
            </a:ln>
          </p:spPr>
          <p:txBody>
            <a:bodyPr anchorCtr="0" anchor="ctr" bIns="76200" lIns="1043325" spcFirstLastPara="1" rIns="76200" wrap="square" tIns="76200">
              <a:noAutofit/>
            </a:bodyPr>
            <a:lstStyle/>
            <a:p>
              <a:pPr indent="0" lvl="0" marL="0" marR="0" rtl="0" algn="just">
                <a:lnSpc>
                  <a:spcPct val="90000"/>
                </a:lnSpc>
                <a:spcBef>
                  <a:spcPts val="0"/>
                </a:spcBef>
                <a:spcAft>
                  <a:spcPts val="0"/>
                </a:spcAft>
                <a:buClr>
                  <a:srgbClr val="002060"/>
                </a:buClr>
                <a:buSzPts val="2000"/>
                <a:buFont typeface="Calibri"/>
                <a:buNone/>
              </a:pPr>
              <a:r>
                <a:rPr b="1" i="0" lang="es-CO" sz="2000" u="none" cap="none" strike="noStrike">
                  <a:solidFill>
                    <a:srgbClr val="002060"/>
                  </a:solidFill>
                  <a:latin typeface="Calibri"/>
                  <a:ea typeface="Calibri"/>
                  <a:cs typeface="Calibri"/>
                  <a:sym typeface="Calibri"/>
                </a:rPr>
                <a:t>Apoyo psicosocial </a:t>
              </a:r>
              <a:r>
                <a:rPr b="0" i="0" lang="es-CO" sz="2000" u="none" cap="none" strike="noStrike">
                  <a:solidFill>
                    <a:srgbClr val="002060"/>
                  </a:solidFill>
                  <a:latin typeface="Calibri"/>
                  <a:ea typeface="Calibri"/>
                  <a:cs typeface="Calibri"/>
                  <a:sym typeface="Calibri"/>
                </a:rPr>
                <a:t>🡪incluidos los primeros auxilios psicológicos y el asesoramiento psicosocial para ayudar a las personas </a:t>
              </a:r>
              <a:endParaRPr b="0" i="0" sz="1400" u="none" cap="none" strike="noStrike">
                <a:solidFill>
                  <a:srgbClr val="000000"/>
                </a:solidFill>
                <a:latin typeface="Arial"/>
                <a:ea typeface="Arial"/>
                <a:cs typeface="Arial"/>
                <a:sym typeface="Arial"/>
              </a:endParaRPr>
            </a:p>
          </p:txBody>
        </p:sp>
        <p:sp>
          <p:nvSpPr>
            <p:cNvPr id="593" name="Google Shape;593;p36"/>
            <p:cNvSpPr/>
            <p:nvPr/>
          </p:nvSpPr>
          <p:spPr>
            <a:xfrm>
              <a:off x="301" y="2606479"/>
              <a:ext cx="1078259" cy="1617389"/>
            </a:xfrm>
            <a:prstGeom prst="rect">
              <a:avLst/>
            </a:prstGeom>
            <a:blipFill rotWithShape="1">
              <a:blip r:embed="rId5">
                <a:alphaModFix/>
              </a:blip>
              <a:stretch>
                <a:fillRect b="0" l="-40995" r="-40995"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36"/>
            <p:cNvSpPr/>
            <p:nvPr/>
          </p:nvSpPr>
          <p:spPr>
            <a:xfrm>
              <a:off x="5586111" y="2828977"/>
              <a:ext cx="4929187" cy="1540371"/>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36"/>
            <p:cNvSpPr txBox="1"/>
            <p:nvPr/>
          </p:nvSpPr>
          <p:spPr>
            <a:xfrm>
              <a:off x="5586111" y="2828977"/>
              <a:ext cx="4929187" cy="1540371"/>
            </a:xfrm>
            <a:prstGeom prst="rect">
              <a:avLst/>
            </a:prstGeom>
            <a:noFill/>
            <a:ln>
              <a:noFill/>
            </a:ln>
          </p:spPr>
          <p:txBody>
            <a:bodyPr anchorCtr="0" anchor="ctr" bIns="76200" lIns="1043325" spcFirstLastPara="1" rIns="76200" wrap="square" tIns="76200">
              <a:noAutofit/>
            </a:bodyPr>
            <a:lstStyle/>
            <a:p>
              <a:pPr indent="0" lvl="0" marL="0" marR="0" rtl="0" algn="just">
                <a:lnSpc>
                  <a:spcPct val="90000"/>
                </a:lnSpc>
                <a:spcBef>
                  <a:spcPts val="0"/>
                </a:spcBef>
                <a:spcAft>
                  <a:spcPts val="0"/>
                </a:spcAft>
                <a:buClr>
                  <a:srgbClr val="002060"/>
                </a:buClr>
                <a:buSzPts val="2000"/>
                <a:buFont typeface="Calibri"/>
                <a:buNone/>
              </a:pPr>
              <a:r>
                <a:t/>
              </a:r>
              <a:endParaRPr b="0" i="0" sz="1400" u="none" cap="none" strike="noStrike">
                <a:solidFill>
                  <a:srgbClr val="000000"/>
                </a:solidFill>
                <a:latin typeface="Arial"/>
                <a:ea typeface="Arial"/>
                <a:cs typeface="Arial"/>
                <a:sym typeface="Arial"/>
              </a:endParaRPr>
            </a:p>
          </p:txBody>
        </p:sp>
      </p:grpSp>
      <p:sp>
        <p:nvSpPr>
          <p:cNvPr id="596" name="Google Shape;596;p36"/>
          <p:cNvSpPr txBox="1"/>
          <p:nvPr/>
        </p:nvSpPr>
        <p:spPr>
          <a:xfrm>
            <a:off x="6076388" y="4695577"/>
            <a:ext cx="4929300" cy="1540500"/>
          </a:xfrm>
          <a:prstGeom prst="rect">
            <a:avLst/>
          </a:prstGeom>
          <a:noFill/>
          <a:ln>
            <a:noFill/>
          </a:ln>
        </p:spPr>
        <p:txBody>
          <a:bodyPr anchorCtr="0" anchor="ctr" bIns="76200" lIns="1043325" spcFirstLastPara="1" rIns="76200" wrap="square" tIns="76200">
            <a:noAutofit/>
          </a:bodyPr>
          <a:lstStyle/>
          <a:p>
            <a:pPr indent="0" lvl="0" marL="0" marR="0" rtl="0" algn="just">
              <a:lnSpc>
                <a:spcPct val="90000"/>
              </a:lnSpc>
              <a:spcBef>
                <a:spcPts val="0"/>
              </a:spcBef>
              <a:spcAft>
                <a:spcPts val="0"/>
              </a:spcAft>
              <a:buClr>
                <a:srgbClr val="002060"/>
              </a:buClr>
              <a:buSzPts val="2000"/>
              <a:buFont typeface="Calibri"/>
              <a:buNone/>
            </a:pPr>
            <a:r>
              <a:rPr b="1" i="0" lang="es-CO" sz="2000" u="none" cap="none" strike="noStrike">
                <a:solidFill>
                  <a:srgbClr val="002060"/>
                </a:solidFill>
                <a:latin typeface="Calibri"/>
                <a:ea typeface="Calibri"/>
                <a:cs typeface="Calibri"/>
                <a:sym typeface="Calibri"/>
              </a:rPr>
              <a:t>Educación, </a:t>
            </a:r>
            <a:r>
              <a:rPr b="0" i="0" lang="es-CO" sz="2000" u="none" cap="none" strike="noStrike">
                <a:solidFill>
                  <a:srgbClr val="002060"/>
                </a:solidFill>
                <a:latin typeface="Calibri"/>
                <a:ea typeface="Calibri"/>
                <a:cs typeface="Calibri"/>
                <a:sym typeface="Calibri"/>
              </a:rPr>
              <a:t>ayuda a la subsistencia y asistencia material básica.</a:t>
            </a:r>
            <a:endParaRPr b="0" i="0" sz="2000" u="none" cap="none" strike="noStrike">
              <a:solidFill>
                <a:srgbClr val="002060"/>
              </a:solidFill>
              <a:latin typeface="Calibri"/>
              <a:ea typeface="Calibri"/>
              <a:cs typeface="Calibri"/>
              <a:sym typeface="Calibri"/>
            </a:endParaRPr>
          </a:p>
          <a:p>
            <a:pPr indent="0" lvl="0" marL="0" marR="0" rtl="0" algn="just">
              <a:lnSpc>
                <a:spcPct val="90000"/>
              </a:lnSpc>
              <a:spcBef>
                <a:spcPts val="0"/>
              </a:spcBef>
              <a:spcAft>
                <a:spcPts val="0"/>
              </a:spcAft>
              <a:buClr>
                <a:srgbClr val="002060"/>
              </a:buClr>
              <a:buSzPts val="2000"/>
              <a:buFont typeface="Calibri"/>
              <a:buNone/>
            </a:pPr>
            <a:r>
              <a:t/>
            </a:r>
            <a:endParaRPr b="0" i="0" sz="2000" u="none" cap="none" strike="noStrike">
              <a:solidFill>
                <a:srgbClr val="002060"/>
              </a:solidFill>
              <a:latin typeface="Calibri"/>
              <a:ea typeface="Calibri"/>
              <a:cs typeface="Calibri"/>
              <a:sym typeface="Calibri"/>
            </a:endParaRPr>
          </a:p>
          <a:p>
            <a:pPr indent="0" lvl="0" marL="0" marR="0" rtl="0" algn="just">
              <a:lnSpc>
                <a:spcPct val="90000"/>
              </a:lnSpc>
              <a:spcBef>
                <a:spcPts val="0"/>
              </a:spcBef>
              <a:spcAft>
                <a:spcPts val="0"/>
              </a:spcAft>
              <a:buClr>
                <a:srgbClr val="002060"/>
              </a:buClr>
              <a:buSzPts val="2000"/>
              <a:buFont typeface="Calibri"/>
              <a:buNone/>
            </a:pPr>
            <a:r>
              <a:rPr b="1" i="0" lang="es-CO" sz="2000" u="none" cap="none" strike="noStrike">
                <a:solidFill>
                  <a:srgbClr val="002060"/>
                </a:solidFill>
                <a:latin typeface="Calibri"/>
                <a:ea typeface="Calibri"/>
                <a:cs typeface="Calibri"/>
                <a:sym typeface="Calibri"/>
              </a:rPr>
              <a:t>Apoyo a niños/as nacidos. </a:t>
            </a:r>
            <a:endParaRPr b="0" i="0" sz="1400" u="none" cap="none" strike="noStrike">
              <a:solidFill>
                <a:srgbClr val="000000"/>
              </a:solidFill>
              <a:latin typeface="Arial"/>
              <a:ea typeface="Arial"/>
              <a:cs typeface="Arial"/>
              <a:sym typeface="Arial"/>
            </a:endParaRPr>
          </a:p>
        </p:txBody>
      </p:sp>
      <p:pic>
        <p:nvPicPr>
          <p:cNvPr id="597" name="Google Shape;597;p36"/>
          <p:cNvPicPr preferRelativeResize="0"/>
          <p:nvPr/>
        </p:nvPicPr>
        <p:blipFill rotWithShape="1">
          <a:blip r:embed="rId6">
            <a:alphaModFix/>
          </a:blip>
          <a:srcRect b="0" l="0" r="28274" t="0"/>
          <a:stretch/>
        </p:blipFill>
        <p:spPr>
          <a:xfrm>
            <a:off x="5946200" y="4565375"/>
            <a:ext cx="1095625" cy="10121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37"/>
          <p:cNvSpPr txBox="1"/>
          <p:nvPr/>
        </p:nvSpPr>
        <p:spPr>
          <a:xfrm>
            <a:off x="913431" y="703073"/>
            <a:ext cx="9774600" cy="518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chemeClr val="accent2"/>
                </a:solidFill>
                <a:latin typeface="Calibri"/>
                <a:ea typeface="Calibri"/>
                <a:cs typeface="Calibri"/>
                <a:sym typeface="Calibri"/>
              </a:rPr>
              <a:t>Enfoque centrado en el/la sobreviviente: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2060"/>
              </a:solidFill>
              <a:latin typeface="Calibri"/>
              <a:ea typeface="Calibri"/>
              <a:cs typeface="Calibri"/>
              <a:sym typeface="Calibri"/>
            </a:endParaRPr>
          </a:p>
          <a:p>
            <a:pPr indent="-285750" lvl="0" marL="285750" marR="0" rtl="0" algn="just">
              <a:lnSpc>
                <a:spcPct val="100000"/>
              </a:lnSpc>
              <a:spcBef>
                <a:spcPts val="0"/>
              </a:spcBef>
              <a:spcAft>
                <a:spcPts val="0"/>
              </a:spcAft>
              <a:buClr>
                <a:srgbClr val="008EC0"/>
              </a:buClr>
              <a:buSzPts val="2100"/>
              <a:buFont typeface="Arial"/>
              <a:buChar char="•"/>
            </a:pPr>
            <a:r>
              <a:rPr b="0" i="0" lang="es-CO" sz="2100" u="none" cap="none" strike="noStrike">
                <a:solidFill>
                  <a:srgbClr val="002060"/>
                </a:solidFill>
                <a:latin typeface="Calibri"/>
                <a:ea typeface="Calibri"/>
                <a:cs typeface="Calibri"/>
                <a:sym typeface="Calibri"/>
              </a:rPr>
              <a:t>Seguridad desde perspectiva integral como prioridad.</a:t>
            </a:r>
            <a:endParaRPr b="0" i="0" sz="2100" u="none" cap="none" strike="noStrike">
              <a:solidFill>
                <a:srgbClr val="002060"/>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2100"/>
              <a:buFont typeface="Arial"/>
              <a:buNone/>
            </a:pPr>
            <a:r>
              <a:t/>
            </a:r>
            <a:endParaRPr b="0" i="0" sz="2100" u="none" cap="none" strike="noStrike">
              <a:solidFill>
                <a:srgbClr val="002060"/>
              </a:solidFill>
              <a:latin typeface="Calibri"/>
              <a:ea typeface="Calibri"/>
              <a:cs typeface="Calibri"/>
              <a:sym typeface="Calibri"/>
            </a:endParaRPr>
          </a:p>
          <a:p>
            <a:pPr indent="-285750" lvl="0" marL="285750" marR="0" rtl="0" algn="just">
              <a:lnSpc>
                <a:spcPct val="100000"/>
              </a:lnSpc>
              <a:spcBef>
                <a:spcPts val="0"/>
              </a:spcBef>
              <a:spcAft>
                <a:spcPts val="0"/>
              </a:spcAft>
              <a:buClr>
                <a:srgbClr val="008EC0"/>
              </a:buClr>
              <a:buSzPts val="2100"/>
              <a:buFont typeface="Arial"/>
              <a:buChar char="•"/>
            </a:pPr>
            <a:r>
              <a:rPr b="0" i="0" lang="es-CO" sz="2100" u="none" cap="none" strike="noStrike">
                <a:solidFill>
                  <a:srgbClr val="002060"/>
                </a:solidFill>
                <a:latin typeface="Calibri"/>
                <a:ea typeface="Calibri"/>
                <a:cs typeface="Calibri"/>
                <a:sym typeface="Calibri"/>
              </a:rPr>
              <a:t>Respeto por las decisiones, deseos, derechos y dignidad de la persona sobreviviente.</a:t>
            </a:r>
            <a:endParaRPr b="0" i="0" sz="1500" u="none" cap="none" strike="noStrike">
              <a:solidFill>
                <a:srgbClr val="000000"/>
              </a:solidFill>
              <a:latin typeface="Arial"/>
              <a:ea typeface="Arial"/>
              <a:cs typeface="Arial"/>
              <a:sym typeface="Arial"/>
            </a:endParaRPr>
          </a:p>
          <a:p>
            <a:pPr indent="-158750" lvl="0" marL="285750" marR="0" rtl="0" algn="just">
              <a:lnSpc>
                <a:spcPct val="100000"/>
              </a:lnSpc>
              <a:spcBef>
                <a:spcPts val="0"/>
              </a:spcBef>
              <a:spcAft>
                <a:spcPts val="0"/>
              </a:spcAft>
              <a:buClr>
                <a:srgbClr val="008EC0"/>
              </a:buClr>
              <a:buSzPts val="2000"/>
              <a:buFont typeface="Arial"/>
              <a:buNone/>
            </a:pPr>
            <a:r>
              <a:t/>
            </a:r>
            <a:endParaRPr b="0" i="0" sz="2100" u="none" cap="none" strike="noStrike">
              <a:solidFill>
                <a:srgbClr val="002060"/>
              </a:solidFill>
              <a:latin typeface="Calibri"/>
              <a:ea typeface="Calibri"/>
              <a:cs typeface="Calibri"/>
              <a:sym typeface="Calibri"/>
            </a:endParaRPr>
          </a:p>
          <a:p>
            <a:pPr indent="-285750" lvl="0" marL="285750" marR="0" rtl="0" algn="just">
              <a:lnSpc>
                <a:spcPct val="100000"/>
              </a:lnSpc>
              <a:spcBef>
                <a:spcPts val="0"/>
              </a:spcBef>
              <a:spcAft>
                <a:spcPts val="0"/>
              </a:spcAft>
              <a:buClr>
                <a:srgbClr val="008EC0"/>
              </a:buClr>
              <a:buSzPts val="2100"/>
              <a:buFont typeface="Arial"/>
              <a:buChar char="•"/>
            </a:pPr>
            <a:r>
              <a:rPr b="0" i="0" lang="es-CO" sz="2100" u="none" cap="none" strike="noStrike">
                <a:solidFill>
                  <a:srgbClr val="002060"/>
                </a:solidFill>
                <a:latin typeface="Calibri"/>
                <a:ea typeface="Calibri"/>
                <a:cs typeface="Calibri"/>
                <a:sym typeface="Calibri"/>
              </a:rPr>
              <a:t>No discriminación, brindando un trato justo e igual a cualquier persona que requiera apoyo.</a:t>
            </a:r>
            <a:endParaRPr b="0" i="0" sz="2100" u="none" cap="none" strike="noStrike">
              <a:solidFill>
                <a:srgbClr val="002060"/>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2100"/>
              <a:buFont typeface="Arial"/>
              <a:buNone/>
            </a:pPr>
            <a:r>
              <a:t/>
            </a:r>
            <a:endParaRPr b="0" i="0" sz="2100" u="none" cap="none" strike="noStrike">
              <a:solidFill>
                <a:srgbClr val="002060"/>
              </a:solidFill>
              <a:latin typeface="Calibri"/>
              <a:ea typeface="Calibri"/>
              <a:cs typeface="Calibri"/>
              <a:sym typeface="Calibri"/>
            </a:endParaRPr>
          </a:p>
          <a:p>
            <a:pPr indent="-285750" lvl="0" marL="285750" marR="0" rtl="0" algn="just">
              <a:lnSpc>
                <a:spcPct val="100000"/>
              </a:lnSpc>
              <a:spcBef>
                <a:spcPts val="0"/>
              </a:spcBef>
              <a:spcAft>
                <a:spcPts val="0"/>
              </a:spcAft>
              <a:buClr>
                <a:srgbClr val="008EC0"/>
              </a:buClr>
              <a:buSzPts val="2100"/>
              <a:buFont typeface="Arial"/>
              <a:buChar char="•"/>
            </a:pPr>
            <a:r>
              <a:rPr b="0" i="0" lang="es-CO" sz="2100" u="none" cap="none" strike="noStrike">
                <a:solidFill>
                  <a:srgbClr val="002060"/>
                </a:solidFill>
                <a:latin typeface="Calibri"/>
                <a:ea typeface="Calibri"/>
                <a:cs typeface="Calibri"/>
                <a:sym typeface="Calibri"/>
              </a:rPr>
              <a:t>Confidencialidad, derecho de elegir a quién le contarán su historia, además del cuidado de la información.</a:t>
            </a:r>
            <a:endParaRPr b="0" i="0" sz="2100" u="none" cap="none" strike="noStrike">
              <a:solidFill>
                <a:srgbClr val="002060"/>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2100"/>
              <a:buFont typeface="Arial"/>
              <a:buNone/>
            </a:pPr>
            <a:r>
              <a:t/>
            </a:r>
            <a:endParaRPr b="0" i="0" sz="2100" u="none" cap="none" strike="noStrike">
              <a:solidFill>
                <a:srgbClr val="002060"/>
              </a:solidFill>
              <a:latin typeface="Calibri"/>
              <a:ea typeface="Calibri"/>
              <a:cs typeface="Calibri"/>
              <a:sym typeface="Calibri"/>
            </a:endParaRPr>
          </a:p>
          <a:p>
            <a:pPr indent="-285750" lvl="0" marL="285750" marR="0" rtl="0" algn="just">
              <a:lnSpc>
                <a:spcPct val="100000"/>
              </a:lnSpc>
              <a:spcBef>
                <a:spcPts val="0"/>
              </a:spcBef>
              <a:spcAft>
                <a:spcPts val="0"/>
              </a:spcAft>
              <a:buClr>
                <a:srgbClr val="008EC0"/>
              </a:buClr>
              <a:buSzPts val="2100"/>
              <a:buFont typeface="Arial"/>
              <a:buChar char="•"/>
            </a:pPr>
            <a:r>
              <a:rPr b="0" i="0" lang="es-CO" sz="2100" u="none" cap="none" strike="noStrike">
                <a:solidFill>
                  <a:srgbClr val="002060"/>
                </a:solidFill>
                <a:latin typeface="Calibri"/>
                <a:ea typeface="Calibri"/>
                <a:cs typeface="Calibri"/>
                <a:sym typeface="Calibri"/>
              </a:rPr>
              <a:t>Proporcionar información de manera clara y adecuada, teniendo en cuenta diferencias étnicas y requerimientos especiales (discapacidad).</a:t>
            </a:r>
            <a:endParaRPr b="0" i="0" sz="2100" u="none" cap="none" strike="noStrike">
              <a:solidFill>
                <a:srgbClr val="002060"/>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2060"/>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7" name="Shape 607"/>
        <p:cNvGrpSpPr/>
        <p:nvPr/>
      </p:nvGrpSpPr>
      <p:grpSpPr>
        <a:xfrm>
          <a:off x="0" y="0"/>
          <a:ext cx="0" cy="0"/>
          <a:chOff x="0" y="0"/>
          <a:chExt cx="0" cy="0"/>
        </a:xfrm>
      </p:grpSpPr>
      <p:sp>
        <p:nvSpPr>
          <p:cNvPr id="608" name="Google Shape;608;p38"/>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9" name="Google Shape;609;p38"/>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0" name="Google Shape;610;p38"/>
          <p:cNvSpPr txBox="1"/>
          <p:nvPr>
            <p:ph type="ctrTitle"/>
          </p:nvPr>
        </p:nvSpPr>
        <p:spPr>
          <a:xfrm>
            <a:off x="880404" y="2130089"/>
            <a:ext cx="5262435" cy="28913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2060"/>
              </a:buClr>
              <a:buSzPts val="4900"/>
              <a:buFont typeface="Calibri"/>
              <a:buNone/>
            </a:pPr>
            <a:r>
              <a:rPr b="1" lang="es-CO" sz="4900">
                <a:solidFill>
                  <a:srgbClr val="002060"/>
                </a:solidFill>
              </a:rPr>
              <a:t>Consideraciones Finales e Intercambio </a:t>
            </a:r>
            <a:endParaRPr/>
          </a:p>
        </p:txBody>
      </p:sp>
      <p:sp>
        <p:nvSpPr>
          <p:cNvPr id="611" name="Google Shape;611;p38"/>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12" name="Google Shape;612;p38"/>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3" name="Google Shape;613;p38"/>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006" id="614" name="Google Shape;614;p38"/>
          <p:cNvPicPr preferRelativeResize="0"/>
          <p:nvPr/>
        </p:nvPicPr>
        <p:blipFill rotWithShape="1">
          <a:blip r:embed="rId3">
            <a:alphaModFix/>
          </a:blip>
          <a:srcRect b="0" l="0" r="0" t="0"/>
          <a:stretch/>
        </p:blipFill>
        <p:spPr>
          <a:xfrm>
            <a:off x="9255605" y="4451090"/>
            <a:ext cx="2098195" cy="1533006"/>
          </a:xfrm>
          <a:prstGeom prst="rect">
            <a:avLst/>
          </a:prstGeom>
          <a:noFill/>
          <a:ln>
            <a:noFill/>
          </a:ln>
        </p:spPr>
      </p:pic>
      <p:pic>
        <p:nvPicPr>
          <p:cNvPr descr="cid:image001.png@01D66648.2831A930" id="615" name="Google Shape;615;p38"/>
          <p:cNvPicPr preferRelativeResize="0"/>
          <p:nvPr/>
        </p:nvPicPr>
        <p:blipFill rotWithShape="1">
          <a:blip r:embed="rId4">
            <a:alphaModFix/>
          </a:blip>
          <a:srcRect b="0" l="0" r="0" t="0"/>
          <a:stretch/>
        </p:blipFill>
        <p:spPr>
          <a:xfrm>
            <a:off x="6583049" y="270180"/>
            <a:ext cx="2041841" cy="2709367"/>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9"/>
          <p:cNvSpPr txBox="1"/>
          <p:nvPr>
            <p:ph type="title"/>
          </p:nvPr>
        </p:nvSpPr>
        <p:spPr>
          <a:xfrm>
            <a:off x="649356" y="194463"/>
            <a:ext cx="10283859" cy="105124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2800"/>
              <a:buFont typeface="Calibri"/>
              <a:buNone/>
            </a:pPr>
            <a:r>
              <a:rPr b="1" lang="es-CO" sz="2800">
                <a:solidFill>
                  <a:srgbClr val="0070C0"/>
                </a:solidFill>
                <a:latin typeface="Calibri"/>
                <a:ea typeface="Calibri"/>
                <a:cs typeface="Calibri"/>
                <a:sym typeface="Calibri"/>
              </a:rPr>
              <a:t>Aspectos clave para promover la Política de Tolerancia Cero  </a:t>
            </a:r>
            <a:endParaRPr/>
          </a:p>
        </p:txBody>
      </p:sp>
      <p:sp>
        <p:nvSpPr>
          <p:cNvPr id="622" name="Google Shape;622;p39"/>
          <p:cNvSpPr txBox="1"/>
          <p:nvPr>
            <p:ph idx="1" type="body"/>
          </p:nvPr>
        </p:nvSpPr>
        <p:spPr>
          <a:xfrm>
            <a:off x="569671" y="1245705"/>
            <a:ext cx="10164073" cy="4700863"/>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0070C0"/>
              </a:buClr>
              <a:buSzPct val="100000"/>
              <a:buChar char="•"/>
            </a:pPr>
            <a:r>
              <a:rPr lang="es-CO" sz="2200">
                <a:solidFill>
                  <a:srgbClr val="002060"/>
                </a:solidFill>
              </a:rPr>
              <a:t>Fortalecer el  Task Force / Network   PEAS – asignación de recursos presupuestales y humanos.</a:t>
            </a:r>
            <a:endParaRPr/>
          </a:p>
          <a:p>
            <a:pPr indent="-99377" lvl="0" marL="228600" rtl="0" algn="l">
              <a:lnSpc>
                <a:spcPct val="90000"/>
              </a:lnSpc>
              <a:spcBef>
                <a:spcPts val="1000"/>
              </a:spcBef>
              <a:spcAft>
                <a:spcPts val="0"/>
              </a:spcAft>
              <a:buClr>
                <a:srgbClr val="0070C0"/>
              </a:buClr>
              <a:buSzPct val="100000"/>
              <a:buNone/>
            </a:pPr>
            <a:r>
              <a:t/>
            </a:r>
            <a:endParaRPr sz="2200">
              <a:solidFill>
                <a:srgbClr val="002060"/>
              </a:solidFill>
            </a:endParaRPr>
          </a:p>
          <a:p>
            <a:pPr indent="-228600" lvl="0" marL="228600" rtl="0" algn="l">
              <a:lnSpc>
                <a:spcPct val="90000"/>
              </a:lnSpc>
              <a:spcBef>
                <a:spcPts val="1000"/>
              </a:spcBef>
              <a:spcAft>
                <a:spcPts val="0"/>
              </a:spcAft>
              <a:buClr>
                <a:srgbClr val="0070C0"/>
              </a:buClr>
              <a:buSzPct val="100000"/>
              <a:buChar char="•"/>
            </a:pPr>
            <a:r>
              <a:rPr lang="es-CO" sz="2200">
                <a:solidFill>
                  <a:srgbClr val="002060"/>
                </a:solidFill>
              </a:rPr>
              <a:t>Realizar acciones conjuntas  en PEAS con organizaciones internacionales y locales. </a:t>
            </a:r>
            <a:endParaRPr/>
          </a:p>
          <a:p>
            <a:pPr indent="0" lvl="0" marL="0" rtl="0" algn="l">
              <a:lnSpc>
                <a:spcPct val="90000"/>
              </a:lnSpc>
              <a:spcBef>
                <a:spcPts val="1000"/>
              </a:spcBef>
              <a:spcAft>
                <a:spcPts val="0"/>
              </a:spcAft>
              <a:buClr>
                <a:srgbClr val="0070C0"/>
              </a:buClr>
              <a:buSzPct val="100000"/>
              <a:buNone/>
            </a:pPr>
            <a:r>
              <a:t/>
            </a:r>
            <a:endParaRPr sz="2200">
              <a:solidFill>
                <a:srgbClr val="002060"/>
              </a:solidFill>
            </a:endParaRPr>
          </a:p>
          <a:p>
            <a:pPr indent="-228600" lvl="0" marL="228600" rtl="0" algn="l">
              <a:lnSpc>
                <a:spcPct val="90000"/>
              </a:lnSpc>
              <a:spcBef>
                <a:spcPts val="1000"/>
              </a:spcBef>
              <a:spcAft>
                <a:spcPts val="0"/>
              </a:spcAft>
              <a:buClr>
                <a:srgbClr val="0070C0"/>
              </a:buClr>
              <a:buSzPct val="100000"/>
              <a:buChar char="•"/>
            </a:pPr>
            <a:r>
              <a:rPr lang="es-CO" sz="2200">
                <a:solidFill>
                  <a:srgbClr val="002060"/>
                </a:solidFill>
              </a:rPr>
              <a:t>Delegar puntos focales y destinar recursos para su capacitación en PEAS.</a:t>
            </a:r>
            <a:endParaRPr/>
          </a:p>
          <a:p>
            <a:pPr indent="-99377" lvl="0" marL="228600" rtl="0" algn="l">
              <a:lnSpc>
                <a:spcPct val="90000"/>
              </a:lnSpc>
              <a:spcBef>
                <a:spcPts val="1000"/>
              </a:spcBef>
              <a:spcAft>
                <a:spcPts val="0"/>
              </a:spcAft>
              <a:buClr>
                <a:srgbClr val="0070C0"/>
              </a:buClr>
              <a:buSzPct val="100000"/>
              <a:buNone/>
            </a:pPr>
            <a:r>
              <a:t/>
            </a:r>
            <a:endParaRPr sz="2200">
              <a:solidFill>
                <a:srgbClr val="002060"/>
              </a:solidFill>
            </a:endParaRPr>
          </a:p>
          <a:p>
            <a:pPr indent="-228600" lvl="0" marL="228600" rtl="0" algn="l">
              <a:lnSpc>
                <a:spcPct val="90000"/>
              </a:lnSpc>
              <a:spcBef>
                <a:spcPts val="1000"/>
              </a:spcBef>
              <a:spcAft>
                <a:spcPts val="0"/>
              </a:spcAft>
              <a:buClr>
                <a:srgbClr val="0070C0"/>
              </a:buClr>
              <a:buSzPct val="100000"/>
              <a:buChar char="•"/>
            </a:pPr>
            <a:r>
              <a:rPr lang="es-CO" sz="2200">
                <a:solidFill>
                  <a:srgbClr val="002060"/>
                </a:solidFill>
              </a:rPr>
              <a:t>Articular con actores clave (ej. Subgrupo VBG y Clúster de Protección) para la asistencia adecuada y oportuna  a las  personas sobrevivientes de EAS.</a:t>
            </a:r>
            <a:endParaRPr/>
          </a:p>
          <a:p>
            <a:pPr indent="-99377" lvl="0" marL="228600" rtl="0" algn="l">
              <a:lnSpc>
                <a:spcPct val="90000"/>
              </a:lnSpc>
              <a:spcBef>
                <a:spcPts val="1000"/>
              </a:spcBef>
              <a:spcAft>
                <a:spcPts val="0"/>
              </a:spcAft>
              <a:buClr>
                <a:srgbClr val="0070C0"/>
              </a:buClr>
              <a:buSzPct val="100000"/>
              <a:buNone/>
            </a:pPr>
            <a:r>
              <a:t/>
            </a:r>
            <a:endParaRPr sz="2200">
              <a:solidFill>
                <a:srgbClr val="002060"/>
              </a:solidFill>
            </a:endParaRPr>
          </a:p>
          <a:p>
            <a:pPr indent="-228600" lvl="0" marL="228600" rtl="0" algn="l">
              <a:lnSpc>
                <a:spcPct val="90000"/>
              </a:lnSpc>
              <a:spcBef>
                <a:spcPts val="1000"/>
              </a:spcBef>
              <a:spcAft>
                <a:spcPts val="0"/>
              </a:spcAft>
              <a:buClr>
                <a:srgbClr val="0070C0"/>
              </a:buClr>
              <a:buSzPct val="100000"/>
              <a:buChar char="•"/>
            </a:pPr>
            <a:r>
              <a:rPr lang="es-CO" sz="2200">
                <a:solidFill>
                  <a:srgbClr val="002060"/>
                </a:solidFill>
              </a:rPr>
              <a:t>Fortalecer las capacidades en PEAS con socios implementadores.</a:t>
            </a:r>
            <a:endParaRPr/>
          </a:p>
          <a:p>
            <a:pPr indent="-99377" lvl="0" marL="228600" rtl="0" algn="l">
              <a:lnSpc>
                <a:spcPct val="90000"/>
              </a:lnSpc>
              <a:spcBef>
                <a:spcPts val="1000"/>
              </a:spcBef>
              <a:spcAft>
                <a:spcPts val="0"/>
              </a:spcAft>
              <a:buClr>
                <a:srgbClr val="0070C0"/>
              </a:buClr>
              <a:buSzPct val="100000"/>
              <a:buNone/>
            </a:pPr>
            <a:r>
              <a:t/>
            </a:r>
            <a:endParaRPr sz="2200">
              <a:solidFill>
                <a:srgbClr val="002060"/>
              </a:solidFill>
            </a:endParaRPr>
          </a:p>
          <a:p>
            <a:pPr indent="-228600" lvl="0" marL="228600" rtl="0" algn="l">
              <a:lnSpc>
                <a:spcPct val="90000"/>
              </a:lnSpc>
              <a:spcBef>
                <a:spcPts val="1000"/>
              </a:spcBef>
              <a:spcAft>
                <a:spcPts val="0"/>
              </a:spcAft>
              <a:buClr>
                <a:srgbClr val="0070C0"/>
              </a:buClr>
              <a:buSzPct val="100000"/>
              <a:buChar char="•"/>
            </a:pPr>
            <a:r>
              <a:rPr lang="es-CO" sz="2200">
                <a:solidFill>
                  <a:srgbClr val="002060"/>
                </a:solidFill>
              </a:rPr>
              <a:t>Realizar continuamente procesos de sensibilización y formación con comunidades y personal. </a:t>
            </a:r>
            <a:endParaRPr/>
          </a:p>
          <a:p>
            <a:pPr indent="-99377" lvl="0" marL="228600" rtl="0" algn="l">
              <a:lnSpc>
                <a:spcPct val="90000"/>
              </a:lnSpc>
              <a:spcBef>
                <a:spcPts val="1000"/>
              </a:spcBef>
              <a:spcAft>
                <a:spcPts val="0"/>
              </a:spcAft>
              <a:buClr>
                <a:srgbClr val="0070C0"/>
              </a:buClr>
              <a:buSzPct val="100000"/>
              <a:buNone/>
            </a:pPr>
            <a:r>
              <a:t/>
            </a:r>
            <a:endParaRPr sz="2200">
              <a:solidFill>
                <a:srgbClr val="002060"/>
              </a:solidFill>
            </a:endParaRPr>
          </a:p>
          <a:p>
            <a:pPr indent="-99377" lvl="0" marL="228600" rtl="0" algn="l">
              <a:lnSpc>
                <a:spcPct val="90000"/>
              </a:lnSpc>
              <a:spcBef>
                <a:spcPts val="1000"/>
              </a:spcBef>
              <a:spcAft>
                <a:spcPts val="0"/>
              </a:spcAft>
              <a:buClr>
                <a:srgbClr val="0070C0"/>
              </a:buClr>
              <a:buSzPct val="100000"/>
              <a:buNone/>
            </a:pPr>
            <a:r>
              <a:t/>
            </a:r>
            <a:endParaRPr sz="2200">
              <a:solidFill>
                <a:srgbClr val="002060"/>
              </a:solidFill>
            </a:endParaRPr>
          </a:p>
          <a:p>
            <a:pPr indent="-99377" lvl="0" marL="228600" rtl="0" algn="l">
              <a:lnSpc>
                <a:spcPct val="90000"/>
              </a:lnSpc>
              <a:spcBef>
                <a:spcPts val="1000"/>
              </a:spcBef>
              <a:spcAft>
                <a:spcPts val="0"/>
              </a:spcAft>
              <a:buClr>
                <a:srgbClr val="0070C0"/>
              </a:buClr>
              <a:buSzPct val="100000"/>
              <a:buNone/>
            </a:pPr>
            <a:r>
              <a:t/>
            </a:r>
            <a:endParaRPr b="1" sz="2200">
              <a:solidFill>
                <a:srgbClr val="002060"/>
              </a:solidFill>
            </a:endParaRPr>
          </a:p>
          <a:p>
            <a:pPr indent="-99377" lvl="0" marL="228600" rtl="0" algn="l">
              <a:lnSpc>
                <a:spcPct val="90000"/>
              </a:lnSpc>
              <a:spcBef>
                <a:spcPts val="1000"/>
              </a:spcBef>
              <a:spcAft>
                <a:spcPts val="0"/>
              </a:spcAft>
              <a:buClr>
                <a:srgbClr val="0070C0"/>
              </a:buClr>
              <a:buSzPct val="100000"/>
              <a:buNone/>
            </a:pPr>
            <a:r>
              <a:t/>
            </a:r>
            <a:endParaRPr b="1" sz="220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sp>
        <p:nvSpPr>
          <p:cNvPr id="263" name="Google Shape;263;p4"/>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 name="Google Shape;264;p4"/>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5" name="Google Shape;265;p4"/>
          <p:cNvSpPr txBox="1"/>
          <p:nvPr>
            <p:ph type="ctrTitle"/>
          </p:nvPr>
        </p:nvSpPr>
        <p:spPr>
          <a:xfrm>
            <a:off x="880405" y="2130090"/>
            <a:ext cx="4867128" cy="256964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508FCD"/>
              </a:buClr>
              <a:buSzPts val="5400"/>
              <a:buFont typeface="Calibri"/>
              <a:buNone/>
            </a:pPr>
            <a:r>
              <a:rPr b="1" lang="es-CO" sz="5400">
                <a:solidFill>
                  <a:srgbClr val="508FCD"/>
                </a:solidFill>
              </a:rPr>
              <a:t> </a:t>
            </a:r>
            <a:r>
              <a:rPr b="1" lang="es-CO" sz="4900">
                <a:solidFill>
                  <a:srgbClr val="002060"/>
                </a:solidFill>
              </a:rPr>
              <a:t>Objetivos  y dinámica del espacio </a:t>
            </a:r>
            <a:endParaRPr/>
          </a:p>
        </p:txBody>
      </p:sp>
      <p:sp>
        <p:nvSpPr>
          <p:cNvPr id="266" name="Google Shape;266;p4"/>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7" name="Google Shape;267;p4"/>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8" name="Google Shape;268;p4"/>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006" id="269" name="Google Shape;269;p4"/>
          <p:cNvPicPr preferRelativeResize="0"/>
          <p:nvPr/>
        </p:nvPicPr>
        <p:blipFill rotWithShape="1">
          <a:blip r:embed="rId3">
            <a:alphaModFix/>
          </a:blip>
          <a:srcRect b="0" l="0" r="0" t="0"/>
          <a:stretch/>
        </p:blipFill>
        <p:spPr>
          <a:xfrm>
            <a:off x="9255605" y="4451090"/>
            <a:ext cx="2098195" cy="1533006"/>
          </a:xfrm>
          <a:prstGeom prst="rect">
            <a:avLst/>
          </a:prstGeom>
          <a:noFill/>
          <a:ln>
            <a:noFill/>
          </a:ln>
        </p:spPr>
      </p:pic>
      <p:pic>
        <p:nvPicPr>
          <p:cNvPr descr="cid:image001.png@01D66648.2831A930" id="270" name="Google Shape;270;p4"/>
          <p:cNvPicPr preferRelativeResize="0"/>
          <p:nvPr/>
        </p:nvPicPr>
        <p:blipFill rotWithShape="1">
          <a:blip r:embed="rId4">
            <a:alphaModFix/>
          </a:blip>
          <a:srcRect b="0" l="0" r="0" t="0"/>
          <a:stretch/>
        </p:blipFill>
        <p:spPr>
          <a:xfrm>
            <a:off x="6583049" y="270180"/>
            <a:ext cx="2041841" cy="2709367"/>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40"/>
          <p:cNvSpPr txBox="1"/>
          <p:nvPr>
            <p:ph type="title"/>
          </p:nvPr>
        </p:nvSpPr>
        <p:spPr>
          <a:xfrm>
            <a:off x="361122" y="0"/>
            <a:ext cx="10515600" cy="106560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Calibri"/>
              <a:buNone/>
            </a:pPr>
            <a:r>
              <a:rPr b="1" lang="es-CO" sz="2800">
                <a:solidFill>
                  <a:srgbClr val="0070C0"/>
                </a:solidFill>
                <a:latin typeface="Calibri"/>
                <a:ea typeface="Calibri"/>
                <a:cs typeface="Calibri"/>
                <a:sym typeface="Calibri"/>
              </a:rPr>
              <a:t>Herramientas PEAS</a:t>
            </a:r>
            <a:endParaRPr/>
          </a:p>
        </p:txBody>
      </p:sp>
      <p:sp>
        <p:nvSpPr>
          <p:cNvPr id="629" name="Google Shape;629;p40"/>
          <p:cNvSpPr txBox="1"/>
          <p:nvPr>
            <p:ph idx="1" type="body"/>
          </p:nvPr>
        </p:nvSpPr>
        <p:spPr>
          <a:xfrm>
            <a:off x="259789" y="861998"/>
            <a:ext cx="9080367" cy="46717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1800"/>
              <a:buNone/>
            </a:pPr>
            <a:r>
              <a:rPr lang="es-CO" sz="1800" u="sng">
                <a:solidFill>
                  <a:srgbClr val="002060"/>
                </a:solidFill>
                <a:hlinkClick r:id="rId3">
                  <a:extLst>
                    <a:ext uri="{A12FA001-AC4F-418D-AE19-62706E023703}">
                      <ahyp:hlinkClr val="tx"/>
                    </a:ext>
                  </a:extLst>
                </a:hlinkClick>
              </a:rPr>
              <a:t>Dashboard IASC </a:t>
            </a:r>
            <a:endParaRPr sz="1800">
              <a:solidFill>
                <a:srgbClr val="002060"/>
              </a:solidFill>
            </a:endParaRPr>
          </a:p>
          <a:p>
            <a:pPr indent="0" lvl="0" marL="0" rtl="0" algn="l">
              <a:lnSpc>
                <a:spcPct val="90000"/>
              </a:lnSpc>
              <a:spcBef>
                <a:spcPts val="1000"/>
              </a:spcBef>
              <a:spcAft>
                <a:spcPts val="0"/>
              </a:spcAft>
              <a:buClr>
                <a:schemeClr val="dk1"/>
              </a:buClr>
              <a:buSzPts val="1800"/>
              <a:buNone/>
            </a:pPr>
            <a:r>
              <a:t/>
            </a:r>
            <a:endParaRPr sz="1800">
              <a:solidFill>
                <a:srgbClr val="002060"/>
              </a:solidFill>
            </a:endParaRPr>
          </a:p>
          <a:p>
            <a:pPr indent="0" lvl="0" marL="0" rtl="0" algn="l">
              <a:lnSpc>
                <a:spcPct val="90000"/>
              </a:lnSpc>
              <a:spcBef>
                <a:spcPts val="1000"/>
              </a:spcBef>
              <a:spcAft>
                <a:spcPts val="0"/>
              </a:spcAft>
              <a:buClr>
                <a:schemeClr val="dk1"/>
              </a:buClr>
              <a:buSzPts val="1800"/>
              <a:buNone/>
            </a:pPr>
            <a:r>
              <a:rPr lang="es-CO" sz="1800" u="sng">
                <a:solidFill>
                  <a:schemeClr val="hlink"/>
                </a:solidFill>
                <a:hlinkClick r:id="rId4"/>
              </a:rPr>
              <a:t>Resources | IASC / PSEA (thebyteflow.com)</a:t>
            </a:r>
            <a:endParaRPr sz="1800"/>
          </a:p>
          <a:p>
            <a:pPr indent="0" lvl="0" marL="0" rtl="0" algn="l">
              <a:lnSpc>
                <a:spcPct val="90000"/>
              </a:lnSpc>
              <a:spcBef>
                <a:spcPts val="1000"/>
              </a:spcBef>
              <a:spcAft>
                <a:spcPts val="0"/>
              </a:spcAft>
              <a:buClr>
                <a:schemeClr val="dk1"/>
              </a:buClr>
              <a:buSzPts val="1800"/>
              <a:buNone/>
            </a:pPr>
            <a:r>
              <a:t/>
            </a:r>
            <a:endParaRPr sz="1800">
              <a:solidFill>
                <a:srgbClr val="002060"/>
              </a:solidFill>
            </a:endParaRPr>
          </a:p>
          <a:p>
            <a:pPr indent="0" lvl="0" marL="0" rtl="0" algn="l">
              <a:lnSpc>
                <a:spcPct val="90000"/>
              </a:lnSpc>
              <a:spcBef>
                <a:spcPts val="1000"/>
              </a:spcBef>
              <a:spcAft>
                <a:spcPts val="0"/>
              </a:spcAft>
              <a:buClr>
                <a:srgbClr val="1E4E79"/>
              </a:buClr>
              <a:buSzPts val="1800"/>
              <a:buNone/>
            </a:pPr>
            <a:r>
              <a:rPr lang="es-CO" sz="1800">
                <a:solidFill>
                  <a:srgbClr val="1E4E79"/>
                </a:solidFill>
              </a:rPr>
              <a:t>Curso online Disasteeready.org disponible en español </a:t>
            </a:r>
            <a:endParaRPr/>
          </a:p>
          <a:p>
            <a:pPr indent="0" lvl="0" marL="0" rtl="0" algn="l">
              <a:lnSpc>
                <a:spcPct val="90000"/>
              </a:lnSpc>
              <a:spcBef>
                <a:spcPts val="1000"/>
              </a:spcBef>
              <a:spcAft>
                <a:spcPts val="0"/>
              </a:spcAft>
              <a:buClr>
                <a:srgbClr val="1E4E79"/>
              </a:buClr>
              <a:buSzPts val="1800"/>
              <a:buNone/>
            </a:pPr>
            <a:r>
              <a:rPr lang="es-CO" sz="1800">
                <a:solidFill>
                  <a:srgbClr val="1E4E79"/>
                </a:solidFill>
              </a:rPr>
              <a:t>(crear cuenta con el correo personal en el siguiente link)</a:t>
            </a:r>
            <a:endParaRPr/>
          </a:p>
          <a:p>
            <a:pPr indent="0" lvl="0" marL="0" rtl="0" algn="l">
              <a:lnSpc>
                <a:spcPct val="90000"/>
              </a:lnSpc>
              <a:spcBef>
                <a:spcPts val="1000"/>
              </a:spcBef>
              <a:spcAft>
                <a:spcPts val="0"/>
              </a:spcAft>
              <a:buClr>
                <a:schemeClr val="dk1"/>
              </a:buClr>
              <a:buSzPts val="1800"/>
              <a:buNone/>
            </a:pPr>
            <a:r>
              <a:rPr lang="es-CO" sz="1800" u="sng">
                <a:solidFill>
                  <a:schemeClr val="hlink"/>
                </a:solidFill>
                <a:hlinkClick r:id="rId5"/>
              </a:rPr>
              <a:t>https://ready.csod.com/selfreg/register.aspx?c=guest</a:t>
            </a:r>
            <a:endParaRPr sz="1800"/>
          </a:p>
          <a:p>
            <a:pPr indent="-114300" lvl="0" marL="22860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rPr lang="es-CO" sz="1800" u="sng">
                <a:solidFill>
                  <a:schemeClr val="hlink"/>
                </a:solidFill>
                <a:latin typeface="Calibri"/>
                <a:ea typeface="Calibri"/>
                <a:cs typeface="Calibri"/>
                <a:sym typeface="Calibri"/>
                <a:hlinkClick r:id="rId6"/>
              </a:rPr>
              <a:t>IASC Learning Package on Protection from Sexual Misconduct for UN partner organizations</a:t>
            </a:r>
            <a:endParaRPr sz="1800"/>
          </a:p>
          <a:p>
            <a:pPr indent="0" lvl="0" marL="0" rtl="0" algn="l">
              <a:lnSpc>
                <a:spcPct val="90000"/>
              </a:lnSpc>
              <a:spcBef>
                <a:spcPts val="1000"/>
              </a:spcBef>
              <a:spcAft>
                <a:spcPts val="0"/>
              </a:spcAft>
              <a:buClr>
                <a:schemeClr val="dk1"/>
              </a:buClr>
              <a:buSzPts val="1800"/>
              <a:buNone/>
            </a:pPr>
            <a:r>
              <a:t/>
            </a:r>
            <a:endParaRPr sz="1800" u="sng">
              <a:solidFill>
                <a:srgbClr val="002060"/>
              </a:solidFill>
              <a:hlinkClick r:id="rId7">
                <a:extLst>
                  <a:ext uri="{A12FA001-AC4F-418D-AE19-62706E023703}">
                    <ahyp:hlinkClr val="tx"/>
                  </a:ext>
                </a:extLst>
              </a:hlinkClick>
            </a:endParaRPr>
          </a:p>
          <a:p>
            <a:pPr indent="0" lvl="0" marL="0" rtl="0" algn="l">
              <a:lnSpc>
                <a:spcPct val="90000"/>
              </a:lnSpc>
              <a:spcBef>
                <a:spcPts val="1000"/>
              </a:spcBef>
              <a:spcAft>
                <a:spcPts val="0"/>
              </a:spcAft>
              <a:buClr>
                <a:srgbClr val="002060"/>
              </a:buClr>
              <a:buSzPts val="1800"/>
              <a:buNone/>
            </a:pPr>
            <a:r>
              <a:rPr lang="es-CO" sz="1800" u="sng">
                <a:solidFill>
                  <a:srgbClr val="002060"/>
                </a:solidFill>
                <a:hlinkClick r:id="rId8">
                  <a:extLst>
                    <a:ext uri="{A12FA001-AC4F-418D-AE19-62706E023703}">
                      <ahyp:hlinkClr val="tx"/>
                    </a:ext>
                  </a:extLst>
                </a:hlinkClick>
              </a:rPr>
              <a:t>Biblioteca electrónica Task Force PEAS Colombia</a:t>
            </a:r>
            <a:endParaRPr sz="1800">
              <a:solidFill>
                <a:srgbClr val="002060"/>
              </a:solidFill>
            </a:endParaRPr>
          </a:p>
          <a:p>
            <a:pPr indent="0" lvl="0" marL="0" rtl="0" algn="l">
              <a:lnSpc>
                <a:spcPct val="90000"/>
              </a:lnSpc>
              <a:spcBef>
                <a:spcPts val="1000"/>
              </a:spcBef>
              <a:spcAft>
                <a:spcPts val="0"/>
              </a:spcAft>
              <a:buClr>
                <a:schemeClr val="dk1"/>
              </a:buClr>
              <a:buSzPts val="1800"/>
              <a:buNone/>
            </a:pPr>
            <a:r>
              <a:t/>
            </a:r>
            <a:endParaRPr sz="1800">
              <a:solidFill>
                <a:srgbClr val="002060"/>
              </a:solidFill>
            </a:endParaRPr>
          </a:p>
          <a:p>
            <a:pPr indent="0" lvl="0" marL="0" rtl="0" algn="l">
              <a:lnSpc>
                <a:spcPct val="90000"/>
              </a:lnSpc>
              <a:spcBef>
                <a:spcPts val="1000"/>
              </a:spcBef>
              <a:spcAft>
                <a:spcPts val="0"/>
              </a:spcAft>
              <a:buClr>
                <a:srgbClr val="002060"/>
              </a:buClr>
              <a:buSzPts val="1800"/>
              <a:buNone/>
            </a:pPr>
            <a:r>
              <a:rPr lang="es-CO" sz="1800" u="sng">
                <a:solidFill>
                  <a:srgbClr val="002060"/>
                </a:solidFill>
                <a:hlinkClick r:id="rId9">
                  <a:extLst>
                    <a:ext uri="{A12FA001-AC4F-418D-AE19-62706E023703}">
                      <ahyp:hlinkClr val="tx"/>
                    </a:ext>
                  </a:extLst>
                </a:hlinkClick>
              </a:rPr>
              <a:t>Task Force PEAS Global</a:t>
            </a:r>
            <a:endParaRPr sz="1800">
              <a:solidFill>
                <a:srgbClr val="002060"/>
              </a:solidFill>
            </a:endParaRPr>
          </a:p>
          <a:p>
            <a:pPr indent="0" lvl="0" marL="0" rtl="0" algn="l">
              <a:lnSpc>
                <a:spcPct val="90000"/>
              </a:lnSpc>
              <a:spcBef>
                <a:spcPts val="1000"/>
              </a:spcBef>
              <a:spcAft>
                <a:spcPts val="0"/>
              </a:spcAft>
              <a:buClr>
                <a:schemeClr val="dk1"/>
              </a:buClr>
              <a:buSzPts val="1800"/>
              <a:buNone/>
            </a:pPr>
            <a:r>
              <a:t/>
            </a:r>
            <a:endParaRPr sz="1800">
              <a:solidFill>
                <a:srgbClr val="002060"/>
              </a:solidFill>
            </a:endParaRPr>
          </a:p>
          <a:p>
            <a:pPr indent="0" lvl="0" marL="0" rtl="0" algn="l">
              <a:lnSpc>
                <a:spcPct val="90000"/>
              </a:lnSpc>
              <a:spcBef>
                <a:spcPts val="1000"/>
              </a:spcBef>
              <a:spcAft>
                <a:spcPts val="0"/>
              </a:spcAft>
              <a:buClr>
                <a:srgbClr val="002060"/>
              </a:buClr>
              <a:buSzPts val="1800"/>
              <a:buNone/>
            </a:pPr>
            <a:r>
              <a:rPr lang="es-CO" sz="1800">
                <a:solidFill>
                  <a:srgbClr val="002060"/>
                </a:solidFill>
              </a:rPr>
              <a:t>CHS Alliance – </a:t>
            </a:r>
            <a:r>
              <a:rPr lang="es-CO" sz="1800" u="sng">
                <a:solidFill>
                  <a:srgbClr val="002060"/>
                </a:solidFill>
                <a:hlinkClick r:id="rId10">
                  <a:extLst>
                    <a:ext uri="{A12FA001-AC4F-418D-AE19-62706E023703}">
                      <ahyp:hlinkClr val="tx"/>
                    </a:ext>
                  </a:extLst>
                </a:hlinkClick>
              </a:rPr>
              <a:t>Recursos PEAS</a:t>
            </a:r>
            <a:endParaRPr sz="1800">
              <a:solidFill>
                <a:srgbClr val="002060"/>
              </a:solidFill>
            </a:endParaRPr>
          </a:p>
          <a:p>
            <a:pPr indent="0" lvl="0" marL="0" rtl="0" algn="l">
              <a:lnSpc>
                <a:spcPct val="90000"/>
              </a:lnSpc>
              <a:spcBef>
                <a:spcPts val="1000"/>
              </a:spcBef>
              <a:spcAft>
                <a:spcPts val="0"/>
              </a:spcAft>
              <a:buClr>
                <a:schemeClr val="dk1"/>
              </a:buClr>
              <a:buSzPts val="1800"/>
              <a:buNone/>
            </a:pPr>
            <a:r>
              <a:t/>
            </a:r>
            <a:endParaRPr sz="1800">
              <a:solidFill>
                <a:srgbClr val="002060"/>
              </a:solidFill>
            </a:endParaRPr>
          </a:p>
          <a:p>
            <a:pPr indent="0" lvl="0" marL="0" rtl="0" algn="l">
              <a:lnSpc>
                <a:spcPct val="90000"/>
              </a:lnSpc>
              <a:spcBef>
                <a:spcPts val="1000"/>
              </a:spcBef>
              <a:spcAft>
                <a:spcPts val="0"/>
              </a:spcAft>
              <a:buClr>
                <a:schemeClr val="dk1"/>
              </a:buClr>
              <a:buSzPts val="1800"/>
              <a:buNone/>
            </a:pPr>
            <a:r>
              <a:t/>
            </a:r>
            <a:endParaRPr sz="1800">
              <a:solidFill>
                <a:srgbClr val="002060"/>
              </a:solidFill>
            </a:endParaRPr>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rPr lang="es-CO" sz="1800"/>
              <a:t>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3200"/>
              <a:buNone/>
            </a:pPr>
            <a:r>
              <a:t/>
            </a:r>
            <a:endParaRPr sz="3200">
              <a:latin typeface="Twentieth Century"/>
              <a:ea typeface="Twentieth Century"/>
              <a:cs typeface="Twentieth Century"/>
              <a:sym typeface="Twentieth Century"/>
            </a:endParaRPr>
          </a:p>
        </p:txBody>
      </p:sp>
      <p:pic>
        <p:nvPicPr>
          <p:cNvPr id="630" name="Google Shape;630;p40"/>
          <p:cNvPicPr preferRelativeResize="0"/>
          <p:nvPr/>
        </p:nvPicPr>
        <p:blipFill rotWithShape="1">
          <a:blip r:embed="rId11">
            <a:alphaModFix/>
          </a:blip>
          <a:srcRect b="0" l="0" r="0" t="0"/>
          <a:stretch/>
        </p:blipFill>
        <p:spPr>
          <a:xfrm>
            <a:off x="9064679" y="1764327"/>
            <a:ext cx="2864905" cy="3185172"/>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41"/>
          <p:cNvSpPr txBox="1"/>
          <p:nvPr>
            <p:ph idx="1" type="body"/>
          </p:nvPr>
        </p:nvSpPr>
        <p:spPr>
          <a:xfrm>
            <a:off x="294227" y="1198807"/>
            <a:ext cx="11341181" cy="5435603"/>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100000"/>
              </a:lnSpc>
              <a:spcBef>
                <a:spcPts val="0"/>
              </a:spcBef>
              <a:spcAft>
                <a:spcPts val="0"/>
              </a:spcAft>
              <a:buClr>
                <a:schemeClr val="accent2"/>
              </a:buClr>
              <a:buSzPts val="1800"/>
              <a:buNone/>
            </a:pPr>
            <a:r>
              <a:t/>
            </a:r>
            <a:endParaRPr sz="1800"/>
          </a:p>
          <a:p>
            <a:pPr indent="0" lvl="0" marL="0" rtl="0" algn="l">
              <a:lnSpc>
                <a:spcPct val="90000"/>
              </a:lnSpc>
              <a:spcBef>
                <a:spcPts val="1000"/>
              </a:spcBef>
              <a:spcAft>
                <a:spcPts val="0"/>
              </a:spcAft>
              <a:buClr>
                <a:schemeClr val="accent2"/>
              </a:buClr>
              <a:buSzPts val="1600"/>
              <a:buNone/>
            </a:pPr>
            <a:r>
              <a:t/>
            </a:r>
            <a:endParaRPr b="1" sz="1600">
              <a:solidFill>
                <a:schemeClr val="accent1"/>
              </a:solidFill>
            </a:endParaRPr>
          </a:p>
          <a:p>
            <a:pPr indent="-127000" lvl="0" marL="228600" rtl="0" algn="l">
              <a:lnSpc>
                <a:spcPct val="90000"/>
              </a:lnSpc>
              <a:spcBef>
                <a:spcPts val="1000"/>
              </a:spcBef>
              <a:spcAft>
                <a:spcPts val="0"/>
              </a:spcAft>
              <a:buClr>
                <a:schemeClr val="accent2"/>
              </a:buClr>
              <a:buSzPts val="1600"/>
              <a:buNone/>
            </a:pPr>
            <a:r>
              <a:t/>
            </a:r>
            <a:endParaRPr sz="1600"/>
          </a:p>
          <a:p>
            <a:pPr indent="0" lvl="0" marL="0" rtl="0" algn="l">
              <a:lnSpc>
                <a:spcPct val="90000"/>
              </a:lnSpc>
              <a:spcBef>
                <a:spcPts val="1000"/>
              </a:spcBef>
              <a:spcAft>
                <a:spcPts val="0"/>
              </a:spcAft>
              <a:buClr>
                <a:schemeClr val="accent2"/>
              </a:buClr>
              <a:buSzPts val="1600"/>
              <a:buNone/>
            </a:pPr>
            <a:r>
              <a:t/>
            </a:r>
            <a:endParaRPr sz="1600"/>
          </a:p>
        </p:txBody>
      </p:sp>
      <p:sp>
        <p:nvSpPr>
          <p:cNvPr id="637" name="Google Shape;637;p41"/>
          <p:cNvSpPr txBox="1"/>
          <p:nvPr/>
        </p:nvSpPr>
        <p:spPr>
          <a:xfrm>
            <a:off x="1009845" y="975249"/>
            <a:ext cx="4841683"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600"/>
              <a:buFont typeface="Calibri"/>
              <a:buNone/>
            </a:pPr>
            <a:r>
              <a:rPr b="1" i="0" lang="es-CO" sz="3600" u="none" cap="none" strike="noStrike">
                <a:solidFill>
                  <a:srgbClr val="002060"/>
                </a:solidFill>
                <a:latin typeface="Calibri"/>
                <a:ea typeface="Calibri"/>
                <a:cs typeface="Calibri"/>
                <a:sym typeface="Calibri"/>
              </a:rPr>
              <a:t>¿Preguntas?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600"/>
              <a:buFont typeface="Calibri"/>
              <a:buNone/>
            </a:pPr>
            <a:r>
              <a:t/>
            </a:r>
            <a:endParaRPr b="1" i="0" sz="36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3600"/>
              <a:buFont typeface="Calibri"/>
              <a:buNone/>
            </a:pPr>
            <a:r>
              <a:rPr b="1" i="0" lang="es-CO" sz="3600" u="none" cap="none" strike="noStrike">
                <a:solidFill>
                  <a:srgbClr val="002060"/>
                </a:solidFill>
                <a:latin typeface="Calibri"/>
                <a:ea typeface="Calibri"/>
                <a:cs typeface="Calibri"/>
                <a:sym typeface="Calibri"/>
              </a:rPr>
              <a:t>Muchas gracias</a:t>
            </a:r>
            <a:endParaRPr b="0" i="0" sz="1400" u="none" cap="none" strike="noStrike">
              <a:solidFill>
                <a:srgbClr val="000000"/>
              </a:solidFill>
              <a:latin typeface="Arial"/>
              <a:ea typeface="Arial"/>
              <a:cs typeface="Arial"/>
              <a:sym typeface="Arial"/>
            </a:endParaRPr>
          </a:p>
        </p:txBody>
      </p:sp>
      <p:pic>
        <p:nvPicPr>
          <p:cNvPr descr="A picture containing person, standing&#10;&#10;Description automatically generated" id="638" name="Google Shape;638;p41"/>
          <p:cNvPicPr preferRelativeResize="0"/>
          <p:nvPr/>
        </p:nvPicPr>
        <p:blipFill rotWithShape="1">
          <a:blip r:embed="rId3">
            <a:alphaModFix/>
          </a:blip>
          <a:srcRect b="0" l="0" r="0" t="0"/>
          <a:stretch/>
        </p:blipFill>
        <p:spPr>
          <a:xfrm>
            <a:off x="4075044" y="2983374"/>
            <a:ext cx="4041912" cy="3397237"/>
          </a:xfrm>
          <a:prstGeom prst="rect">
            <a:avLst/>
          </a:prstGeom>
          <a:noFill/>
          <a:ln>
            <a:noFill/>
          </a:ln>
        </p:spPr>
      </p:pic>
      <p:pic>
        <p:nvPicPr>
          <p:cNvPr descr="A picture containing person, sport, group, dancer&#10;&#10;Description automatically generated" id="639" name="Google Shape;639;p41"/>
          <p:cNvPicPr preferRelativeResize="0"/>
          <p:nvPr/>
        </p:nvPicPr>
        <p:blipFill rotWithShape="1">
          <a:blip r:embed="rId4">
            <a:alphaModFix/>
          </a:blip>
          <a:srcRect b="0" l="0" r="0" t="0"/>
          <a:stretch/>
        </p:blipFill>
        <p:spPr>
          <a:xfrm>
            <a:off x="7757160" y="223589"/>
            <a:ext cx="4013066" cy="26753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5"/>
          <p:cNvSpPr txBox="1"/>
          <p:nvPr>
            <p:ph type="title"/>
          </p:nvPr>
        </p:nvSpPr>
        <p:spPr>
          <a:xfrm>
            <a:off x="4965430" y="629268"/>
            <a:ext cx="6586491" cy="12861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0C0"/>
              </a:buClr>
              <a:buSzPts val="4400"/>
              <a:buFont typeface="Calibri"/>
              <a:buNone/>
            </a:pPr>
            <a:r>
              <a:rPr b="1" lang="es-CO">
                <a:solidFill>
                  <a:srgbClr val="0070C0"/>
                </a:solidFill>
                <a:latin typeface="Calibri"/>
                <a:ea typeface="Calibri"/>
                <a:cs typeface="Calibri"/>
                <a:sym typeface="Calibri"/>
              </a:rPr>
              <a:t>Objetivos</a:t>
            </a:r>
            <a:br>
              <a:rPr b="1" lang="es-CO" sz="4100"/>
            </a:br>
            <a:endParaRPr b="1" sz="4100"/>
          </a:p>
        </p:txBody>
      </p:sp>
      <p:sp>
        <p:nvSpPr>
          <p:cNvPr id="277" name="Google Shape;277;p5"/>
          <p:cNvSpPr/>
          <p:nvPr/>
        </p:nvSpPr>
        <p:spPr>
          <a:xfrm>
            <a:off x="4965430" y="1766807"/>
            <a:ext cx="6937267" cy="4647245"/>
          </a:xfrm>
          <a:prstGeom prst="rect">
            <a:avLst/>
          </a:prstGeom>
          <a:noFill/>
          <a:ln>
            <a:noFill/>
          </a:ln>
        </p:spPr>
        <p:txBody>
          <a:bodyPr anchorCtr="0" anchor="t" bIns="45700" lIns="91425" spcFirstLastPara="1" rIns="91425" wrap="square" tIns="45700">
            <a:noAutofit/>
          </a:bodyPr>
          <a:lstStyle/>
          <a:p>
            <a:pPr indent="114300" lvl="0" marL="0" marR="0" rtl="0" algn="l">
              <a:lnSpc>
                <a:spcPct val="90000"/>
              </a:lnSpc>
              <a:spcBef>
                <a:spcPts val="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a:p>
            <a:pPr indent="-228600" lvl="0" marL="285750" marR="0" rtl="0" algn="l">
              <a:lnSpc>
                <a:spcPct val="90000"/>
              </a:lnSpc>
              <a:spcBef>
                <a:spcPts val="600"/>
              </a:spcBef>
              <a:spcAft>
                <a:spcPts val="0"/>
              </a:spcAft>
              <a:buClr>
                <a:srgbClr val="002060"/>
              </a:buClr>
              <a:buSzPts val="1800"/>
              <a:buFont typeface="Arial"/>
              <a:buChar char="•"/>
            </a:pPr>
            <a:r>
              <a:rPr b="1" i="0" lang="es-CO" sz="1800" u="none" cap="none" strike="noStrike">
                <a:solidFill>
                  <a:srgbClr val="002060"/>
                </a:solidFill>
                <a:latin typeface="Calibri"/>
                <a:ea typeface="Calibri"/>
                <a:cs typeface="Calibri"/>
                <a:sym typeface="Calibri"/>
              </a:rPr>
              <a:t>Presentar la política de Tolerancia Cero frente a la Explotación y Abuso Sexual (EAS)  a partir de  las directrices del Secretario General</a:t>
            </a:r>
            <a:endParaRPr b="0" i="0" sz="1400" u="none" cap="none" strike="noStrike">
              <a:solidFill>
                <a:srgbClr val="000000"/>
              </a:solidFill>
              <a:latin typeface="Arial"/>
              <a:ea typeface="Arial"/>
              <a:cs typeface="Arial"/>
              <a:sym typeface="Arial"/>
            </a:endParaRPr>
          </a:p>
          <a:p>
            <a:pPr indent="-114300" lvl="0" marL="285750" marR="0" rtl="0" algn="l">
              <a:lnSpc>
                <a:spcPct val="90000"/>
              </a:lnSpc>
              <a:spcBef>
                <a:spcPts val="600"/>
              </a:spcBef>
              <a:spcAft>
                <a:spcPts val="0"/>
              </a:spcAft>
              <a:buClr>
                <a:schemeClr val="dk1"/>
              </a:buClr>
              <a:buSzPts val="1800"/>
              <a:buFont typeface="Arial"/>
              <a:buNone/>
            </a:pPr>
            <a:r>
              <a:t/>
            </a:r>
            <a:endParaRPr b="1" i="0" sz="1800" u="none" cap="none" strike="noStrike">
              <a:solidFill>
                <a:srgbClr val="002060"/>
              </a:solidFill>
              <a:latin typeface="Calibri"/>
              <a:ea typeface="Calibri"/>
              <a:cs typeface="Calibri"/>
              <a:sym typeface="Calibri"/>
            </a:endParaRPr>
          </a:p>
          <a:p>
            <a:pPr indent="-228600" lvl="0" marL="285750" marR="0" rtl="0" algn="l">
              <a:lnSpc>
                <a:spcPct val="90000"/>
              </a:lnSpc>
              <a:spcBef>
                <a:spcPts val="600"/>
              </a:spcBef>
              <a:spcAft>
                <a:spcPts val="0"/>
              </a:spcAft>
              <a:buClr>
                <a:srgbClr val="002060"/>
              </a:buClr>
              <a:buSzPts val="1800"/>
              <a:buFont typeface="Arial"/>
              <a:buChar char="•"/>
            </a:pPr>
            <a:r>
              <a:rPr b="1" i="0" lang="es-CO" sz="1800" u="none" cap="none" strike="noStrike">
                <a:solidFill>
                  <a:srgbClr val="002060"/>
                </a:solidFill>
                <a:latin typeface="Calibri"/>
                <a:ea typeface="Calibri"/>
                <a:cs typeface="Calibri"/>
                <a:sym typeface="Calibri"/>
              </a:rPr>
              <a:t>Describir las normas sobre Prevención de Explotación y Abuso Sexual</a:t>
            </a:r>
            <a:endParaRPr b="0" i="0" sz="1400" u="none" cap="none" strike="noStrike">
              <a:solidFill>
                <a:srgbClr val="000000"/>
              </a:solidFill>
              <a:latin typeface="Arial"/>
              <a:ea typeface="Arial"/>
              <a:cs typeface="Arial"/>
              <a:sym typeface="Arial"/>
            </a:endParaRPr>
          </a:p>
          <a:p>
            <a:pPr indent="-114300" lvl="0" marL="285750" marR="0" rtl="0" algn="l">
              <a:lnSpc>
                <a:spcPct val="90000"/>
              </a:lnSpc>
              <a:spcBef>
                <a:spcPts val="600"/>
              </a:spcBef>
              <a:spcAft>
                <a:spcPts val="0"/>
              </a:spcAft>
              <a:buClr>
                <a:schemeClr val="dk1"/>
              </a:buClr>
              <a:buSzPts val="1800"/>
              <a:buFont typeface="Arial"/>
              <a:buNone/>
            </a:pPr>
            <a:r>
              <a:t/>
            </a:r>
            <a:endParaRPr b="1" i="0" sz="1800" u="none" cap="none" strike="noStrike">
              <a:solidFill>
                <a:srgbClr val="002060"/>
              </a:solidFill>
              <a:latin typeface="Calibri"/>
              <a:ea typeface="Calibri"/>
              <a:cs typeface="Calibri"/>
              <a:sym typeface="Calibri"/>
            </a:endParaRPr>
          </a:p>
          <a:p>
            <a:pPr indent="-228600" lvl="0" marL="285750" marR="0" rtl="0" algn="l">
              <a:lnSpc>
                <a:spcPct val="90000"/>
              </a:lnSpc>
              <a:spcBef>
                <a:spcPts val="600"/>
              </a:spcBef>
              <a:spcAft>
                <a:spcPts val="0"/>
              </a:spcAft>
              <a:buClr>
                <a:srgbClr val="002060"/>
              </a:buClr>
              <a:buSzPts val="1800"/>
              <a:buFont typeface="Arial"/>
              <a:buChar char="•"/>
            </a:pPr>
            <a:r>
              <a:rPr b="1" i="0" lang="es-CO" sz="1800" u="none" cap="none" strike="noStrike">
                <a:solidFill>
                  <a:srgbClr val="002060"/>
                </a:solidFill>
                <a:latin typeface="Calibri"/>
                <a:ea typeface="Calibri"/>
                <a:cs typeface="Calibri"/>
                <a:sym typeface="Calibri"/>
              </a:rPr>
              <a:t>Facilitar información clave para abordar la Explotación y Abuso Sexual </a:t>
            </a:r>
            <a:endParaRPr b="0" i="0" sz="1400" u="none" cap="none" strike="noStrike">
              <a:solidFill>
                <a:srgbClr val="000000"/>
              </a:solidFill>
              <a:latin typeface="Arial"/>
              <a:ea typeface="Arial"/>
              <a:cs typeface="Arial"/>
              <a:sym typeface="Arial"/>
            </a:endParaRPr>
          </a:p>
          <a:p>
            <a:pPr indent="-114300" lvl="0" marL="285750" marR="0" rtl="0" algn="l">
              <a:lnSpc>
                <a:spcPct val="90000"/>
              </a:lnSpc>
              <a:spcBef>
                <a:spcPts val="600"/>
              </a:spcBef>
              <a:spcAft>
                <a:spcPts val="0"/>
              </a:spcAft>
              <a:buClr>
                <a:schemeClr val="dk1"/>
              </a:buClr>
              <a:buSzPts val="1800"/>
              <a:buFont typeface="Arial"/>
              <a:buNone/>
            </a:pPr>
            <a:r>
              <a:t/>
            </a:r>
            <a:endParaRPr b="1" i="0" sz="1800" u="none" cap="none" strike="noStrike">
              <a:solidFill>
                <a:srgbClr val="002060"/>
              </a:solidFill>
              <a:latin typeface="Calibri"/>
              <a:ea typeface="Calibri"/>
              <a:cs typeface="Calibri"/>
              <a:sym typeface="Calibri"/>
            </a:endParaRPr>
          </a:p>
          <a:p>
            <a:pPr indent="-228600" lvl="0" marL="285750" marR="0" rtl="0" algn="l">
              <a:lnSpc>
                <a:spcPct val="90000"/>
              </a:lnSpc>
              <a:spcBef>
                <a:spcPts val="600"/>
              </a:spcBef>
              <a:spcAft>
                <a:spcPts val="0"/>
              </a:spcAft>
              <a:buClr>
                <a:srgbClr val="002060"/>
              </a:buClr>
              <a:buSzPts val="1800"/>
              <a:buFont typeface="Arial"/>
              <a:buChar char="•"/>
            </a:pPr>
            <a:r>
              <a:rPr b="1" i="0" lang="es-CO" sz="1800" u="none" cap="none" strike="noStrike">
                <a:solidFill>
                  <a:srgbClr val="002060"/>
                </a:solidFill>
                <a:latin typeface="Calibri"/>
                <a:ea typeface="Calibri"/>
                <a:cs typeface="Calibri"/>
                <a:sym typeface="Calibri"/>
              </a:rPr>
              <a:t>Informar sobre cómo reportar un caso o sospecha de Explotación y Abuso Sexual y los mecanismos para hacerlo </a:t>
            </a:r>
            <a:endParaRPr b="0" i="0" sz="1400" u="none" cap="none" strike="noStrike">
              <a:solidFill>
                <a:srgbClr val="000000"/>
              </a:solidFill>
              <a:latin typeface="Arial"/>
              <a:ea typeface="Arial"/>
              <a:cs typeface="Arial"/>
              <a:sym typeface="Arial"/>
            </a:endParaRPr>
          </a:p>
          <a:p>
            <a:pPr indent="-114300" lvl="0" marL="285750" marR="0" rtl="0" algn="l">
              <a:lnSpc>
                <a:spcPct val="90000"/>
              </a:lnSpc>
              <a:spcBef>
                <a:spcPts val="600"/>
              </a:spcBef>
              <a:spcAft>
                <a:spcPts val="0"/>
              </a:spcAft>
              <a:buClr>
                <a:schemeClr val="dk1"/>
              </a:buClr>
              <a:buSzPts val="1800"/>
              <a:buFont typeface="Arial"/>
              <a:buNone/>
            </a:pPr>
            <a:r>
              <a:t/>
            </a:r>
            <a:endParaRPr b="1" i="0" sz="1800" u="none" cap="none" strike="noStrike">
              <a:solidFill>
                <a:srgbClr val="002060"/>
              </a:solidFill>
              <a:latin typeface="Calibri"/>
              <a:ea typeface="Calibri"/>
              <a:cs typeface="Calibri"/>
              <a:sym typeface="Calibri"/>
            </a:endParaRPr>
          </a:p>
          <a:p>
            <a:pPr indent="-228600" lvl="0" marL="285750" marR="0" rtl="0" algn="l">
              <a:lnSpc>
                <a:spcPct val="90000"/>
              </a:lnSpc>
              <a:spcBef>
                <a:spcPts val="600"/>
              </a:spcBef>
              <a:spcAft>
                <a:spcPts val="0"/>
              </a:spcAft>
              <a:buClr>
                <a:srgbClr val="002060"/>
              </a:buClr>
              <a:buSzPts val="1800"/>
              <a:buFont typeface="Arial"/>
              <a:buChar char="•"/>
            </a:pPr>
            <a:r>
              <a:rPr b="1" i="0" lang="es-CO" sz="1800" u="none" cap="none" strike="noStrike">
                <a:solidFill>
                  <a:srgbClr val="002060"/>
                </a:solidFill>
                <a:latin typeface="Calibri"/>
                <a:ea typeface="Calibri"/>
                <a:cs typeface="Calibri"/>
                <a:sym typeface="Calibri"/>
              </a:rPr>
              <a:t>Informar sobre la asistencia a personas víctimas/sobrevivientes EAS</a:t>
            </a:r>
            <a:endParaRPr b="0" i="0" sz="1400" u="none" cap="none" strike="noStrike">
              <a:solidFill>
                <a:srgbClr val="000000"/>
              </a:solidFill>
              <a:latin typeface="Arial"/>
              <a:ea typeface="Arial"/>
              <a:cs typeface="Arial"/>
              <a:sym typeface="Arial"/>
            </a:endParaRPr>
          </a:p>
          <a:p>
            <a:pPr indent="-114300" lvl="0" marL="285750" marR="0" rtl="0" algn="l">
              <a:lnSpc>
                <a:spcPct val="90000"/>
              </a:lnSpc>
              <a:spcBef>
                <a:spcPts val="600"/>
              </a:spcBef>
              <a:spcAft>
                <a:spcPts val="0"/>
              </a:spcAft>
              <a:buClr>
                <a:schemeClr val="dk1"/>
              </a:buClr>
              <a:buSzPts val="1800"/>
              <a:buFont typeface="Arial"/>
              <a:buNone/>
            </a:pPr>
            <a:r>
              <a:t/>
            </a:r>
            <a:endParaRPr b="1" i="0" sz="1800" u="none" cap="none" strike="noStrike">
              <a:solidFill>
                <a:srgbClr val="002060"/>
              </a:solidFill>
              <a:latin typeface="Calibri"/>
              <a:ea typeface="Calibri"/>
              <a:cs typeface="Calibri"/>
              <a:sym typeface="Calibri"/>
            </a:endParaRPr>
          </a:p>
          <a:p>
            <a:pPr indent="-228600" lvl="0" marL="285750" marR="0" rtl="0" algn="l">
              <a:lnSpc>
                <a:spcPct val="90000"/>
              </a:lnSpc>
              <a:spcBef>
                <a:spcPts val="600"/>
              </a:spcBef>
              <a:spcAft>
                <a:spcPts val="0"/>
              </a:spcAft>
              <a:buClr>
                <a:srgbClr val="002060"/>
              </a:buClr>
              <a:buSzPts val="1800"/>
              <a:buFont typeface="Arial"/>
              <a:buChar char="•"/>
            </a:pPr>
            <a:r>
              <a:rPr b="1" i="0" lang="es-CO" sz="1800" u="none" cap="none" strike="noStrike">
                <a:solidFill>
                  <a:srgbClr val="002060"/>
                </a:solidFill>
                <a:latin typeface="Calibri"/>
                <a:ea typeface="Calibri"/>
                <a:cs typeface="Calibri"/>
                <a:sym typeface="Calibri"/>
              </a:rPr>
              <a:t>Aportar recursos en PEAS </a:t>
            </a:r>
            <a:endParaRPr b="0" i="0" sz="1400" u="none" cap="none" strike="noStrike">
              <a:solidFill>
                <a:srgbClr val="000000"/>
              </a:solidFill>
              <a:latin typeface="Arial"/>
              <a:ea typeface="Arial"/>
              <a:cs typeface="Arial"/>
              <a:sym typeface="Arial"/>
            </a:endParaRPr>
          </a:p>
          <a:p>
            <a:pPr indent="-114300" lvl="0" marL="285750" marR="0" rtl="0" algn="l">
              <a:lnSpc>
                <a:spcPct val="90000"/>
              </a:lnSpc>
              <a:spcBef>
                <a:spcPts val="600"/>
              </a:spcBef>
              <a:spcAft>
                <a:spcPts val="0"/>
              </a:spcAft>
              <a:buClr>
                <a:schemeClr val="dk1"/>
              </a:buClr>
              <a:buSzPts val="1800"/>
              <a:buFont typeface="Arial"/>
              <a:buNone/>
            </a:pPr>
            <a:r>
              <a:t/>
            </a:r>
            <a:endParaRPr b="1" i="0" sz="1800" u="none" cap="none" strike="noStrike">
              <a:solidFill>
                <a:srgbClr val="002060"/>
              </a:solidFill>
              <a:latin typeface="Calibri"/>
              <a:ea typeface="Calibri"/>
              <a:cs typeface="Calibri"/>
              <a:sym typeface="Calibri"/>
            </a:endParaRPr>
          </a:p>
        </p:txBody>
      </p:sp>
      <p:pic>
        <p:nvPicPr>
          <p:cNvPr descr="Graphical user interface, text&#10;&#10;Description automatically generated" id="278" name="Google Shape;278;p5"/>
          <p:cNvPicPr preferRelativeResize="0"/>
          <p:nvPr/>
        </p:nvPicPr>
        <p:blipFill rotWithShape="1">
          <a:blip r:embed="rId3">
            <a:alphaModFix/>
          </a:blip>
          <a:srcRect b="-1" l="0" r="-1" t="13454"/>
          <a:stretch/>
        </p:blipFill>
        <p:spPr>
          <a:xfrm>
            <a:off x="20" y="10"/>
            <a:ext cx="4635571" cy="6857990"/>
          </a:xfrm>
          <a:prstGeom prst="rect">
            <a:avLst/>
          </a:prstGeom>
          <a:noFill/>
          <a:ln>
            <a:noFill/>
          </a:ln>
        </p:spPr>
      </p:pic>
      <p:cxnSp>
        <p:nvCxnSpPr>
          <p:cNvPr id="279" name="Google Shape;279;p5"/>
          <p:cNvCxnSpPr/>
          <p:nvPr/>
        </p:nvCxnSpPr>
        <p:spPr>
          <a:xfrm>
            <a:off x="5080934" y="2115117"/>
            <a:ext cx="6309360" cy="0"/>
          </a:xfrm>
          <a:prstGeom prst="straightConnector1">
            <a:avLst/>
          </a:prstGeom>
          <a:noFill/>
          <a:ln cap="flat" cmpd="sng" w="19050">
            <a:solidFill>
              <a:srgbClr val="3991D2"/>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6"/>
          <p:cNvSpPr/>
          <p:nvPr/>
        </p:nvSpPr>
        <p:spPr>
          <a:xfrm>
            <a:off x="195738" y="522734"/>
            <a:ext cx="7265236" cy="445660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3600"/>
              <a:buFont typeface="Arial"/>
              <a:buNone/>
            </a:pPr>
            <a:r>
              <a:t/>
            </a:r>
            <a:endParaRPr b="1" i="0" sz="3600" u="none" cap="none" strike="noStrike">
              <a:solidFill>
                <a:srgbClr val="508FCD"/>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4000"/>
              <a:buFont typeface="Arial"/>
              <a:buNone/>
            </a:pPr>
            <a:r>
              <a:rPr b="1" i="0" lang="es-CO" sz="4000" u="none" cap="none" strike="noStrike">
                <a:solidFill>
                  <a:srgbClr val="002060"/>
                </a:solidFill>
                <a:latin typeface="Calibri"/>
                <a:ea typeface="Calibri"/>
                <a:cs typeface="Calibri"/>
                <a:sym typeface="Calibri"/>
              </a:rPr>
              <a:t>    Video</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200"/>
              <a:buFont typeface="Arial"/>
              <a:buNone/>
            </a:pPr>
            <a:r>
              <a:t/>
            </a:r>
            <a:endParaRPr b="1" i="0" sz="3200" u="none" cap="none" strike="noStrike">
              <a:solidFill>
                <a:srgbClr val="508FCD"/>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200"/>
              <a:buFont typeface="Arial"/>
              <a:buNone/>
            </a:pPr>
            <a:r>
              <a:rPr b="1" i="0" lang="es-CO" sz="3200" u="sng" cap="none" strike="noStrike">
                <a:solidFill>
                  <a:srgbClr val="508FCD"/>
                </a:solidFill>
                <a:latin typeface="Calibri"/>
                <a:ea typeface="Calibri"/>
                <a:cs typeface="Calibri"/>
                <a:sym typeface="Calibri"/>
                <a:hlinkClick r:id="rId3">
                  <a:extLst>
                    <a:ext uri="{A12FA001-AC4F-418D-AE19-62706E023703}">
                      <ahyp:hlinkClr val="tx"/>
                    </a:ext>
                  </a:extLst>
                </a:hlinkClick>
              </a:rPr>
              <a:t>¿Y si fueras tú?</a:t>
            </a:r>
            <a:endParaRPr b="1" i="0" sz="3200" u="none" cap="none" strike="noStrike">
              <a:solidFill>
                <a:srgbClr val="508FCD"/>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200"/>
              <a:buFont typeface="Arial"/>
              <a:buNone/>
            </a:pPr>
            <a:r>
              <a:t/>
            </a:r>
            <a:endParaRPr b="1" i="0" sz="3200" u="none" cap="none" strike="noStrike">
              <a:solidFill>
                <a:srgbClr val="508FCD"/>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200"/>
              <a:buFont typeface="Arial"/>
              <a:buNone/>
            </a:pPr>
            <a:r>
              <a:t/>
            </a:r>
            <a:endParaRPr b="1" i="0" sz="3200" u="none" cap="none" strike="noStrike">
              <a:solidFill>
                <a:srgbClr val="508FCD"/>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400"/>
              <a:buFont typeface="Arial"/>
              <a:buNone/>
            </a:pPr>
            <a:r>
              <a:rPr b="1" i="0" lang="es-CO" sz="2400" u="sng" cap="none" strike="noStrike">
                <a:solidFill>
                  <a:srgbClr val="508FCD"/>
                </a:solidFill>
                <a:latin typeface="Calibri"/>
                <a:ea typeface="Calibri"/>
                <a:cs typeface="Calibri"/>
                <a:sym typeface="Calibri"/>
                <a:hlinkClick r:id="rId4">
                  <a:extLst>
                    <a:ext uri="{A12FA001-AC4F-418D-AE19-62706E023703}">
                      <ahyp:hlinkClr val="tx"/>
                    </a:ext>
                  </a:extLst>
                </a:hlinkClick>
              </a:rPr>
              <a:t>https://drive.google.com/file/d/1z0akOF3XJ0WV9mymKP2G3j7Yb5sSMdIy/view?usp=sharing</a:t>
            </a:r>
            <a:endParaRPr b="1" i="0" sz="2400" u="none" cap="none" strike="noStrike">
              <a:solidFill>
                <a:srgbClr val="508FCD"/>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200"/>
              <a:buFont typeface="Arial"/>
              <a:buNone/>
            </a:pPr>
            <a:r>
              <a:t/>
            </a:r>
            <a:endParaRPr b="1" i="0" sz="32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Calibri"/>
              <a:ea typeface="Calibri"/>
              <a:cs typeface="Calibri"/>
              <a:sym typeface="Calibri"/>
            </a:endParaRPr>
          </a:p>
        </p:txBody>
      </p:sp>
      <p:pic>
        <p:nvPicPr>
          <p:cNvPr descr="Video camera" id="286" name="Google Shape;286;p6"/>
          <p:cNvPicPr preferRelativeResize="0"/>
          <p:nvPr/>
        </p:nvPicPr>
        <p:blipFill rotWithShape="1">
          <a:blip r:embed="rId5">
            <a:alphaModFix/>
          </a:blip>
          <a:srcRect b="0" l="0" r="0" t="0"/>
          <a:stretch/>
        </p:blipFill>
        <p:spPr>
          <a:xfrm>
            <a:off x="6718852" y="4000334"/>
            <a:ext cx="1944757" cy="1944757"/>
          </a:xfrm>
          <a:prstGeom prst="rect">
            <a:avLst/>
          </a:prstGeom>
          <a:noFill/>
          <a:ln>
            <a:noFill/>
          </a:ln>
        </p:spPr>
      </p:pic>
      <p:pic>
        <p:nvPicPr>
          <p:cNvPr descr="Thought bubble outline" id="287" name="Google Shape;287;p6"/>
          <p:cNvPicPr preferRelativeResize="0"/>
          <p:nvPr/>
        </p:nvPicPr>
        <p:blipFill rotWithShape="1">
          <a:blip r:embed="rId6">
            <a:alphaModFix/>
          </a:blip>
          <a:srcRect b="0" l="0" r="0" t="0"/>
          <a:stretch/>
        </p:blipFill>
        <p:spPr>
          <a:xfrm>
            <a:off x="7921486" y="599607"/>
            <a:ext cx="4194313" cy="4194313"/>
          </a:xfrm>
          <a:prstGeom prst="rect">
            <a:avLst/>
          </a:prstGeom>
          <a:noFill/>
          <a:ln>
            <a:noFill/>
          </a:ln>
        </p:spPr>
      </p:pic>
      <p:sp>
        <p:nvSpPr>
          <p:cNvPr id="288" name="Google Shape;288;p6"/>
          <p:cNvSpPr txBox="1"/>
          <p:nvPr/>
        </p:nvSpPr>
        <p:spPr>
          <a:xfrm>
            <a:off x="9051233" y="1742656"/>
            <a:ext cx="1934817"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s-CO" sz="2800" u="none" cap="none" strike="noStrike">
                <a:solidFill>
                  <a:srgbClr val="002060"/>
                </a:solidFill>
                <a:latin typeface="Calibri"/>
                <a:ea typeface="Calibri"/>
                <a:cs typeface="Calibri"/>
                <a:sym typeface="Calibri"/>
              </a:rPr>
              <a:t>Reflexiones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s-CO" sz="2800" u="none" cap="none" strike="noStrike">
                <a:solidFill>
                  <a:srgbClr val="002060"/>
                </a:solidFill>
                <a:latin typeface="Calibri"/>
                <a:ea typeface="Calibri"/>
                <a:cs typeface="Calibri"/>
                <a:sym typeface="Calibri"/>
              </a:rPr>
              <a:t> iniciales</a:t>
            </a:r>
            <a:r>
              <a:rPr b="0" i="0" lang="es-CO" sz="2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descr="Related image" id="294" name="Google Shape;294;p7"/>
          <p:cNvPicPr preferRelativeResize="0"/>
          <p:nvPr/>
        </p:nvPicPr>
        <p:blipFill rotWithShape="1">
          <a:blip r:embed="rId3">
            <a:alphaModFix/>
          </a:blip>
          <a:srcRect b="0" l="0" r="0" t="0"/>
          <a:stretch/>
        </p:blipFill>
        <p:spPr>
          <a:xfrm>
            <a:off x="7204134" y="59825"/>
            <a:ext cx="2964561" cy="1858641"/>
          </a:xfrm>
          <a:prstGeom prst="rect">
            <a:avLst/>
          </a:prstGeom>
          <a:noFill/>
          <a:ln>
            <a:noFill/>
          </a:ln>
        </p:spPr>
      </p:pic>
      <p:sp>
        <p:nvSpPr>
          <p:cNvPr id="295" name="Google Shape;295;p7"/>
          <p:cNvSpPr txBox="1"/>
          <p:nvPr>
            <p:ph type="ctrTitle"/>
          </p:nvPr>
        </p:nvSpPr>
        <p:spPr>
          <a:xfrm>
            <a:off x="2385392" y="160480"/>
            <a:ext cx="5817704" cy="166212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508FCD"/>
              </a:buClr>
              <a:buSzPct val="100000"/>
              <a:buFont typeface="Calibri"/>
              <a:buNone/>
            </a:pPr>
            <a:br>
              <a:rPr b="1" lang="es-CO" sz="4800">
                <a:solidFill>
                  <a:srgbClr val="508FCD"/>
                </a:solidFill>
              </a:rPr>
            </a:br>
            <a:r>
              <a:rPr b="1" lang="es-CO" sz="4400">
                <a:solidFill>
                  <a:srgbClr val="0070C0"/>
                </a:solidFill>
                <a:latin typeface="Calibri"/>
                <a:ea typeface="Calibri"/>
                <a:cs typeface="Calibri"/>
                <a:sym typeface="Calibri"/>
              </a:rPr>
              <a:t>Nuestros conocimientos</a:t>
            </a:r>
            <a:br>
              <a:rPr b="1" lang="es-CO" sz="4800">
                <a:solidFill>
                  <a:srgbClr val="508FCD"/>
                </a:solidFill>
              </a:rPr>
            </a:br>
            <a:endParaRPr b="1" sz="4800">
              <a:solidFill>
                <a:srgbClr val="508FCD"/>
              </a:solidFill>
            </a:endParaRPr>
          </a:p>
        </p:txBody>
      </p:sp>
      <p:pic>
        <p:nvPicPr>
          <p:cNvPr id="296" name="Google Shape;296;p7"/>
          <p:cNvPicPr preferRelativeResize="0"/>
          <p:nvPr/>
        </p:nvPicPr>
        <p:blipFill rotWithShape="1">
          <a:blip r:embed="rId4">
            <a:alphaModFix/>
          </a:blip>
          <a:srcRect b="0" l="0" r="0" t="0"/>
          <a:stretch/>
        </p:blipFill>
        <p:spPr>
          <a:xfrm>
            <a:off x="437325" y="1386827"/>
            <a:ext cx="7103300" cy="3002650"/>
          </a:xfrm>
          <a:prstGeom prst="rect">
            <a:avLst/>
          </a:prstGeom>
          <a:noFill/>
          <a:ln>
            <a:noFill/>
          </a:ln>
        </p:spPr>
      </p:pic>
      <p:pic>
        <p:nvPicPr>
          <p:cNvPr id="297" name="Google Shape;297;p7"/>
          <p:cNvPicPr preferRelativeResize="0"/>
          <p:nvPr/>
        </p:nvPicPr>
        <p:blipFill rotWithShape="1">
          <a:blip r:embed="rId5">
            <a:alphaModFix/>
          </a:blip>
          <a:srcRect b="0" l="0" r="0" t="0"/>
          <a:stretch/>
        </p:blipFill>
        <p:spPr>
          <a:xfrm>
            <a:off x="5171959" y="3645325"/>
            <a:ext cx="6679562" cy="3002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descr="Related image" id="303" name="Google Shape;303;p8"/>
          <p:cNvPicPr preferRelativeResize="0"/>
          <p:nvPr/>
        </p:nvPicPr>
        <p:blipFill rotWithShape="1">
          <a:blip r:embed="rId3">
            <a:alphaModFix/>
          </a:blip>
          <a:srcRect b="0" l="0" r="0" t="0"/>
          <a:stretch/>
        </p:blipFill>
        <p:spPr>
          <a:xfrm>
            <a:off x="7204134" y="59825"/>
            <a:ext cx="2964561" cy="1858641"/>
          </a:xfrm>
          <a:prstGeom prst="rect">
            <a:avLst/>
          </a:prstGeom>
          <a:noFill/>
          <a:ln>
            <a:noFill/>
          </a:ln>
        </p:spPr>
      </p:pic>
      <p:sp>
        <p:nvSpPr>
          <p:cNvPr id="304" name="Google Shape;304;p8"/>
          <p:cNvSpPr txBox="1"/>
          <p:nvPr>
            <p:ph type="ctrTitle"/>
          </p:nvPr>
        </p:nvSpPr>
        <p:spPr>
          <a:xfrm>
            <a:off x="2385392" y="160480"/>
            <a:ext cx="5817704" cy="166212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508FCD"/>
              </a:buClr>
              <a:buSzPct val="100000"/>
              <a:buFont typeface="Calibri"/>
              <a:buNone/>
            </a:pPr>
            <a:br>
              <a:rPr b="1" lang="es-CO" sz="4800">
                <a:solidFill>
                  <a:srgbClr val="508FCD"/>
                </a:solidFill>
              </a:rPr>
            </a:br>
            <a:r>
              <a:rPr b="1" lang="es-CO" sz="4400">
                <a:solidFill>
                  <a:srgbClr val="0070C0"/>
                </a:solidFill>
                <a:latin typeface="Calibri"/>
                <a:ea typeface="Calibri"/>
                <a:cs typeface="Calibri"/>
                <a:sym typeface="Calibri"/>
              </a:rPr>
              <a:t>Nuestros conocimientos</a:t>
            </a:r>
            <a:br>
              <a:rPr b="1" lang="es-CO" sz="4800">
                <a:solidFill>
                  <a:srgbClr val="508FCD"/>
                </a:solidFill>
              </a:rPr>
            </a:br>
            <a:endParaRPr b="1" sz="4800">
              <a:solidFill>
                <a:srgbClr val="508FCD"/>
              </a:solidFill>
            </a:endParaRPr>
          </a:p>
        </p:txBody>
      </p:sp>
      <p:pic>
        <p:nvPicPr>
          <p:cNvPr id="305" name="Google Shape;305;p8"/>
          <p:cNvPicPr preferRelativeResize="0"/>
          <p:nvPr/>
        </p:nvPicPr>
        <p:blipFill rotWithShape="1">
          <a:blip r:embed="rId4">
            <a:alphaModFix/>
          </a:blip>
          <a:srcRect b="0" l="0" r="0" t="0"/>
          <a:stretch/>
        </p:blipFill>
        <p:spPr>
          <a:xfrm>
            <a:off x="152400" y="1494579"/>
            <a:ext cx="7051725" cy="2984438"/>
          </a:xfrm>
          <a:prstGeom prst="rect">
            <a:avLst/>
          </a:prstGeom>
          <a:noFill/>
          <a:ln>
            <a:noFill/>
          </a:ln>
        </p:spPr>
      </p:pic>
      <p:pic>
        <p:nvPicPr>
          <p:cNvPr id="306" name="Google Shape;306;p8"/>
          <p:cNvPicPr preferRelativeResize="0"/>
          <p:nvPr/>
        </p:nvPicPr>
        <p:blipFill rotWithShape="1">
          <a:blip r:embed="rId5">
            <a:alphaModFix/>
          </a:blip>
          <a:srcRect b="0" l="0" r="0" t="0"/>
          <a:stretch/>
        </p:blipFill>
        <p:spPr>
          <a:xfrm>
            <a:off x="4913350" y="3371375"/>
            <a:ext cx="6560863" cy="2984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Related image" id="312" name="Google Shape;312;p9"/>
          <p:cNvPicPr preferRelativeResize="0"/>
          <p:nvPr/>
        </p:nvPicPr>
        <p:blipFill rotWithShape="1">
          <a:blip r:embed="rId3">
            <a:alphaModFix/>
          </a:blip>
          <a:srcRect b="0" l="0" r="0" t="0"/>
          <a:stretch/>
        </p:blipFill>
        <p:spPr>
          <a:xfrm>
            <a:off x="7288284" y="-136525"/>
            <a:ext cx="2964562" cy="1858641"/>
          </a:xfrm>
          <a:prstGeom prst="rect">
            <a:avLst/>
          </a:prstGeom>
          <a:noFill/>
          <a:ln>
            <a:noFill/>
          </a:ln>
        </p:spPr>
      </p:pic>
      <p:sp>
        <p:nvSpPr>
          <p:cNvPr id="313" name="Google Shape;313;p9"/>
          <p:cNvSpPr txBox="1"/>
          <p:nvPr>
            <p:ph type="ctrTitle"/>
          </p:nvPr>
        </p:nvSpPr>
        <p:spPr>
          <a:xfrm>
            <a:off x="2357350" y="-38251"/>
            <a:ext cx="5747700" cy="1518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508FCD"/>
              </a:buClr>
              <a:buSzPct val="100000"/>
              <a:buFont typeface="Calibri"/>
              <a:buNone/>
            </a:pPr>
            <a:br>
              <a:rPr b="1" lang="es-CO" sz="4800">
                <a:solidFill>
                  <a:srgbClr val="508FCD"/>
                </a:solidFill>
              </a:rPr>
            </a:br>
            <a:r>
              <a:rPr b="1" lang="es-CO" sz="4400">
                <a:solidFill>
                  <a:srgbClr val="0070C0"/>
                </a:solidFill>
                <a:latin typeface="Calibri"/>
                <a:ea typeface="Calibri"/>
                <a:cs typeface="Calibri"/>
                <a:sym typeface="Calibri"/>
              </a:rPr>
              <a:t>Nuestros conocimientos</a:t>
            </a:r>
            <a:br>
              <a:rPr b="1" lang="es-CO" sz="4800">
                <a:solidFill>
                  <a:srgbClr val="508FCD"/>
                </a:solidFill>
              </a:rPr>
            </a:br>
            <a:endParaRPr b="1" sz="4800">
              <a:solidFill>
                <a:srgbClr val="508FCD"/>
              </a:solidFill>
            </a:endParaRPr>
          </a:p>
        </p:txBody>
      </p:sp>
      <p:pic>
        <p:nvPicPr>
          <p:cNvPr id="314" name="Google Shape;314;p9"/>
          <p:cNvPicPr preferRelativeResize="0"/>
          <p:nvPr/>
        </p:nvPicPr>
        <p:blipFill rotWithShape="1">
          <a:blip r:embed="rId4">
            <a:alphaModFix/>
          </a:blip>
          <a:srcRect b="0" l="0" r="0" t="0"/>
          <a:stretch/>
        </p:blipFill>
        <p:spPr>
          <a:xfrm>
            <a:off x="225600" y="1265900"/>
            <a:ext cx="7615825" cy="3213675"/>
          </a:xfrm>
          <a:prstGeom prst="rect">
            <a:avLst/>
          </a:prstGeom>
          <a:noFill/>
          <a:ln>
            <a:noFill/>
          </a:ln>
        </p:spPr>
      </p:pic>
      <p:pic>
        <p:nvPicPr>
          <p:cNvPr id="315" name="Google Shape;315;p9"/>
          <p:cNvPicPr preferRelativeResize="0"/>
          <p:nvPr/>
        </p:nvPicPr>
        <p:blipFill rotWithShape="1">
          <a:blip r:embed="rId5">
            <a:alphaModFix/>
          </a:blip>
          <a:srcRect b="0" l="0" r="0" t="0"/>
          <a:stretch/>
        </p:blipFill>
        <p:spPr>
          <a:xfrm>
            <a:off x="4584750" y="3567975"/>
            <a:ext cx="7436925" cy="315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2019-03-15T20:33:02Z</dcterms:created>
  <dc:creator>ONU Mujeres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0x010100035BDC8B52479449B1B2AB16D185A13D</vt:lpwstr>
  </property>
</Properties>
</file>